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8" r:id="rId2"/>
  </p:sldMasterIdLst>
  <p:notesMasterIdLst>
    <p:notesMasterId r:id="rId53"/>
  </p:notesMasterIdLst>
  <p:handoutMasterIdLst>
    <p:handoutMasterId r:id="rId54"/>
  </p:handoutMasterIdLst>
  <p:sldIdLst>
    <p:sldId id="385" r:id="rId3"/>
    <p:sldId id="670" r:id="rId4"/>
    <p:sldId id="353" r:id="rId5"/>
    <p:sldId id="674" r:id="rId6"/>
    <p:sldId id="678" r:id="rId7"/>
    <p:sldId id="680" r:id="rId8"/>
    <p:sldId id="679" r:id="rId9"/>
    <p:sldId id="705" r:id="rId10"/>
    <p:sldId id="677" r:id="rId11"/>
    <p:sldId id="684" r:id="rId12"/>
    <p:sldId id="685" r:id="rId13"/>
    <p:sldId id="686" r:id="rId14"/>
    <p:sldId id="688" r:id="rId15"/>
    <p:sldId id="690" r:id="rId16"/>
    <p:sldId id="692" r:id="rId17"/>
    <p:sldId id="729" r:id="rId18"/>
    <p:sldId id="369" r:id="rId19"/>
    <p:sldId id="730" r:id="rId20"/>
    <p:sldId id="738" r:id="rId21"/>
    <p:sldId id="739" r:id="rId22"/>
    <p:sldId id="736" r:id="rId23"/>
    <p:sldId id="740" r:id="rId24"/>
    <p:sldId id="498" r:id="rId25"/>
    <p:sldId id="741" r:id="rId26"/>
    <p:sldId id="557" r:id="rId27"/>
    <p:sldId id="687" r:id="rId28"/>
    <p:sldId id="466" r:id="rId29"/>
    <p:sldId id="467" r:id="rId30"/>
    <p:sldId id="507" r:id="rId31"/>
    <p:sldId id="742" r:id="rId32"/>
    <p:sldId id="715" r:id="rId33"/>
    <p:sldId id="716" r:id="rId34"/>
    <p:sldId id="717" r:id="rId35"/>
    <p:sldId id="719" r:id="rId36"/>
    <p:sldId id="720" r:id="rId37"/>
    <p:sldId id="721" r:id="rId38"/>
    <p:sldId id="722" r:id="rId39"/>
    <p:sldId id="723" r:id="rId40"/>
    <p:sldId id="724" r:id="rId41"/>
    <p:sldId id="725" r:id="rId42"/>
    <p:sldId id="726" r:id="rId43"/>
    <p:sldId id="727" r:id="rId44"/>
    <p:sldId id="708" r:id="rId45"/>
    <p:sldId id="709" r:id="rId46"/>
    <p:sldId id="710" r:id="rId47"/>
    <p:sldId id="711" r:id="rId48"/>
    <p:sldId id="712" r:id="rId49"/>
    <p:sldId id="713" r:id="rId50"/>
    <p:sldId id="714" r:id="rId51"/>
    <p:sldId id="428" r:id="rId52"/>
  </p:sldIdLst>
  <p:sldSz cx="9144000" cy="6858000" type="screen4x3"/>
  <p:notesSz cx="6670675" cy="99298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0099"/>
    <a:srgbClr val="003399"/>
    <a:srgbClr val="009900"/>
    <a:srgbClr val="0066FF"/>
    <a:srgbClr val="6699FF"/>
  </p:clrMru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6358" autoAdjust="0"/>
    <p:restoredTop sz="65534" autoAdjust="0"/>
  </p:normalViewPr>
  <p:slideViewPr>
    <p:cSldViewPr>
      <p:cViewPr>
        <p:scale>
          <a:sx n="69" d="100"/>
          <a:sy n="69" d="100"/>
        </p:scale>
        <p:origin x="-1542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962" y="-108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SCDGT00\SSCDGT00_USERS\G00205AI\d0071\A&#241;o%202013\Informes\Vistas%20p&#225;gina%20WEB%20(%20a&#241;o%202012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SCDGT01\SSCDGT01_RECURSOS\INFORMACION\Comun\PILAR%20HAYA\Estadisticas\A&#209;O%202012\Estad&#237;sticas%20INFORMA%202012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4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ser>
          <c:idx val="0"/>
          <c:order val="0"/>
          <c:tx>
            <c:strRef>
              <c:f>Hoja1!$A$2</c:f>
              <c:strCache>
                <c:ptCount val="1"/>
                <c:pt idx="0">
                  <c:v>Visitas a la página web</c:v>
                </c:pt>
              </c:strCache>
            </c:strRef>
          </c:tx>
          <c:dLbls>
            <c:dLbl>
              <c:idx val="0"/>
              <c:layout>
                <c:manualLayout>
                  <c:x val="-9.0022559889044243E-2"/>
                  <c:y val="-1.393445964885472E-2"/>
                </c:manualLayout>
              </c:layout>
              <c:showVal val="1"/>
            </c:dLbl>
            <c:dLbl>
              <c:idx val="1"/>
              <c:layout>
                <c:manualLayout>
                  <c:x val="-9.1740973849840743E-2"/>
                  <c:y val="-8.8007797568993767E-2"/>
                </c:manualLayout>
              </c:layout>
              <c:showVal val="1"/>
            </c:dLbl>
            <c:dLbl>
              <c:idx val="2"/>
              <c:layout>
                <c:manualLayout>
                  <c:x val="-6.9444429814166805E-2"/>
                  <c:y val="-3.1957801391330941E-2"/>
                </c:manualLayout>
              </c:layout>
              <c:showVal val="1"/>
            </c:dLbl>
            <c:dLbl>
              <c:idx val="3"/>
              <c:layout>
                <c:manualLayout>
                  <c:x val="-5.3511705685618728E-2"/>
                  <c:y val="1.2944983818770241E-2"/>
                </c:manualLayout>
              </c:layout>
              <c:showVal val="1"/>
            </c:dLbl>
            <c:dLbl>
              <c:idx val="4"/>
              <c:layout>
                <c:manualLayout>
                  <c:x val="-1.3377926421404658E-2"/>
                  <c:y val="1.294472899625417E-2"/>
                </c:manualLayout>
              </c:layout>
              <c:showVal val="1"/>
            </c:dLbl>
            <c:dLbl>
              <c:idx val="5"/>
              <c:layout>
                <c:manualLayout>
                  <c:x val="-0.10353409001132392"/>
                  <c:y val="-2.622174655352574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1.1148272017837345E-2"/>
                  <c:y val="2.5889967637540676E-2"/>
                </c:manualLayout>
              </c:layout>
              <c:showVal val="1"/>
            </c:dLbl>
            <c:dLbl>
              <c:idx val="7"/>
              <c:layout>
                <c:manualLayout>
                  <c:x val="-1.5607580824972222E-2"/>
                  <c:y val="3.5598705501618241E-2"/>
                </c:manualLayout>
              </c:layout>
              <c:showVal val="1"/>
            </c:dLbl>
            <c:dLbl>
              <c:idx val="8"/>
              <c:layout>
                <c:manualLayout>
                  <c:x val="-1.7837235228539635E-2"/>
                  <c:y val="1.6181229773462914E-2"/>
                </c:manualLayout>
              </c:layout>
              <c:showVal val="1"/>
            </c:dLbl>
            <c:dLbl>
              <c:idx val="9"/>
              <c:layout>
                <c:manualLayout>
                  <c:x val="-0.13377926421404682"/>
                  <c:y val="-2.2653721682848012E-2"/>
                </c:manualLayout>
              </c:layout>
              <c:showVal val="1"/>
            </c:dLbl>
            <c:dLbl>
              <c:idx val="10"/>
              <c:layout>
                <c:manualLayout>
                  <c:x val="-2.0066889632106968E-2"/>
                  <c:y val="2.5889967637540676E-2"/>
                </c:manualLayout>
              </c:layout>
              <c:showVal val="1"/>
            </c:dLbl>
            <c:dLbl>
              <c:idx val="11"/>
              <c:layout>
                <c:manualLayout>
                  <c:x val="-0.14210324879958566"/>
                  <c:y val="-1.3933950003822387E-2"/>
                </c:manualLayout>
              </c:layout>
              <c:showVal val="1"/>
            </c:dLbl>
            <c:dLbl>
              <c:idx val="13"/>
              <c:layout>
                <c:manualLayout>
                  <c:x val="0"/>
                  <c:y val="3.2407407407407739E-2"/>
                </c:manualLayout>
              </c:layout>
              <c:showVal val="1"/>
            </c:dLbl>
            <c:dLbl>
              <c:idx val="14"/>
              <c:layout>
                <c:manualLayout>
                  <c:x val="-0.10833333333333336"/>
                  <c:y val="-1.8518518518518632E-2"/>
                </c:manualLayout>
              </c:layout>
              <c:showVal val="1"/>
            </c:dLbl>
            <c:dLbl>
              <c:idx val="15"/>
              <c:layout>
                <c:manualLayout>
                  <c:x val="-4.9451803474398467E-2"/>
                  <c:y val="-2.3642687867900011E-2"/>
                </c:manualLayout>
              </c:layout>
              <c:showVal val="1"/>
            </c:dLbl>
            <c:txPr>
              <a:bodyPr/>
              <a:lstStyle/>
              <a:p>
                <a:pPr>
                  <a:defRPr lang="es-PA" sz="14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Val val="1"/>
          </c:dLbls>
          <c:cat>
            <c:numRef>
              <c:f>Hoja1!$B$1:$Q$1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Hoja1!$B$2:$Q$2</c:f>
              <c:numCache>
                <c:formatCode>_-* #,##0\ _€_-;\-* #,##0\ _€_-;_-* "-"??\ _€_-;_-@_-</c:formatCode>
                <c:ptCount val="16"/>
                <c:pt idx="0">
                  <c:v>163048</c:v>
                </c:pt>
                <c:pt idx="1">
                  <c:v>1497222</c:v>
                </c:pt>
                <c:pt idx="2">
                  <c:v>5777514</c:v>
                </c:pt>
                <c:pt idx="3">
                  <c:v>8108944</c:v>
                </c:pt>
                <c:pt idx="4">
                  <c:v>18322044</c:v>
                </c:pt>
                <c:pt idx="5">
                  <c:v>45408011</c:v>
                </c:pt>
                <c:pt idx="6">
                  <c:v>78488451</c:v>
                </c:pt>
                <c:pt idx="7">
                  <c:v>132248498</c:v>
                </c:pt>
                <c:pt idx="8">
                  <c:v>158707029</c:v>
                </c:pt>
                <c:pt idx="9">
                  <c:v>193876355</c:v>
                </c:pt>
                <c:pt idx="10">
                  <c:v>235932000</c:v>
                </c:pt>
                <c:pt idx="11">
                  <c:v>265827451</c:v>
                </c:pt>
                <c:pt idx="12">
                  <c:v>338909354</c:v>
                </c:pt>
                <c:pt idx="13">
                  <c:v>484916747</c:v>
                </c:pt>
                <c:pt idx="14">
                  <c:v>514795269</c:v>
                </c:pt>
                <c:pt idx="15">
                  <c:v>613453339</c:v>
                </c:pt>
              </c:numCache>
            </c:numRef>
          </c:val>
        </c:ser>
        <c:marker val="1"/>
        <c:axId val="34173312"/>
        <c:axId val="34174848"/>
      </c:lineChart>
      <c:catAx>
        <c:axId val="341733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s-PA" sz="1200" baseline="0">
                <a:solidFill>
                  <a:srgbClr val="000099"/>
                </a:solidFill>
              </a:defRPr>
            </a:pPr>
            <a:endParaRPr lang="en-US"/>
          </a:p>
        </c:txPr>
        <c:crossAx val="34174848"/>
        <c:crosses val="autoZero"/>
        <c:lblAlgn val="ctr"/>
        <c:lblOffset val="100"/>
        <c:tickLblSkip val="1"/>
      </c:catAx>
      <c:valAx>
        <c:axId val="34174848"/>
        <c:scaling>
          <c:orientation val="minMax"/>
        </c:scaling>
        <c:axPos val="l"/>
        <c:numFmt formatCode="_-* #,##0\ _€_-;\-* #,##0\ _€_-;_-* &quot;-&quot;??\ _€_-;_-@_-" sourceLinked="1"/>
        <c:majorTickMark val="none"/>
        <c:tickLblPos val="nextTo"/>
        <c:txPr>
          <a:bodyPr/>
          <a:lstStyle/>
          <a:p>
            <a:pPr>
              <a:defRPr lang="es-PA" sz="1400" baseline="0">
                <a:solidFill>
                  <a:srgbClr val="000099"/>
                </a:solidFill>
              </a:defRPr>
            </a:pPr>
            <a:endParaRPr lang="en-US"/>
          </a:p>
        </c:txPr>
        <c:crossAx val="34173312"/>
        <c:crosses val="autoZero"/>
        <c:crossBetween val="between"/>
      </c:valAx>
    </c:plotArea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/>
      <c:pie3DChart>
        <c:varyColors val="1"/>
        <c:ser>
          <c:idx val="0"/>
          <c:order val="0"/>
          <c:dPt>
            <c:idx val="2"/>
            <c:spPr>
              <a:solidFill>
                <a:srgbClr val="66FFFF"/>
              </a:solidFill>
            </c:spPr>
          </c:dPt>
          <c:dPt>
            <c:idx val="3"/>
            <c:spPr>
              <a:solidFill>
                <a:srgbClr val="FFFF66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dPt>
            <c:idx val="9"/>
            <c:spPr>
              <a:solidFill>
                <a:srgbClr val="FFFFCC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7.4033853407213121E-2"/>
                  <c:y val="-3.8876902147221656E-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-5.9009550889472163E-2"/>
                  <c:y val="-1.921590417861452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baseline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rPr>
                      <a:t>IMPUESTO RENTA NO RESIDENTES, R.D.L.5/2004/CONVENIOS/PATRIMONIO
2%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5"/>
              <c:layout>
                <c:manualLayout>
                  <c:x val="-9.891872022941571E-2"/>
                  <c:y val="-0.2629116346472774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0.10664880431612715"/>
                  <c:y val="-0.19879087071617668"/>
                </c:manualLayout>
              </c:layout>
              <c:showCatName val="1"/>
              <c:showPercent val="1"/>
            </c:dLbl>
            <c:dLbl>
              <c:idx val="8"/>
              <c:layout>
                <c:manualLayout>
                  <c:x val="-0.17168920725187128"/>
                  <c:y val="0.18606272785551628"/>
                </c:manualLayout>
              </c:layout>
              <c:showCatName val="1"/>
              <c:showPercent val="1"/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100" b="1" baseline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rPr>
                      <a:t>IMPUESTO ESPECIAL MEDIOS DE TRANSPORTE
1%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txPr>
              <a:bodyPr/>
              <a:lstStyle/>
              <a:p>
                <a:pPr>
                  <a:defRPr lang="es-PA" sz="1100" b="1" baseline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'[Estadísticas INFORMA 2012.xls]P. introducidas'!$A$78:$A$93</c:f>
              <c:strCache>
                <c:ptCount val="16"/>
                <c:pt idx="0">
                  <c:v>El EURO</c:v>
                </c:pt>
                <c:pt idx="1">
                  <c:v>IRPF</c:v>
                </c:pt>
                <c:pt idx="2">
                  <c:v>MÓDULOS RENTA -IVA</c:v>
                </c:pt>
                <c:pt idx="3">
                  <c:v>IMPUESTO PATRIMONIO</c:v>
                </c:pt>
                <c:pt idx="4">
                  <c:v>IMPUESTO RENTA NO RESIDENTES, R.D.L.5/2004/CONVENIOS/PATRIMONIO</c:v>
                </c:pt>
                <c:pt idx="5">
                  <c:v>OBLIGACION REAL DE CONTRIBUIR, LEYES 18/1991 Y 43/1995</c:v>
                </c:pt>
                <c:pt idx="6">
                  <c:v>IVA</c:v>
                </c:pt>
                <c:pt idx="7">
                  <c:v>IMPUESTO SOBRE SOCIEDADES</c:v>
                </c:pt>
                <c:pt idx="8">
                  <c:v>IMPUESTO SOBRE ACTIVIDADES ECONÓMICAS</c:v>
                </c:pt>
                <c:pt idx="9">
                  <c:v>IMPUESTO ESPECIAL MEDIOS DE TRANSPORTE</c:v>
                </c:pt>
                <c:pt idx="10">
                  <c:v>IMPUESTO SOBRE LAS PRIMAS DE SEGUROS</c:v>
                </c:pt>
                <c:pt idx="11">
                  <c:v>REGULARIZACION TRIBUTARIA</c:v>
                </c:pt>
                <c:pt idx="12">
                  <c:v>DECLARACIONES INFORMATIVAS</c:v>
                </c:pt>
                <c:pt idx="13">
                  <c:v>PROCEDIMIENTO DE GESTIÓN</c:v>
                </c:pt>
                <c:pt idx="14">
                  <c:v>CERTIFICADOS FNMT</c:v>
                </c:pt>
                <c:pt idx="15">
                  <c:v>LIMITACIÓN DE LOS PAGOS EN EFECTIVO (LEY 7/2012)</c:v>
                </c:pt>
              </c:strCache>
            </c:strRef>
          </c:cat>
          <c:val>
            <c:numRef>
              <c:f>'[Estadísticas INFORMA 2012.xls]P. introducidas'!$B$78:$B$93</c:f>
              <c:numCache>
                <c:formatCode>General</c:formatCode>
                <c:ptCount val="16"/>
                <c:pt idx="0">
                  <c:v>10</c:v>
                </c:pt>
                <c:pt idx="1">
                  <c:v>10320</c:v>
                </c:pt>
                <c:pt idx="2">
                  <c:v>2065</c:v>
                </c:pt>
                <c:pt idx="3">
                  <c:v>126</c:v>
                </c:pt>
                <c:pt idx="4">
                  <c:v>466</c:v>
                </c:pt>
                <c:pt idx="5">
                  <c:v>430</c:v>
                </c:pt>
                <c:pt idx="6">
                  <c:v>1953</c:v>
                </c:pt>
                <c:pt idx="7">
                  <c:v>4036</c:v>
                </c:pt>
                <c:pt idx="8">
                  <c:v>814</c:v>
                </c:pt>
                <c:pt idx="9">
                  <c:v>159</c:v>
                </c:pt>
                <c:pt idx="10">
                  <c:v>37</c:v>
                </c:pt>
                <c:pt idx="11">
                  <c:v>68</c:v>
                </c:pt>
                <c:pt idx="12">
                  <c:v>11</c:v>
                </c:pt>
                <c:pt idx="13">
                  <c:v>1187</c:v>
                </c:pt>
                <c:pt idx="14">
                  <c:v>1</c:v>
                </c:pt>
                <c:pt idx="15">
                  <c:v>25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699743-9CE8-4867-8776-E781A5B34CF9}" type="datetimeFigureOut">
              <a:rPr lang="es-ES"/>
              <a:pPr>
                <a:defRPr/>
              </a:pPr>
              <a:t>07/11/2013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6FFA88-852C-4BC1-8CEB-3F780B682B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205EB3-5789-40FD-AD13-B494A757562A}" type="datetimeFigureOut">
              <a:rPr lang="es-ES"/>
              <a:pPr>
                <a:defRPr/>
              </a:pPr>
              <a:t>07/11/2013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B1A1B2-703D-4903-B92C-2C8D3893950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1FE451-6306-4AEE-83A1-AD86B089B595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DB6AAD-BD32-4BAD-97F0-81B86B0E49B0}" type="slidenum">
              <a:rPr lang="es-E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BFCA822-6F5A-47E9-BFB5-DA2A209588D1}" type="slidenum">
              <a:rPr lang="es-ES" sz="1200">
                <a:latin typeface="+mn-lt"/>
                <a:cs typeface="+mn-cs"/>
              </a:rPr>
              <a:pPr algn="r">
                <a:defRPr/>
              </a:pPr>
              <a:t>12</a:t>
            </a:fld>
            <a:endParaRPr lang="es-ES" sz="1200">
              <a:latin typeface="+mn-lt"/>
              <a:cs typeface="+mn-cs"/>
            </a:endParaRPr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1F242-B592-44B4-AC44-85E19898CD67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678F46-C744-4D8C-9520-E1FDBD45A6BE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D3FB8-44D4-4CF6-9E0A-CABC66F313E8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83087C-78EB-4CB9-9FE0-23D68C05EA26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b"/>
          <a:lstStyle/>
          <a:p>
            <a:pPr algn="r"/>
            <a:fld id="{8EC73A21-E541-4553-9CDD-2005FE1494B9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/>
              <a:t>17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Nota: Se está considerado una visita como el acceso desde la misma IP sin permanecer más de 30 minutos inactivo</a:t>
            </a:r>
          </a:p>
        </p:txBody>
      </p:sp>
      <p:sp>
        <p:nvSpPr>
          <p:cNvPr id="178181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dirty="0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977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A9C8DF-2453-4DE9-956D-702CB7637E6F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616C40-90CD-42EE-9CC5-BD9CC95C1323}" type="slidenum">
              <a:rPr lang="es-ES" smtClean="0"/>
              <a:pPr>
                <a:defRPr/>
              </a:pPr>
              <a:t>20</a:t>
            </a:fld>
            <a:endParaRPr lang="es-E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smtClean="0">
              <a:solidFill>
                <a:srgbClr val="FF0000"/>
              </a:solidFill>
            </a:endParaRPr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20B1D9-94FF-4E9F-9A9D-A6FF1955C737}" type="slidenum">
              <a:rPr lang="es-ES">
                <a:latin typeface="Arial" pitchFamily="34" charset="0"/>
              </a:rPr>
              <a:pPr>
                <a:defRPr/>
              </a:pPr>
              <a:t>23</a:t>
            </a:fld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5A887-53CB-450A-9B2A-1395E691FAF4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E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89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C6004-F0AF-4BF2-B4DF-3C0A4393B827}" type="slidenum">
              <a:rPr lang="es-ES" smtClean="0"/>
              <a:pPr>
                <a:defRPr/>
              </a:pPr>
              <a:t>24</a:t>
            </a:fld>
            <a:endParaRPr lang="es-E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309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1126B6-163C-49D3-9E66-8E9B6D9771D5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A227-95F0-4818-9100-7F710BB1A755}" type="slidenum">
              <a:rPr lang="es-ES" smtClean="0">
                <a:latin typeface="Arial" pitchFamily="34" charset="0"/>
              </a:rPr>
              <a:pPr>
                <a:defRPr/>
              </a:pPr>
              <a:t>29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478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821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D4AC8-6541-438C-BC15-6D53A761661C}" type="slidenum">
              <a:rPr lang="es-ES" smtClean="0">
                <a:latin typeface="Arial" pitchFamily="34" charset="0"/>
              </a:rPr>
              <a:pPr>
                <a:defRPr/>
              </a:pPr>
              <a:t>30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480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025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782CC0-9E1E-4470-B603-DAA794E42CCD}" type="slidenum">
              <a:rPr lang="es-ES" smtClean="0"/>
              <a:pPr>
                <a:defRPr/>
              </a:pPr>
              <a:t>31</a:t>
            </a:fld>
            <a:endParaRPr lang="es-E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43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E3B57-11B5-4A79-B9AB-6E7718ABCEE8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6070D-F2FB-486F-93A9-A191B8A0644A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44389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C0068-D5CC-45CD-928F-F3DC5B734A48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44389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A6B33-9543-4A2D-BB95-5E8F267DB5F9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44389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34B671-0F9D-4E71-9572-E8123A949F0E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365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F8380047-AC58-4E85-B762-55957F91628E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/>
              <a:t>4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s-ES" sz="11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BAC8EF65-4529-4092-B9F1-EF80B1F046C9}" type="slidenum">
              <a:rPr lang="es-ES" sz="1200">
                <a:solidFill>
                  <a:srgbClr val="000000"/>
                </a:solidFill>
                <a:latin typeface="Calibri" pitchFamily="34" charset="0"/>
              </a:rPr>
              <a:pPr algn="r"/>
              <a:t>5</a:t>
            </a:fld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F426E-962A-4198-9021-A942F4FE9A27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s-ES" sz="1100" dirty="0" smtClean="0"/>
          </a:p>
        </p:txBody>
      </p:sp>
      <p:sp>
        <p:nvSpPr>
          <p:cNvPr id="175109" name="4 Marcador de pie de página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Subdirección General de Información y Asistencia. Departamento de Gestión Tributaria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EC71F1-0F96-45CA-ABF2-9AF2B6B2F637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7F3B1-CB50-46A9-A330-9266DDAF1F17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67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83260D-D727-46AE-98CD-A7FE7767A4A3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169988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1FFFB0-8DF5-4BDB-B5DC-0321A819BA0F}" type="slidenum">
              <a:rPr lang="es-E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C:\Javier Rodriguez (F00993WM)\presentaciones\plantilla AEAT\optimizada\plantilla-freehand-nueva-co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533400" y="6553200"/>
            <a:ext cx="807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" sz="1400" i="1">
                <a:solidFill>
                  <a:srgbClr val="0000CC"/>
                </a:solidFill>
              </a:rPr>
              <a:t>Departamento de Gestión Tributaria / Subdirección General de Información y Asistencia Tributaria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  <p:sldLayoutId id="2147483700" r:id="rId12"/>
    <p:sldLayoutId id="2147483699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C:\Javier Rodriguez (F00993WM)\presentaciones\plantilla AEAT\optimizada\plantilla-freehand-nueva-co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533400" y="6553200"/>
            <a:ext cx="807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" sz="1200" b="1" i="1" dirty="0">
                <a:solidFill>
                  <a:srgbClr val="0000CC"/>
                </a:solidFill>
                <a:cs typeface="+mn-cs"/>
              </a:rPr>
              <a:t>Departamento de Gestión Tributaria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oleObject" Target="../embeddings/oleObject4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png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8.wmf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500063"/>
            <a:ext cx="9144000" cy="594042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es-E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s-E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s-E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CANALES </a:t>
            </a: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ASISTENCIA </a:t>
            </a: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CONTRIBUYENTE. 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PÁGINA  WEB. PROGRAMA INFORMA</a:t>
            </a: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es-E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s-E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s-ES" sz="5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71500"/>
            <a:ext cx="8643938" cy="954088"/>
          </a:xfrm>
          <a:noFill/>
          <a:ln w="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ES_tradnl" sz="2800" b="1" smtClean="0">
                <a:solidFill>
                  <a:srgbClr val="3333CC"/>
                </a:solidFill>
                <a:latin typeface="Arial" charset="0"/>
              </a:rPr>
              <a:t>TELÉFONO: Información individual.</a:t>
            </a:r>
            <a:br>
              <a:rPr lang="es-ES_tradnl" sz="2800" b="1" smtClean="0">
                <a:solidFill>
                  <a:srgbClr val="3333CC"/>
                </a:solidFill>
                <a:latin typeface="Arial" charset="0"/>
              </a:rPr>
            </a:br>
            <a:r>
              <a:rPr lang="es-ES_tradnl" sz="2800" b="1" smtClean="0">
                <a:solidFill>
                  <a:srgbClr val="3333CC"/>
                </a:solidFill>
                <a:latin typeface="Arial" charset="0"/>
              </a:rPr>
              <a:t>901 33 55 33 </a:t>
            </a:r>
            <a:endParaRPr lang="es-ES" sz="2800" b="1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428750"/>
            <a:ext cx="8362950" cy="5214938"/>
          </a:xfrm>
          <a:ln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vert="horz" wrap="square" lIns="117564" tIns="58782" rIns="117564" bIns="58782" numCol="1" anchor="t" anchorCtr="0" compatLnSpc="1">
            <a:prstTxWarp prst="textNoShape">
              <a:avLst/>
            </a:prstTxWarp>
          </a:bodyPr>
          <a:lstStyle/>
          <a:p>
            <a:pPr marL="955675" lvl="1" indent="-368300" defTabSz="1176338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000" b="1" dirty="0" smtClean="0">
                <a:solidFill>
                  <a:srgbClr val="C00000"/>
                </a:solidFill>
                <a:latin typeface="Arial" charset="0"/>
              </a:rPr>
              <a:t>Características: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Personal externo. 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Teléfono 901 de coste compartido.	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Plataformas descentralizadas (Madrid y Barcelona).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Refuerzo específico en campaña de Renta.</a:t>
            </a:r>
          </a:p>
          <a:p>
            <a:pPr marL="955675" lvl="1" indent="-368300" defTabSz="1176338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000" b="1" dirty="0" smtClean="0">
                <a:solidFill>
                  <a:srgbClr val="C00000"/>
                </a:solidFill>
                <a:latin typeface="Arial" charset="0"/>
              </a:rPr>
              <a:t>Objetivos / Ventajas: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Evitar saturación de oficinas.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Concentrar la información: garantía de supervisión y homogeneidad.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Ampliación de horarios de atención (Lu a Vi 9 a 19 h.).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Mayor personalización frente a Internet.</a:t>
            </a:r>
          </a:p>
          <a:p>
            <a:pPr marL="955675" lvl="1" indent="-368300" defTabSz="1176338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000" b="1" dirty="0" smtClean="0">
                <a:solidFill>
                  <a:srgbClr val="C00000"/>
                </a:solidFill>
                <a:latin typeface="Arial" charset="0"/>
              </a:rPr>
              <a:t>Inconvenientes: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Costes directos e indirectos de formación.	</a:t>
            </a:r>
          </a:p>
          <a:p>
            <a:pPr marL="1470025" lvl="2" indent="-293688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charset="0"/>
              </a:rPr>
              <a:t>Pérdida relativa de control.</a:t>
            </a:r>
          </a:p>
          <a:p>
            <a:pPr marL="1470025" lvl="2" indent="-293688" defTabSz="1176338" eaLnBrk="1" hangingPunct="1">
              <a:lnSpc>
                <a:spcPct val="90000"/>
              </a:lnSpc>
              <a:defRPr/>
            </a:pPr>
            <a:endParaRPr lang="es-ES_tradnl" sz="2000" dirty="0" smtClean="0">
              <a:solidFill>
                <a:srgbClr val="000099"/>
              </a:solidFill>
              <a:latin typeface="Arial" charset="0"/>
            </a:endParaRPr>
          </a:p>
          <a:p>
            <a:pPr marL="1470025" lvl="2" indent="-293688" defTabSz="1176338" eaLnBrk="1" hangingPunct="1">
              <a:lnSpc>
                <a:spcPct val="90000"/>
              </a:lnSpc>
              <a:defRPr/>
            </a:pPr>
            <a:endParaRPr lang="es-ES" sz="2000" dirty="0" smtClean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417795" name="Picture 1" descr="C:\Users\Public\Pictures\Sample Pictures\6M9EDQCASJ5HL8CAQRWBCOCAEEDOITCAW225JCCAGRZWEBCA80HP7ZCAWAK2AZCAOQEUM4CABIO8JECA4LT49PCAPWEXUDCAVIL51LCABRDNHNCAG6B4IACA2C3E78CA46VOPKCATBT74QCAFWC93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1143000"/>
            <a:ext cx="1143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714375"/>
            <a:ext cx="8247063" cy="6429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TELÉFONO:  Información y gestiones.</a:t>
            </a:r>
            <a:br>
              <a:rPr lang="es-ES_tradnl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</a:br>
            <a:r>
              <a:rPr lang="es-ES_tradnl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901 200 345</a:t>
            </a:r>
            <a:r>
              <a:rPr lang="es-ES_tradnl" sz="2800" b="1" smtClean="0">
                <a:solidFill>
                  <a:srgbClr val="000099"/>
                </a:solidFill>
                <a:latin typeface="Arial" charset="0"/>
                <a:cs typeface="Arial" charset="0"/>
              </a:rPr>
              <a:t/>
            </a:r>
            <a:br>
              <a:rPr lang="es-ES_tradnl" sz="2800" b="1" smtClean="0">
                <a:solidFill>
                  <a:srgbClr val="000099"/>
                </a:solidFill>
                <a:latin typeface="Arial" charset="0"/>
                <a:cs typeface="Arial" charset="0"/>
              </a:rPr>
            </a:br>
            <a:endParaRPr lang="es-ES_tradnl" sz="2800" smtClean="0">
              <a:solidFill>
                <a:srgbClr val="C00000"/>
              </a:solidFill>
            </a:endParaRPr>
          </a:p>
        </p:txBody>
      </p:sp>
      <p:sp>
        <p:nvSpPr>
          <p:cNvPr id="4198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785938"/>
            <a:ext cx="8134350" cy="3714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003399"/>
                </a:solidFill>
                <a:latin typeface="Arial" charset="0"/>
                <a:cs typeface="Arial" charset="0"/>
              </a:rPr>
              <a:t>Personal propio de la AEAT (Lu a Vi de 9 a 19 h.).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003399"/>
                </a:solidFill>
                <a:latin typeface="Arial" charset="0"/>
                <a:cs typeface="Arial" charset="0"/>
              </a:rPr>
              <a:t>Refuerzo en campaña de renta con personal externo.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Servicios: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Campaña de Renta: </a:t>
            </a: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información y gestiones del borrador de declaración (confirmación y modificación) 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Comunicaciones de </a:t>
            </a: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cambio de domicilio fiscal.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Solicitudes de </a:t>
            </a: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abono anticipado </a:t>
            </a: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de la deducción por maternidad de madres trabajadoras.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Recaudación: </a:t>
            </a: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información y pago de deudas, solicitud de aplazamientos y domiciliación de pagos. </a:t>
            </a:r>
            <a:endParaRPr lang="es-ES" sz="2000" smtClean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" sz="2000" smtClean="0">
              <a:solidFill>
                <a:srgbClr val="2858DE"/>
              </a:solidFill>
              <a:latin typeface="Arial" charset="0"/>
              <a:cs typeface="Arial" charset="0"/>
            </a:endParaRPr>
          </a:p>
        </p:txBody>
      </p:sp>
      <p:pic>
        <p:nvPicPr>
          <p:cNvPr id="419843" name="Picture 1" descr="C:\Users\Public\Pictures\Sample Pictures\3NXEE4CAOUMVTWCAMUBQGACAMZA424CA12RSKVCA1XMIYICA11NRJ4CAJ33C75CA8U3811CAP1EWMUCABS2T34CAF9ESSSCAA1AZU6CAESZS58CAMKSX1WCAXYHUNFCAJ3SB7PCACCJ7FLCA4IB4M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128587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6" descr="C:\Javier Rodriguez (F00993WM)\presentaciones\plantilla AEAT\optimizada\portadarrrrrr-copia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0" name="Text Box 4"/>
          <p:cNvSpPr txBox="1">
            <a:spLocks noChangeArrowheads="1"/>
          </p:cNvSpPr>
          <p:nvPr/>
        </p:nvSpPr>
        <p:spPr bwMode="auto">
          <a:xfrm>
            <a:off x="533400" y="6400800"/>
            <a:ext cx="807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400" i="1">
                <a:solidFill>
                  <a:srgbClr val="0000CC"/>
                </a:solidFill>
              </a:rPr>
              <a:t>Departamento de Gestión Tributaria/Subdirección General de Información y Asistencia Tributaria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85794"/>
            <a:ext cx="9144000" cy="714380"/>
          </a:xfrm>
          <a:prstGeom prst="rect">
            <a:avLst/>
          </a:prstGeom>
          <a:noFill/>
          <a:ln cap="flat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0943" tIns="40471" rIns="80943" bIns="40471" anchor="ctr"/>
          <a:lstStyle/>
          <a:p>
            <a:pPr algn="ctr" defTabSz="809625">
              <a:defRPr/>
            </a:pPr>
            <a:r>
              <a:rPr lang="es-ES_tradnl" sz="2800" b="1" dirty="0">
                <a:solidFill>
                  <a:srgbClr val="3333CC"/>
                </a:solidFill>
                <a:ea typeface="+mj-ea"/>
                <a:cs typeface="+mj-cs"/>
              </a:rPr>
              <a:t>TELÉFONO: Cita previa en campaña de renta.</a:t>
            </a:r>
          </a:p>
          <a:p>
            <a:pPr algn="ctr" defTabSz="809625">
              <a:defRPr/>
            </a:pPr>
            <a:r>
              <a:rPr lang="es-ES_tradnl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901 22 33 44</a:t>
            </a:r>
            <a:endParaRPr lang="es-ES_tradnl" sz="32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1214438"/>
            <a:ext cx="8858250" cy="19288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441325" indent="-441325" defTabSz="1176338">
              <a:spcBef>
                <a:spcPct val="20000"/>
              </a:spcBef>
              <a:defRPr/>
            </a:pPr>
            <a:endParaRPr lang="es-ES_tradnl" dirty="0">
              <a:solidFill>
                <a:srgbClr val="C00000"/>
              </a:solidFill>
              <a:cs typeface="+mn-cs"/>
            </a:endParaRPr>
          </a:p>
          <a:p>
            <a:pPr marL="441325" indent="-441325" defTabSz="1176338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s-ES_tradnl" dirty="0">
              <a:solidFill>
                <a:srgbClr val="C00000"/>
              </a:solidFill>
              <a:cs typeface="+mn-cs"/>
            </a:endParaRPr>
          </a:p>
          <a:p>
            <a:pPr marL="628650" indent="-85725" defTabSz="1176338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C00000"/>
                </a:solidFill>
                <a:cs typeface="+mn-cs"/>
              </a:rPr>
              <a:t>  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Empresa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externa.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</a:rPr>
              <a:t>Coste telefónico compartido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Servicio de complejidad técnica y elevada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demanda.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s-ES_tradnl" sz="16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defRPr/>
            </a:pPr>
            <a:endParaRPr lang="es-ES_tradnl" sz="2000" dirty="0">
              <a:solidFill>
                <a:srgbClr val="000099"/>
              </a:solidFill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571875"/>
            <a:ext cx="2928938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3857625" y="4786313"/>
            <a:ext cx="500063" cy="357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2189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571875"/>
            <a:ext cx="27860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64294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endParaRPr lang="es-ES_tradnl" sz="28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0063" y="1571625"/>
            <a:ext cx="8007350" cy="4737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441325" indent="-441325" defTabSz="11763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_tradnl" sz="2000" dirty="0">
                <a:solidFill>
                  <a:srgbClr val="C00000"/>
                </a:solidFill>
                <a:cs typeface="+mn-cs"/>
              </a:rPr>
              <a:t>Servicios: </a:t>
            </a:r>
            <a:endParaRPr lang="es-ES_tradnl" sz="2000" dirty="0">
              <a:solidFill>
                <a:srgbClr val="C00000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Solicitud de etiquetas identificativas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Petición certificados fiscales.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Información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sobre el estado de las devoluciones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Renta.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Confirmación de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borradores.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  <a:cs typeface="+mn-cs"/>
              </a:rPr>
              <a:t>Cita </a:t>
            </a:r>
            <a:r>
              <a:rPr lang="es-ES_tradnl" sz="2000" dirty="0">
                <a:solidFill>
                  <a:srgbClr val="000099"/>
                </a:solidFill>
                <a:cs typeface="+mn-cs"/>
              </a:rPr>
              <a:t>previa en campaña de renta.</a:t>
            </a:r>
            <a:endParaRPr lang="es-ES_tradnl" sz="2000" dirty="0">
              <a:solidFill>
                <a:srgbClr val="000099"/>
              </a:solidFill>
              <a:cs typeface="+mn-cs"/>
            </a:endParaRPr>
          </a:p>
          <a:p>
            <a:pPr marL="441325" indent="-441325" defTabSz="11763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_tradnl" sz="2000" dirty="0">
                <a:solidFill>
                  <a:srgbClr val="C00000"/>
                </a:solidFill>
              </a:rPr>
              <a:t>Ventajas: 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</a:rPr>
              <a:t>Servicio permanente las 24 horas del día.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</a:rPr>
              <a:t>Coste reducido.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</a:rPr>
              <a:t>No supone la utilización de recursos humanos.</a:t>
            </a:r>
          </a:p>
          <a:p>
            <a:pPr marL="498475" indent="-368300" defTabSz="11763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_tradnl" sz="2000" dirty="0">
                <a:solidFill>
                  <a:srgbClr val="C00000"/>
                </a:solidFill>
              </a:rPr>
              <a:t>Inconvenientes:</a:t>
            </a:r>
          </a:p>
          <a:p>
            <a:pPr marL="955675" lvl="1" indent="-368300" defTabSz="1176338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rgbClr val="000099"/>
                </a:solidFill>
              </a:rPr>
              <a:t>Escasa </a:t>
            </a:r>
            <a:r>
              <a:rPr lang="es-ES_tradnl" sz="2000" dirty="0">
                <a:solidFill>
                  <a:srgbClr val="000099"/>
                </a:solidFill>
              </a:rPr>
              <a:t>flexibilidad en los mensajes y procedimientos.</a:t>
            </a:r>
          </a:p>
          <a:p>
            <a:pPr marL="955675" lvl="1" indent="-368300" defTabSz="1176338">
              <a:spcBef>
                <a:spcPct val="20000"/>
              </a:spcBef>
              <a:buFontTx/>
              <a:buChar char="•"/>
              <a:defRPr/>
            </a:pPr>
            <a:endParaRPr lang="es-ES_tradnl" sz="2000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14356"/>
            <a:ext cx="9144000" cy="714380"/>
          </a:xfrm>
          <a:prstGeom prst="rect">
            <a:avLst/>
          </a:prstGeom>
          <a:noFill/>
          <a:ln cap="flat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0943" tIns="40471" rIns="80943" bIns="40471" anchor="ctr"/>
          <a:lstStyle/>
          <a:p>
            <a:pPr algn="ctr" defTabSz="809625">
              <a:defRPr/>
            </a:pPr>
            <a:r>
              <a:rPr lang="es-ES_tradnl" sz="2800" b="1" dirty="0">
                <a:solidFill>
                  <a:srgbClr val="3333CC"/>
                </a:solidFill>
                <a:ea typeface="+mj-ea"/>
                <a:cs typeface="+mj-cs"/>
              </a:rPr>
              <a:t>TELÉFONO: Servicio automatizado (VRU)</a:t>
            </a:r>
            <a:r>
              <a:rPr lang="es-ES_tradnl" sz="2800" dirty="0">
                <a:solidFill>
                  <a:srgbClr val="3333CC"/>
                </a:solidFill>
                <a:ea typeface="+mj-ea"/>
                <a:cs typeface="+mj-cs"/>
              </a:rPr>
              <a:t> </a:t>
            </a:r>
          </a:p>
          <a:p>
            <a:pPr algn="ctr" defTabSz="809625">
              <a:defRPr/>
            </a:pPr>
            <a:r>
              <a:rPr lang="es-ES_tradnl" sz="2800" b="1" dirty="0">
                <a:solidFill>
                  <a:srgbClr val="3333CC"/>
                </a:solidFill>
                <a:ea typeface="+mj-ea"/>
                <a:cs typeface="+mj-cs"/>
              </a:rPr>
              <a:t>901 12 12 24</a:t>
            </a:r>
            <a:endParaRPr lang="es-ES_tradnl" sz="28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23944" name="Picture 2" descr="C:\Users\Public\Pictures\Sample Pictures\hoja-reclamacio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1285875"/>
            <a:ext cx="14287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71480"/>
            <a:ext cx="9144000" cy="9087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INTERNET</a:t>
            </a: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/>
            </a:r>
            <a:br>
              <a:rPr lang="es-ES_tradnl" sz="2800" b="1" dirty="0">
                <a:solidFill>
                  <a:srgbClr val="3333CC"/>
                </a:solidFill>
                <a:latin typeface="Arial" charset="0"/>
              </a:rPr>
            </a:br>
            <a:endParaRPr lang="es-ES_tradnl" sz="2800" b="1" dirty="0">
              <a:solidFill>
                <a:srgbClr val="3333CC"/>
              </a:solidFill>
              <a:latin typeface="Arial" charset="0"/>
            </a:endParaRPr>
          </a:p>
        </p:txBody>
      </p:sp>
      <p:graphicFrame>
        <p:nvGraphicFramePr>
          <p:cNvPr id="450563" name="Object 3"/>
          <p:cNvGraphicFramePr>
            <a:graphicFrameLocks noChangeAspect="1"/>
          </p:cNvGraphicFramePr>
          <p:nvPr/>
        </p:nvGraphicFramePr>
        <p:xfrm>
          <a:off x="2071688" y="1571625"/>
          <a:ext cx="5000625" cy="4143375"/>
        </p:xfrm>
        <a:graphic>
          <a:graphicData uri="http://schemas.openxmlformats.org/presentationml/2006/ole">
            <p:oleObj spid="_x0000_s450563" name="Fotografía de Photo Editor" r:id="rId4" imgW="2857899" imgH="285789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6 Rectángulo"/>
          <p:cNvSpPr>
            <a:spLocks noChangeArrowheads="1"/>
          </p:cNvSpPr>
          <p:nvPr/>
        </p:nvSpPr>
        <p:spPr bwMode="auto">
          <a:xfrm>
            <a:off x="1357313" y="500063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www.agenciatributaria.es</a:t>
            </a:r>
          </a:p>
        </p:txBody>
      </p:sp>
      <p:pic>
        <p:nvPicPr>
          <p:cNvPr id="452610" name="Picture 4"/>
          <p:cNvPicPr>
            <a:picLocks noChangeAspect="1" noChangeArrowheads="1"/>
          </p:cNvPicPr>
          <p:nvPr/>
        </p:nvPicPr>
        <p:blipFill>
          <a:blip r:embed="rId3"/>
          <a:srcRect t="11392" b="2531"/>
          <a:stretch>
            <a:fillRect/>
          </a:stretch>
        </p:blipFill>
        <p:spPr bwMode="auto">
          <a:xfrm>
            <a:off x="0" y="1000125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2500313" y="1285875"/>
            <a:ext cx="4786312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76161" name="Picture 1"/>
          <p:cNvPicPr>
            <a:picLocks noChangeAspect="1" noChangeArrowheads="1"/>
          </p:cNvPicPr>
          <p:nvPr/>
        </p:nvPicPr>
        <p:blipFill>
          <a:blip r:embed="rId4"/>
          <a:srcRect l="586" t="5127" b="4784"/>
          <a:stretch>
            <a:fillRect/>
          </a:stretch>
        </p:blipFill>
        <p:spPr bwMode="auto">
          <a:xfrm>
            <a:off x="0" y="1000125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5"/>
          <a:srcRect t="8057" r="1953" b="2586"/>
          <a:stretch>
            <a:fillRect/>
          </a:stretch>
        </p:blipFill>
        <p:spPr bwMode="auto">
          <a:xfrm>
            <a:off x="0" y="1000125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3" name="Picture 3"/>
          <p:cNvPicPr>
            <a:picLocks noChangeAspect="1" noChangeArrowheads="1"/>
          </p:cNvPicPr>
          <p:nvPr/>
        </p:nvPicPr>
        <p:blipFill>
          <a:blip r:embed="rId6"/>
          <a:srcRect t="7326" r="1953" b="3320"/>
          <a:stretch>
            <a:fillRect/>
          </a:stretch>
        </p:blipFill>
        <p:spPr bwMode="auto">
          <a:xfrm>
            <a:off x="0" y="1000125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6 Rectángulo"/>
          <p:cNvSpPr>
            <a:spLocks noChangeArrowheads="1"/>
          </p:cNvSpPr>
          <p:nvPr/>
        </p:nvSpPr>
        <p:spPr bwMode="auto">
          <a:xfrm>
            <a:off x="1357313" y="500063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www.agenciatributaria.es</a:t>
            </a:r>
          </a:p>
        </p:txBody>
      </p:sp>
      <p:pic>
        <p:nvPicPr>
          <p:cNvPr id="454658" name="Picture 4"/>
          <p:cNvPicPr>
            <a:picLocks noChangeAspect="1" noChangeArrowheads="1"/>
          </p:cNvPicPr>
          <p:nvPr/>
        </p:nvPicPr>
        <p:blipFill>
          <a:blip r:embed="rId3"/>
          <a:srcRect t="16982" b="2531"/>
          <a:stretch>
            <a:fillRect/>
          </a:stretch>
        </p:blipFill>
        <p:spPr bwMode="auto">
          <a:xfrm>
            <a:off x="0" y="928688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214313" y="2143125"/>
            <a:ext cx="1357312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1928813" y="2500313"/>
            <a:ext cx="1428750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357688" y="2500313"/>
            <a:ext cx="2500312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7643813" y="2500313"/>
            <a:ext cx="1285875" cy="357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2000250" y="4643438"/>
            <a:ext cx="1000125" cy="357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2000250" y="5643563"/>
            <a:ext cx="1143000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6929438" y="1285875"/>
            <a:ext cx="2000250" cy="642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16 Flecha abajo"/>
          <p:cNvSpPr/>
          <p:nvPr/>
        </p:nvSpPr>
        <p:spPr>
          <a:xfrm>
            <a:off x="4214813" y="1500188"/>
            <a:ext cx="357187" cy="4286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25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0" name="Picture 2"/>
          <p:cNvPicPr>
            <a:picLocks noChangeAspect="1" noChangeArrowheads="1"/>
          </p:cNvPicPr>
          <p:nvPr/>
        </p:nvPicPr>
        <p:blipFill>
          <a:blip r:embed="rId5"/>
          <a:srcRect t="10986" r="2148" b="2586"/>
          <a:stretch>
            <a:fillRect/>
          </a:stretch>
        </p:blipFill>
        <p:spPr bwMode="auto">
          <a:xfrm>
            <a:off x="0" y="100012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33400" y="2214563"/>
            <a:ext cx="82296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  <a:p>
            <a:pPr>
              <a:tabLst>
                <a:tab pos="441325" algn="l"/>
                <a:tab pos="533400" algn="l"/>
              </a:tabLst>
            </a:pPr>
            <a:endParaRPr lang="es-ES_tradnl" sz="2400">
              <a:solidFill>
                <a:srgbClr val="3333FF"/>
              </a:solidFill>
            </a:endParaRPr>
          </a:p>
        </p:txBody>
      </p:sp>
      <p:sp>
        <p:nvSpPr>
          <p:cNvPr id="456706" name="7 CuadroTexto"/>
          <p:cNvSpPr txBox="1">
            <a:spLocks noChangeArrowheads="1"/>
          </p:cNvSpPr>
          <p:nvPr/>
        </p:nvSpPr>
        <p:spPr bwMode="auto">
          <a:xfrm>
            <a:off x="285750" y="1071563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>
                <a:solidFill>
                  <a:srgbClr val="3333CC"/>
                </a:solidFill>
              </a:rPr>
              <a:t>Visitas a la página WEB</a:t>
            </a:r>
          </a:p>
        </p:txBody>
      </p:sp>
      <p:graphicFrame>
        <p:nvGraphicFramePr>
          <p:cNvPr id="8" name="3 Gráfic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6708" name="4 Rectángulo"/>
          <p:cNvSpPr>
            <a:spLocks noChangeArrowheads="1"/>
          </p:cNvSpPr>
          <p:nvPr/>
        </p:nvSpPr>
        <p:spPr bwMode="auto">
          <a:xfrm>
            <a:off x="2143125" y="714375"/>
            <a:ext cx="557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www.agenciatributaria.es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6 Rectángulo"/>
          <p:cNvSpPr>
            <a:spLocks noChangeArrowheads="1"/>
          </p:cNvSpPr>
          <p:nvPr/>
        </p:nvSpPr>
        <p:spPr bwMode="auto">
          <a:xfrm>
            <a:off x="1357313" y="500063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Información tributaria</a:t>
            </a:r>
          </a:p>
        </p:txBody>
      </p:sp>
      <p:pic>
        <p:nvPicPr>
          <p:cNvPr id="458754" name="Picture 4"/>
          <p:cNvPicPr>
            <a:picLocks noChangeAspect="1" noChangeArrowheads="1"/>
          </p:cNvPicPr>
          <p:nvPr/>
        </p:nvPicPr>
        <p:blipFill>
          <a:blip r:embed="rId3"/>
          <a:srcRect t="11392" b="2531"/>
          <a:stretch>
            <a:fillRect/>
          </a:stretch>
        </p:blipFill>
        <p:spPr bwMode="auto">
          <a:xfrm>
            <a:off x="0" y="1000125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6786563" y="5000625"/>
            <a:ext cx="1928812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1" name="Picture 2"/>
          <p:cNvPicPr>
            <a:picLocks noChangeAspect="1" noChangeArrowheads="1"/>
          </p:cNvPicPr>
          <p:nvPr/>
        </p:nvPicPr>
        <p:blipFill>
          <a:blip r:embed="rId2"/>
          <a:srcRect l="12891" t="8789" r="23828" b="39941"/>
          <a:stretch>
            <a:fillRect/>
          </a:stretch>
        </p:blipFill>
        <p:spPr bwMode="auto">
          <a:xfrm>
            <a:off x="0" y="128587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Conector recto de flecha"/>
          <p:cNvCxnSpPr/>
          <p:nvPr/>
        </p:nvCxnSpPr>
        <p:spPr>
          <a:xfrm flipV="1">
            <a:off x="1571625" y="5000625"/>
            <a:ext cx="2786063" cy="6429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/>
          <a:srcRect l="13477" t="32959" r="57813" b="46533"/>
          <a:stretch>
            <a:fillRect/>
          </a:stretch>
        </p:blipFill>
        <p:spPr bwMode="auto">
          <a:xfrm>
            <a:off x="4500563" y="3714750"/>
            <a:ext cx="3500437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60804" name="6 Rectángulo"/>
          <p:cNvSpPr>
            <a:spLocks noChangeArrowheads="1"/>
          </p:cNvSpPr>
          <p:nvPr/>
        </p:nvSpPr>
        <p:spPr bwMode="auto">
          <a:xfrm>
            <a:off x="500063" y="642938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Información tributaria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435" name="Object 3"/>
          <p:cNvGraphicFramePr>
            <a:graphicFrameLocks noChangeAspect="1"/>
          </p:cNvGraphicFramePr>
          <p:nvPr/>
        </p:nvGraphicFramePr>
        <p:xfrm>
          <a:off x="152400" y="1000125"/>
          <a:ext cx="1676400" cy="1676400"/>
        </p:xfrm>
        <a:graphic>
          <a:graphicData uri="http://schemas.openxmlformats.org/presentationml/2006/ole">
            <p:oleObj spid="_x0000_s402435" name="Fotografía de Photo Editor" r:id="rId3" imgW="2857899" imgH="2857899" progId="">
              <p:embed/>
            </p:oleObj>
          </a:graphicData>
        </a:graphic>
      </p:graphicFrame>
      <p:sp>
        <p:nvSpPr>
          <p:cNvPr id="402436" name="Text Box 11"/>
          <p:cNvSpPr txBox="1">
            <a:spLocks noChangeArrowheads="1"/>
          </p:cNvSpPr>
          <p:nvPr/>
        </p:nvSpPr>
        <p:spPr bwMode="auto">
          <a:xfrm>
            <a:off x="5429250" y="5786438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0000CC"/>
                </a:solidFill>
              </a:rPr>
              <a:t>OFICINAS</a:t>
            </a:r>
          </a:p>
          <a:p>
            <a:pPr algn="ctr"/>
            <a:endParaRPr lang="es-ES">
              <a:solidFill>
                <a:srgbClr val="0000CC"/>
              </a:solidFill>
            </a:endParaRPr>
          </a:p>
        </p:txBody>
      </p:sp>
      <p:sp>
        <p:nvSpPr>
          <p:cNvPr id="402437" name="Text Box 8"/>
          <p:cNvSpPr txBox="1">
            <a:spLocks noChangeArrowheads="1"/>
          </p:cNvSpPr>
          <p:nvPr/>
        </p:nvSpPr>
        <p:spPr bwMode="auto">
          <a:xfrm>
            <a:off x="428625" y="4294188"/>
            <a:ext cx="34575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>
                <a:solidFill>
                  <a:srgbClr val="0000CC"/>
                </a:solidFill>
              </a:rPr>
              <a:t>COLABORADORES EXTERNOS</a:t>
            </a:r>
          </a:p>
          <a:p>
            <a:pPr algn="ctr">
              <a:spcBef>
                <a:spcPct val="50000"/>
              </a:spcBef>
            </a:pPr>
            <a:r>
              <a:rPr lang="es-ES_tradnl">
                <a:solidFill>
                  <a:srgbClr val="0000CC"/>
                </a:solidFill>
              </a:rPr>
              <a:t>Entidades financieras y colaboradores sociales</a:t>
            </a:r>
            <a:endParaRPr lang="es-ES">
              <a:solidFill>
                <a:srgbClr val="0000CC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214438" y="2500313"/>
            <a:ext cx="6858000" cy="1285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2357438" y="2714625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CANALES DE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ASISTENCIA 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 CONTRIBUYENTE</a:t>
            </a:r>
          </a:p>
        </p:txBody>
      </p:sp>
      <p:sp>
        <p:nvSpPr>
          <p:cNvPr id="402440" name="Text Box 9"/>
          <p:cNvSpPr txBox="1">
            <a:spLocks noChangeArrowheads="1"/>
          </p:cNvSpPr>
          <p:nvPr/>
        </p:nvSpPr>
        <p:spPr bwMode="auto">
          <a:xfrm>
            <a:off x="1571625" y="1285875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0000CC"/>
                </a:solidFill>
              </a:rPr>
              <a:t>INTERNET</a:t>
            </a:r>
            <a:endParaRPr lang="es-ES" b="1">
              <a:solidFill>
                <a:srgbClr val="0000CC"/>
              </a:solidFill>
            </a:endParaRPr>
          </a:p>
        </p:txBody>
      </p:sp>
      <p:sp>
        <p:nvSpPr>
          <p:cNvPr id="402441" name="Text Box 9"/>
          <p:cNvSpPr txBox="1">
            <a:spLocks noChangeArrowheads="1"/>
          </p:cNvSpPr>
          <p:nvPr/>
        </p:nvSpPr>
        <p:spPr bwMode="auto">
          <a:xfrm>
            <a:off x="5000625" y="1357313"/>
            <a:ext cx="2071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0000CC"/>
                </a:solidFill>
              </a:rPr>
              <a:t>TELÉFONO</a:t>
            </a:r>
            <a:endParaRPr lang="es-ES" b="1">
              <a:solidFill>
                <a:srgbClr val="0000CC"/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rot="16200000" flipV="1">
            <a:off x="2857501" y="1714500"/>
            <a:ext cx="785812" cy="642937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endCxn id="402437" idx="0"/>
          </p:cNvCxnSpPr>
          <p:nvPr/>
        </p:nvCxnSpPr>
        <p:spPr>
          <a:xfrm rot="10800000" flipV="1">
            <a:off x="2157413" y="3714750"/>
            <a:ext cx="1057275" cy="57943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rot="5400000" flipH="1" flipV="1">
            <a:off x="5322094" y="1821657"/>
            <a:ext cx="714375" cy="357187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6715125" y="3643313"/>
            <a:ext cx="642938" cy="428625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2446" name="Picture 2" descr="http://img01.lavanguardia.com/2013/02/20/La-delegacion-de-Hacienda-en-l_54365583217_54028874188_960_6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43375"/>
            <a:ext cx="26431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47" name="Picture 6" descr="http://www.fiscal-impuestos.com/files-fiscal/stk318010rk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13" y="785813"/>
            <a:ext cx="19050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6 Rectángulo"/>
          <p:cNvSpPr>
            <a:spLocks noChangeArrowheads="1"/>
          </p:cNvSpPr>
          <p:nvPr/>
        </p:nvSpPr>
        <p:spPr bwMode="auto">
          <a:xfrm>
            <a:off x="1357313" y="500063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Información tributaria</a:t>
            </a:r>
          </a:p>
        </p:txBody>
      </p:sp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3"/>
          <a:srcRect t="27716" r="-195" b="49614"/>
          <a:stretch>
            <a:fillRect/>
          </a:stretch>
        </p:blipFill>
        <p:spPr bwMode="auto">
          <a:xfrm>
            <a:off x="0" y="1071563"/>
            <a:ext cx="9144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7" name="Picture 3"/>
          <p:cNvPicPr>
            <a:picLocks noChangeAspect="1" noChangeArrowheads="1"/>
          </p:cNvPicPr>
          <p:nvPr/>
        </p:nvPicPr>
        <p:blipFill>
          <a:blip r:embed="rId3"/>
          <a:srcRect t="70313" b="17969"/>
          <a:stretch>
            <a:fillRect/>
          </a:stretch>
        </p:blipFill>
        <p:spPr bwMode="auto">
          <a:xfrm>
            <a:off x="0" y="3286125"/>
            <a:ext cx="9144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8" name="Picture 4"/>
          <p:cNvPicPr>
            <a:picLocks noChangeAspect="1" noChangeArrowheads="1"/>
          </p:cNvPicPr>
          <p:nvPr/>
        </p:nvPicPr>
        <p:blipFill>
          <a:blip r:embed="rId4"/>
          <a:srcRect t="34424" b="45799"/>
          <a:stretch>
            <a:fillRect/>
          </a:stretch>
        </p:blipFill>
        <p:spPr bwMode="auto">
          <a:xfrm>
            <a:off x="0" y="4500563"/>
            <a:ext cx="9144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428625" y="2143125"/>
            <a:ext cx="1357313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l="39844" t="12451" r="23242" b="21631"/>
          <a:stretch>
            <a:fillRect/>
          </a:stretch>
        </p:blipFill>
        <p:spPr bwMode="auto">
          <a:xfrm>
            <a:off x="4000500" y="1143000"/>
            <a:ext cx="1785938" cy="21431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 l="33398" t="9717" r="34959" b="32422"/>
          <a:stretch>
            <a:fillRect/>
          </a:stretch>
        </p:blipFill>
        <p:spPr bwMode="auto">
          <a:xfrm>
            <a:off x="5357813" y="1285875"/>
            <a:ext cx="1643062" cy="228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 l="33203" t="8984" r="34570" b="32422"/>
          <a:stretch>
            <a:fillRect/>
          </a:stretch>
        </p:blipFill>
        <p:spPr bwMode="auto">
          <a:xfrm>
            <a:off x="6715125" y="1500188"/>
            <a:ext cx="1643063" cy="228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10 Elipse"/>
          <p:cNvSpPr/>
          <p:nvPr/>
        </p:nvSpPr>
        <p:spPr>
          <a:xfrm>
            <a:off x="357188" y="3286125"/>
            <a:ext cx="1285875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285750" y="4500563"/>
            <a:ext cx="1357313" cy="500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/>
          <a:srcRect l="2930" t="8984" r="2930" b="6055"/>
          <a:stretch>
            <a:fillRect/>
          </a:stretch>
        </p:blipFill>
        <p:spPr bwMode="auto">
          <a:xfrm>
            <a:off x="4429125" y="4286250"/>
            <a:ext cx="3500438" cy="2000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3" name="Picture 5"/>
          <p:cNvPicPr>
            <a:picLocks noChangeAspect="1" noChangeArrowheads="1"/>
          </p:cNvPicPr>
          <p:nvPr/>
        </p:nvPicPr>
        <p:blipFill>
          <a:blip r:embed="rId2"/>
          <a:srcRect l="12891" t="8789" r="1563" b="5518"/>
          <a:stretch>
            <a:fillRect/>
          </a:stretch>
        </p:blipFill>
        <p:spPr bwMode="auto">
          <a:xfrm>
            <a:off x="0" y="1143000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3874" name="7 Rectángulo"/>
          <p:cNvSpPr>
            <a:spLocks noChangeArrowheads="1"/>
          </p:cNvSpPr>
          <p:nvPr/>
        </p:nvSpPr>
        <p:spPr bwMode="auto">
          <a:xfrm>
            <a:off x="785813" y="642938"/>
            <a:ext cx="7072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Información tributaria</a:t>
            </a:r>
          </a:p>
        </p:txBody>
      </p:sp>
      <p:sp>
        <p:nvSpPr>
          <p:cNvPr id="6" name="5 Elipse"/>
          <p:cNvSpPr/>
          <p:nvPr/>
        </p:nvSpPr>
        <p:spPr>
          <a:xfrm>
            <a:off x="7000875" y="4143375"/>
            <a:ext cx="1500188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072313" y="3000375"/>
            <a:ext cx="1857375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072313" y="2286000"/>
            <a:ext cx="1643062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18164" t="19238" r="19141" b="10449"/>
          <a:stretch>
            <a:fillRect/>
          </a:stretch>
        </p:blipFill>
        <p:spPr bwMode="auto">
          <a:xfrm>
            <a:off x="0" y="1143000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7 Rectángulo"/>
          <p:cNvSpPr>
            <a:spLocks noChangeArrowheads="1"/>
          </p:cNvSpPr>
          <p:nvPr/>
        </p:nvSpPr>
        <p:spPr bwMode="auto">
          <a:xfrm>
            <a:off x="785813" y="642938"/>
            <a:ext cx="7072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Trámites y gestiones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57188" y="2571750"/>
            <a:ext cx="821531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6666"/>
              </a:buClr>
              <a:defRPr/>
            </a:pPr>
            <a:r>
              <a:rPr lang="es-ES" sz="2200" dirty="0">
                <a:solidFill>
                  <a:srgbClr val="000099"/>
                </a:solidFill>
                <a:cs typeface="+mn-cs"/>
              </a:rPr>
              <a:t>  </a:t>
            </a:r>
            <a:r>
              <a:rPr lang="es-ES" sz="2400" b="1" dirty="0">
                <a:solidFill>
                  <a:srgbClr val="C00000"/>
                </a:solidFill>
                <a:cs typeface="+mn-cs"/>
              </a:rPr>
              <a:t>SEDE ELECTRÓNICA 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“Dirección 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electrónica cuya gestión y administración corresponde a una Administración Pública funcionando con plena responsabilidad respecto de la </a:t>
            </a:r>
            <a:r>
              <a:rPr lang="es-ES" sz="2000" u="sng" dirty="0">
                <a:solidFill>
                  <a:srgbClr val="000099"/>
                </a:solidFill>
                <a:cs typeface="+mn-cs"/>
              </a:rPr>
              <a:t>integridad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, </a:t>
            </a:r>
            <a:r>
              <a:rPr lang="es-ES" sz="2000" u="sng" dirty="0">
                <a:solidFill>
                  <a:srgbClr val="000099"/>
                </a:solidFill>
                <a:cs typeface="+mn-cs"/>
              </a:rPr>
              <a:t>veracidad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 y </a:t>
            </a:r>
            <a:r>
              <a:rPr lang="es-ES" sz="2000" u="sng" dirty="0">
                <a:solidFill>
                  <a:srgbClr val="000099"/>
                </a:solidFill>
                <a:cs typeface="+mn-cs"/>
              </a:rPr>
              <a:t>actualización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 de la información y los servicios a los que puede accederse a través de la misma</a:t>
            </a:r>
            <a:r>
              <a:rPr lang="es-ES" sz="2000" dirty="0">
                <a:solidFill>
                  <a:srgbClr val="000099"/>
                </a:solidFill>
                <a:cs typeface="+mn-cs"/>
              </a:rPr>
              <a:t>”</a:t>
            </a:r>
            <a:endParaRPr lang="es-ES" sz="2000" dirty="0">
              <a:solidFill>
                <a:srgbClr val="000099"/>
              </a:solidFill>
              <a:cs typeface="+mn-cs"/>
            </a:endParaRPr>
          </a:p>
          <a:p>
            <a:pPr marL="342900" indent="-342900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6666"/>
              </a:buClr>
              <a:buFontTx/>
              <a:buChar char="•"/>
              <a:defRPr/>
            </a:pPr>
            <a:endParaRPr lang="es-ES" dirty="0">
              <a:solidFill>
                <a:srgbClr val="3333FF"/>
              </a:solidFill>
              <a:cs typeface="+mn-cs"/>
            </a:endParaRPr>
          </a:p>
          <a:p>
            <a:pPr marL="342900" indent="-342900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6666"/>
              </a:buClr>
              <a:defRPr/>
            </a:pPr>
            <a:endParaRPr lang="es-ES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14438" y="5143500"/>
            <a:ext cx="6781800" cy="9286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2800" dirty="0">
                <a:solidFill>
                  <a:srgbClr val="C00000"/>
                </a:solidFill>
                <a:cs typeface="+mn-cs"/>
              </a:rPr>
              <a:t>https://www.agenciatributaria.gob.es</a:t>
            </a:r>
          </a:p>
        </p:txBody>
      </p:sp>
      <p:sp>
        <p:nvSpPr>
          <p:cNvPr id="464900" name="8 Rectángulo"/>
          <p:cNvSpPr>
            <a:spLocks noChangeArrowheads="1"/>
          </p:cNvSpPr>
          <p:nvPr/>
        </p:nvSpPr>
        <p:spPr bwMode="auto">
          <a:xfrm>
            <a:off x="857250" y="1500188"/>
            <a:ext cx="7143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s-ES" sz="2400">
                <a:solidFill>
                  <a:srgbClr val="CC0000"/>
                </a:solidFill>
              </a:rPr>
              <a:t>Derecho</a:t>
            </a:r>
            <a:r>
              <a:rPr lang="es-ES" sz="240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s-ES" sz="2400">
                <a:solidFill>
                  <a:srgbClr val="CC0000"/>
                </a:solidFill>
              </a:rPr>
              <a:t>de los ciudadanos a relacionarse con las Administraciones Públicas por medios electrónicos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3 Rectángulo"/>
          <p:cNvSpPr>
            <a:spLocks noChangeArrowheads="1"/>
          </p:cNvSpPr>
          <p:nvPr/>
        </p:nvSpPr>
        <p:spPr bwMode="auto">
          <a:xfrm>
            <a:off x="1643063" y="3143250"/>
            <a:ext cx="5643562" cy="566738"/>
          </a:xfrm>
          <a:prstGeom prst="rect">
            <a:avLst/>
          </a:prstGeom>
          <a:solidFill>
            <a:srgbClr val="000099"/>
          </a:solidFill>
          <a:ln w="76200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2800" b="1" dirty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Trámites en la Sede Electrónica</a:t>
            </a:r>
          </a:p>
        </p:txBody>
      </p:sp>
      <p:sp>
        <p:nvSpPr>
          <p:cNvPr id="72708" name="4 CuadroTexto"/>
          <p:cNvSpPr txBox="1">
            <a:spLocks noChangeArrowheads="1"/>
          </p:cNvSpPr>
          <p:nvPr/>
        </p:nvSpPr>
        <p:spPr bwMode="auto">
          <a:xfrm>
            <a:off x="142875" y="1695450"/>
            <a:ext cx="15319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Consultar los datos censales y realizar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cambios domicilio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rot="10800000">
            <a:off x="1500188" y="2357438"/>
            <a:ext cx="928687" cy="64293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0" name="5 CuadroTexto"/>
          <p:cNvSpPr txBox="1">
            <a:spLocks noChangeArrowheads="1"/>
          </p:cNvSpPr>
          <p:nvPr/>
        </p:nvSpPr>
        <p:spPr bwMode="auto">
          <a:xfrm>
            <a:off x="1928813" y="1714500"/>
            <a:ext cx="2112962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Consultar 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expedientes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, deudas y devoluciones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rot="16200000" flipV="1">
            <a:off x="2692400" y="2736850"/>
            <a:ext cx="809625" cy="479425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2" name="7 CuadroTexto"/>
          <p:cNvSpPr txBox="1">
            <a:spLocks noChangeArrowheads="1"/>
          </p:cNvSpPr>
          <p:nvPr/>
        </p:nvSpPr>
        <p:spPr bwMode="auto">
          <a:xfrm>
            <a:off x="7000875" y="1285875"/>
            <a:ext cx="159226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Descargar programas, modelos y formularios y presentar declaraciones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rot="5400000" flipH="1" flipV="1">
            <a:off x="6572250" y="2428875"/>
            <a:ext cx="785813" cy="500063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4" name="11 CuadroTexto"/>
          <p:cNvSpPr txBox="1">
            <a:spLocks noChangeArrowheads="1"/>
          </p:cNvSpPr>
          <p:nvPr/>
        </p:nvSpPr>
        <p:spPr bwMode="auto">
          <a:xfrm>
            <a:off x="0" y="4705350"/>
            <a:ext cx="18986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Pagar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y solicitar aplazamiento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del pago de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impuestos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 rot="5400000">
            <a:off x="964406" y="3679032"/>
            <a:ext cx="714375" cy="500062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6" name="14 CuadroTexto"/>
          <p:cNvSpPr txBox="1">
            <a:spLocks noChangeArrowheads="1"/>
          </p:cNvSpPr>
          <p:nvPr/>
        </p:nvSpPr>
        <p:spPr bwMode="auto">
          <a:xfrm>
            <a:off x="2000250" y="4767263"/>
            <a:ext cx="20828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Solicitar y obtener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certificados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fiscales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rot="5400000">
            <a:off x="2251076" y="4178300"/>
            <a:ext cx="785812" cy="158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8" name="13 CuadroTexto"/>
          <p:cNvSpPr txBox="1">
            <a:spLocks noChangeArrowheads="1"/>
          </p:cNvSpPr>
          <p:nvPr/>
        </p:nvSpPr>
        <p:spPr bwMode="auto">
          <a:xfrm>
            <a:off x="6643688" y="3786188"/>
            <a:ext cx="25003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Realizar apoderamientos</a:t>
            </a:r>
          </a:p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a terceros</a:t>
            </a:r>
            <a:endParaRPr lang="es-ES" sz="1600" dirty="0">
              <a:solidFill>
                <a:srgbClr val="C00000"/>
              </a:solidFill>
              <a:latin typeface="Arial" pitchFamily="34" charset="0"/>
              <a:cs typeface="+mn-cs"/>
            </a:endParaRPr>
          </a:p>
        </p:txBody>
      </p:sp>
      <p:cxnSp>
        <p:nvCxnSpPr>
          <p:cNvPr id="17" name="16 Conector recto de flecha"/>
          <p:cNvCxnSpPr>
            <a:endCxn id="72718" idx="0"/>
          </p:cNvCxnSpPr>
          <p:nvPr/>
        </p:nvCxnSpPr>
        <p:spPr>
          <a:xfrm>
            <a:off x="7429500" y="3357563"/>
            <a:ext cx="465138" cy="428625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endCxn id="72721" idx="2"/>
          </p:cNvCxnSpPr>
          <p:nvPr/>
        </p:nvCxnSpPr>
        <p:spPr>
          <a:xfrm rot="16200000" flipV="1">
            <a:off x="4990307" y="2566194"/>
            <a:ext cx="939800" cy="22383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1" name="18 CuadroTexto"/>
          <p:cNvSpPr txBox="1">
            <a:spLocks noChangeArrowheads="1"/>
          </p:cNvSpPr>
          <p:nvPr/>
        </p:nvSpPr>
        <p:spPr bwMode="auto">
          <a:xfrm>
            <a:off x="4214813" y="1552575"/>
            <a:ext cx="22669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Consultar notificaciones </a:t>
            </a:r>
          </a:p>
        </p:txBody>
      </p:sp>
      <p:cxnSp>
        <p:nvCxnSpPr>
          <p:cNvPr id="20" name="19 Conector recto de flecha"/>
          <p:cNvCxnSpPr/>
          <p:nvPr/>
        </p:nvCxnSpPr>
        <p:spPr>
          <a:xfrm rot="5400000">
            <a:off x="4251325" y="4106863"/>
            <a:ext cx="785813" cy="158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3" name="21 CuadroTexto"/>
          <p:cNvSpPr txBox="1">
            <a:spLocks noChangeArrowheads="1"/>
          </p:cNvSpPr>
          <p:nvPr/>
        </p:nvSpPr>
        <p:spPr bwMode="auto">
          <a:xfrm>
            <a:off x="4429125" y="4695825"/>
            <a:ext cx="2286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Presentar documentos por Registro electrónico,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interponer recursos </a:t>
            </a:r>
          </a:p>
        </p:txBody>
      </p:sp>
      <p:cxnSp>
        <p:nvCxnSpPr>
          <p:cNvPr id="25" name="24 Conector recto de flecha"/>
          <p:cNvCxnSpPr>
            <a:endCxn id="72725" idx="0"/>
          </p:cNvCxnSpPr>
          <p:nvPr/>
        </p:nvCxnSpPr>
        <p:spPr>
          <a:xfrm rot="16200000" flipH="1">
            <a:off x="5832475" y="3884613"/>
            <a:ext cx="1838325" cy="1355725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5" name="27 CuadroTexto"/>
          <p:cNvSpPr txBox="1">
            <a:spLocks noChangeArrowheads="1"/>
          </p:cNvSpPr>
          <p:nvPr/>
        </p:nvSpPr>
        <p:spPr bwMode="auto">
          <a:xfrm>
            <a:off x="6429375" y="5481638"/>
            <a:ext cx="19986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Otros: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presentar denuncias, solicitar cita </a:t>
            </a:r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+mn-cs"/>
              </a:rPr>
              <a:t>previa….</a:t>
            </a:r>
          </a:p>
        </p:txBody>
      </p:sp>
      <p:sp>
        <p:nvSpPr>
          <p:cNvPr id="465940" name="21 Rectángulo"/>
          <p:cNvSpPr>
            <a:spLocks noChangeArrowheads="1"/>
          </p:cNvSpPr>
          <p:nvPr/>
        </p:nvSpPr>
        <p:spPr bwMode="auto">
          <a:xfrm>
            <a:off x="285750" y="714375"/>
            <a:ext cx="821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Trámites y gestiones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6 Rectángulo"/>
          <p:cNvSpPr>
            <a:spLocks noChangeArrowheads="1"/>
          </p:cNvSpPr>
          <p:nvPr/>
        </p:nvSpPr>
        <p:spPr bwMode="auto">
          <a:xfrm>
            <a:off x="1357313" y="500063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Trámites y gestiones</a:t>
            </a:r>
          </a:p>
        </p:txBody>
      </p:sp>
      <p:pic>
        <p:nvPicPr>
          <p:cNvPr id="467970" name="Picture 4"/>
          <p:cNvPicPr>
            <a:picLocks noChangeAspect="1" noChangeArrowheads="1"/>
          </p:cNvPicPr>
          <p:nvPr/>
        </p:nvPicPr>
        <p:blipFill>
          <a:blip r:embed="rId3"/>
          <a:srcRect t="11392" b="2531"/>
          <a:stretch>
            <a:fillRect/>
          </a:stretch>
        </p:blipFill>
        <p:spPr bwMode="auto">
          <a:xfrm>
            <a:off x="0" y="1071563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6929438" y="1643063"/>
            <a:ext cx="2000250" cy="78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7" name="Picture 5"/>
          <p:cNvPicPr>
            <a:picLocks noChangeAspect="1" noChangeArrowheads="1"/>
          </p:cNvPicPr>
          <p:nvPr/>
        </p:nvPicPr>
        <p:blipFill>
          <a:blip r:embed="rId2"/>
          <a:srcRect l="1172" t="8057" r="2734" b="5518"/>
          <a:stretch>
            <a:fillRect/>
          </a:stretch>
        </p:blipFill>
        <p:spPr bwMode="auto">
          <a:xfrm>
            <a:off x="0" y="1214438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6786563" y="2143125"/>
            <a:ext cx="2143125" cy="714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9" name="8 Conector recto de flecha"/>
          <p:cNvCxnSpPr/>
          <p:nvPr/>
        </p:nvCxnSpPr>
        <p:spPr>
          <a:xfrm rot="10800000">
            <a:off x="4357688" y="6072188"/>
            <a:ext cx="1214437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2643188" y="2214563"/>
            <a:ext cx="3500437" cy="2857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0" y="2214563"/>
            <a:ext cx="2500313" cy="2571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70022" name="11 Rectángulo"/>
          <p:cNvSpPr>
            <a:spLocks noChangeArrowheads="1"/>
          </p:cNvSpPr>
          <p:nvPr/>
        </p:nvSpPr>
        <p:spPr bwMode="auto">
          <a:xfrm>
            <a:off x="928688" y="642938"/>
            <a:ext cx="7715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solidFill>
                  <a:srgbClr val="3333CC"/>
                </a:solidFill>
              </a:rPr>
              <a:t>PÁGINA WEB: Trámites y gestiones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1785938"/>
            <a:ext cx="8929688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49575" indent="-2949575" algn="ctr" eaLnBrk="0" hangingPunct="0">
              <a:lnSpc>
                <a:spcPct val="80000"/>
              </a:lnSpc>
              <a:spcBef>
                <a:spcPct val="20000"/>
              </a:spcBef>
              <a:buClr>
                <a:srgbClr val="006666"/>
              </a:buClr>
              <a:defRPr/>
            </a:pPr>
            <a:r>
              <a:rPr lang="es-ES_tradnl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COMODIDAD </a:t>
            </a:r>
            <a:r>
              <a:rPr lang="es-ES_tradnl" sz="2800" b="1" dirty="0">
                <a:solidFill>
                  <a:srgbClr val="C00000"/>
                </a:solidFill>
                <a:latin typeface="Arial Unicode MS" pitchFamily="34" charset="-128"/>
                <a:cs typeface="+mn-cs"/>
              </a:rPr>
              <a:t> </a:t>
            </a:r>
          </a:p>
          <a:p>
            <a:pPr marL="2949575" indent="-2949575" algn="ctr" eaLnBrk="0" hangingPunct="0">
              <a:lnSpc>
                <a:spcPct val="80000"/>
              </a:lnSpc>
              <a:spcBef>
                <a:spcPct val="20000"/>
              </a:spcBef>
              <a:buClr>
                <a:srgbClr val="006666"/>
              </a:buClr>
              <a:defRPr/>
            </a:pPr>
            <a:r>
              <a:rPr lang="es-ES_tradnl" sz="2000" b="1" dirty="0">
                <a:solidFill>
                  <a:srgbClr val="CC0000"/>
                </a:solidFill>
                <a:latin typeface="Arial Unicode MS" pitchFamily="34" charset="-128"/>
                <a:cs typeface="+mn-cs"/>
              </a:rPr>
              <a:t>    </a:t>
            </a:r>
          </a:p>
          <a:p>
            <a:pPr marL="2600325" indent="-271463" eaLnBrk="0" hangingPunct="0">
              <a:lnSpc>
                <a:spcPct val="80000"/>
              </a:lnSpc>
              <a:spcBef>
                <a:spcPct val="20000"/>
              </a:spcBef>
              <a:buClr>
                <a:srgbClr val="006666"/>
              </a:buClr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Posibilidad de operar desde cualquier sitio </a:t>
            </a:r>
          </a:p>
          <a:p>
            <a:pPr marL="2949575" indent="-2949575" eaLnBrk="0" hangingPunct="0">
              <a:lnSpc>
                <a:spcPct val="80000"/>
              </a:lnSpc>
              <a:spcBef>
                <a:spcPct val="20000"/>
              </a:spcBef>
              <a:buClr>
                <a:srgbClr val="006666"/>
              </a:buClr>
              <a:defRPr/>
            </a:pPr>
            <a:r>
              <a:rPr lang="es-ES_tradnl" sz="2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                                    (casa, oficina, lugar de descanso)</a:t>
            </a:r>
          </a:p>
        </p:txBody>
      </p:sp>
      <p:grpSp>
        <p:nvGrpSpPr>
          <p:cNvPr id="422919" name="Group 4"/>
          <p:cNvGrpSpPr>
            <a:grpSpLocks/>
          </p:cNvGrpSpPr>
          <p:nvPr/>
        </p:nvGrpSpPr>
        <p:grpSpPr bwMode="auto">
          <a:xfrm>
            <a:off x="357188" y="3929063"/>
            <a:ext cx="6867525" cy="2003425"/>
            <a:chOff x="288" y="2153"/>
            <a:chExt cx="4326" cy="1262"/>
          </a:xfrm>
        </p:grpSpPr>
        <p:grpSp>
          <p:nvGrpSpPr>
            <p:cNvPr id="422925" name="Group 5"/>
            <p:cNvGrpSpPr>
              <a:grpSpLocks/>
            </p:cNvGrpSpPr>
            <p:nvPr/>
          </p:nvGrpSpPr>
          <p:grpSpPr bwMode="auto">
            <a:xfrm>
              <a:off x="432" y="2640"/>
              <a:ext cx="952" cy="775"/>
              <a:chOff x="432" y="1007"/>
              <a:chExt cx="3353" cy="2881"/>
            </a:xfrm>
          </p:grpSpPr>
          <p:grpSp>
            <p:nvGrpSpPr>
              <p:cNvPr id="422965" name="Group 6"/>
              <p:cNvGrpSpPr>
                <a:grpSpLocks/>
              </p:cNvGrpSpPr>
              <p:nvPr/>
            </p:nvGrpSpPr>
            <p:grpSpPr bwMode="auto">
              <a:xfrm>
                <a:off x="3290" y="1007"/>
                <a:ext cx="495" cy="2254"/>
                <a:chOff x="3300" y="652"/>
                <a:chExt cx="304" cy="1380"/>
              </a:xfrm>
            </p:grpSpPr>
            <p:grpSp>
              <p:nvGrpSpPr>
                <p:cNvPr id="423053" name="Group 7"/>
                <p:cNvGrpSpPr>
                  <a:grpSpLocks/>
                </p:cNvGrpSpPr>
                <p:nvPr/>
              </p:nvGrpSpPr>
              <p:grpSpPr bwMode="auto">
                <a:xfrm>
                  <a:off x="3370" y="652"/>
                  <a:ext cx="167" cy="221"/>
                  <a:chOff x="3370" y="652"/>
                  <a:chExt cx="167" cy="221"/>
                </a:xfrm>
              </p:grpSpPr>
              <p:sp>
                <p:nvSpPr>
                  <p:cNvPr id="4242" name="Freeform 8"/>
                  <p:cNvSpPr>
                    <a:spLocks/>
                  </p:cNvSpPr>
                  <p:nvPr/>
                </p:nvSpPr>
                <p:spPr bwMode="auto">
                  <a:xfrm>
                    <a:off x="3364" y="661"/>
                    <a:ext cx="156" cy="212"/>
                  </a:xfrm>
                  <a:custGeom>
                    <a:avLst/>
                    <a:gdLst>
                      <a:gd name="T0" fmla="*/ 30 w 129"/>
                      <a:gd name="T1" fmla="*/ 197 h 211"/>
                      <a:gd name="T2" fmla="*/ 30 w 129"/>
                      <a:gd name="T3" fmla="*/ 165 h 211"/>
                      <a:gd name="T4" fmla="*/ 21 w 129"/>
                      <a:gd name="T5" fmla="*/ 148 h 211"/>
                      <a:gd name="T6" fmla="*/ 15 w 129"/>
                      <a:gd name="T7" fmla="*/ 134 h 211"/>
                      <a:gd name="T8" fmla="*/ 7 w 129"/>
                      <a:gd name="T9" fmla="*/ 117 h 211"/>
                      <a:gd name="T10" fmla="*/ 3 w 129"/>
                      <a:gd name="T11" fmla="*/ 103 h 211"/>
                      <a:gd name="T12" fmla="*/ 1 w 129"/>
                      <a:gd name="T13" fmla="*/ 92 h 211"/>
                      <a:gd name="T14" fmla="*/ 0 w 129"/>
                      <a:gd name="T15" fmla="*/ 64 h 211"/>
                      <a:gd name="T16" fmla="*/ 3 w 129"/>
                      <a:gd name="T17" fmla="*/ 45 h 211"/>
                      <a:gd name="T18" fmla="*/ 11 w 129"/>
                      <a:gd name="T19" fmla="*/ 28 h 211"/>
                      <a:gd name="T20" fmla="*/ 20 w 129"/>
                      <a:gd name="T21" fmla="*/ 16 h 211"/>
                      <a:gd name="T22" fmla="*/ 27 w 129"/>
                      <a:gd name="T23" fmla="*/ 10 h 211"/>
                      <a:gd name="T24" fmla="*/ 40 w 129"/>
                      <a:gd name="T25" fmla="*/ 3 h 211"/>
                      <a:gd name="T26" fmla="*/ 59 w 129"/>
                      <a:gd name="T27" fmla="*/ 0 h 211"/>
                      <a:gd name="T28" fmla="*/ 79 w 129"/>
                      <a:gd name="T29" fmla="*/ 1 h 211"/>
                      <a:gd name="T30" fmla="*/ 94 w 129"/>
                      <a:gd name="T31" fmla="*/ 5 h 211"/>
                      <a:gd name="T32" fmla="*/ 112 w 129"/>
                      <a:gd name="T33" fmla="*/ 17 h 211"/>
                      <a:gd name="T34" fmla="*/ 120 w 129"/>
                      <a:gd name="T35" fmla="*/ 28 h 211"/>
                      <a:gd name="T36" fmla="*/ 126 w 129"/>
                      <a:gd name="T37" fmla="*/ 38 h 211"/>
                      <a:gd name="T38" fmla="*/ 129 w 129"/>
                      <a:gd name="T39" fmla="*/ 52 h 211"/>
                      <a:gd name="T40" fmla="*/ 128 w 129"/>
                      <a:gd name="T41" fmla="*/ 77 h 211"/>
                      <a:gd name="T42" fmla="*/ 123 w 129"/>
                      <a:gd name="T43" fmla="*/ 100 h 211"/>
                      <a:gd name="T44" fmla="*/ 114 w 129"/>
                      <a:gd name="T45" fmla="*/ 122 h 211"/>
                      <a:gd name="T46" fmla="*/ 106 w 129"/>
                      <a:gd name="T47" fmla="*/ 137 h 211"/>
                      <a:gd name="T48" fmla="*/ 100 w 129"/>
                      <a:gd name="T49" fmla="*/ 150 h 211"/>
                      <a:gd name="T50" fmla="*/ 92 w 129"/>
                      <a:gd name="T51" fmla="*/ 165 h 211"/>
                      <a:gd name="T52" fmla="*/ 90 w 129"/>
                      <a:gd name="T53" fmla="*/ 189 h 211"/>
                      <a:gd name="T54" fmla="*/ 89 w 129"/>
                      <a:gd name="T55" fmla="*/ 202 h 211"/>
                      <a:gd name="T56" fmla="*/ 77 w 129"/>
                      <a:gd name="T57" fmla="*/ 209 h 211"/>
                      <a:gd name="T58" fmla="*/ 63 w 129"/>
                      <a:gd name="T59" fmla="*/ 211 h 211"/>
                      <a:gd name="T60" fmla="*/ 46 w 129"/>
                      <a:gd name="T61" fmla="*/ 209 h 211"/>
                      <a:gd name="T62" fmla="*/ 36 w 129"/>
                      <a:gd name="T63" fmla="*/ 204 h 211"/>
                      <a:gd name="T64" fmla="*/ 30 w 129"/>
                      <a:gd name="T65" fmla="*/ 197 h 21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9"/>
                      <a:gd name="T100" fmla="*/ 0 h 211"/>
                      <a:gd name="T101" fmla="*/ 129 w 129"/>
                      <a:gd name="T102" fmla="*/ 211 h 21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9" h="211">
                        <a:moveTo>
                          <a:pt x="30" y="197"/>
                        </a:moveTo>
                        <a:lnTo>
                          <a:pt x="30" y="165"/>
                        </a:lnTo>
                        <a:lnTo>
                          <a:pt x="21" y="148"/>
                        </a:lnTo>
                        <a:lnTo>
                          <a:pt x="15" y="134"/>
                        </a:lnTo>
                        <a:lnTo>
                          <a:pt x="7" y="117"/>
                        </a:lnTo>
                        <a:lnTo>
                          <a:pt x="3" y="103"/>
                        </a:lnTo>
                        <a:lnTo>
                          <a:pt x="1" y="92"/>
                        </a:lnTo>
                        <a:lnTo>
                          <a:pt x="0" y="64"/>
                        </a:lnTo>
                        <a:lnTo>
                          <a:pt x="3" y="45"/>
                        </a:lnTo>
                        <a:lnTo>
                          <a:pt x="11" y="28"/>
                        </a:lnTo>
                        <a:lnTo>
                          <a:pt x="20" y="16"/>
                        </a:lnTo>
                        <a:lnTo>
                          <a:pt x="27" y="10"/>
                        </a:lnTo>
                        <a:lnTo>
                          <a:pt x="40" y="3"/>
                        </a:lnTo>
                        <a:lnTo>
                          <a:pt x="59" y="0"/>
                        </a:lnTo>
                        <a:lnTo>
                          <a:pt x="79" y="1"/>
                        </a:lnTo>
                        <a:lnTo>
                          <a:pt x="94" y="5"/>
                        </a:lnTo>
                        <a:lnTo>
                          <a:pt x="112" y="17"/>
                        </a:lnTo>
                        <a:lnTo>
                          <a:pt x="120" y="28"/>
                        </a:lnTo>
                        <a:lnTo>
                          <a:pt x="126" y="38"/>
                        </a:lnTo>
                        <a:lnTo>
                          <a:pt x="129" y="52"/>
                        </a:lnTo>
                        <a:lnTo>
                          <a:pt x="128" y="77"/>
                        </a:lnTo>
                        <a:lnTo>
                          <a:pt x="123" y="100"/>
                        </a:lnTo>
                        <a:lnTo>
                          <a:pt x="114" y="122"/>
                        </a:lnTo>
                        <a:lnTo>
                          <a:pt x="106" y="137"/>
                        </a:lnTo>
                        <a:lnTo>
                          <a:pt x="100" y="150"/>
                        </a:lnTo>
                        <a:lnTo>
                          <a:pt x="92" y="165"/>
                        </a:lnTo>
                        <a:lnTo>
                          <a:pt x="90" y="189"/>
                        </a:lnTo>
                        <a:lnTo>
                          <a:pt x="89" y="202"/>
                        </a:lnTo>
                        <a:lnTo>
                          <a:pt x="77" y="209"/>
                        </a:lnTo>
                        <a:lnTo>
                          <a:pt x="63" y="211"/>
                        </a:lnTo>
                        <a:lnTo>
                          <a:pt x="46" y="209"/>
                        </a:lnTo>
                        <a:lnTo>
                          <a:pt x="36" y="204"/>
                        </a:lnTo>
                        <a:lnTo>
                          <a:pt x="30" y="197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43" name="Freeform 9"/>
                  <p:cNvSpPr>
                    <a:spLocks/>
                  </p:cNvSpPr>
                  <p:nvPr/>
                </p:nvSpPr>
                <p:spPr bwMode="auto">
                  <a:xfrm>
                    <a:off x="3342" y="652"/>
                    <a:ext cx="195" cy="143"/>
                  </a:xfrm>
                  <a:custGeom>
                    <a:avLst/>
                    <a:gdLst>
                      <a:gd name="T0" fmla="*/ 12 w 167"/>
                      <a:gd name="T1" fmla="*/ 124 h 144"/>
                      <a:gd name="T2" fmla="*/ 2 w 167"/>
                      <a:gd name="T3" fmla="*/ 110 h 144"/>
                      <a:gd name="T4" fmla="*/ 0 w 167"/>
                      <a:gd name="T5" fmla="*/ 94 h 144"/>
                      <a:gd name="T6" fmla="*/ 1 w 167"/>
                      <a:gd name="T7" fmla="*/ 74 h 144"/>
                      <a:gd name="T8" fmla="*/ 1 w 167"/>
                      <a:gd name="T9" fmla="*/ 59 h 144"/>
                      <a:gd name="T10" fmla="*/ 9 w 167"/>
                      <a:gd name="T11" fmla="*/ 41 h 144"/>
                      <a:gd name="T12" fmla="*/ 18 w 167"/>
                      <a:gd name="T13" fmla="*/ 29 h 144"/>
                      <a:gd name="T14" fmla="*/ 28 w 167"/>
                      <a:gd name="T15" fmla="*/ 18 h 144"/>
                      <a:gd name="T16" fmla="*/ 44 w 167"/>
                      <a:gd name="T17" fmla="*/ 6 h 144"/>
                      <a:gd name="T18" fmla="*/ 56 w 167"/>
                      <a:gd name="T19" fmla="*/ 2 h 144"/>
                      <a:gd name="T20" fmla="*/ 82 w 167"/>
                      <a:gd name="T21" fmla="*/ 0 h 144"/>
                      <a:gd name="T22" fmla="*/ 104 w 167"/>
                      <a:gd name="T23" fmla="*/ 1 h 144"/>
                      <a:gd name="T24" fmla="*/ 120 w 167"/>
                      <a:gd name="T25" fmla="*/ 6 h 144"/>
                      <a:gd name="T26" fmla="*/ 134 w 167"/>
                      <a:gd name="T27" fmla="*/ 11 h 144"/>
                      <a:gd name="T28" fmla="*/ 146 w 167"/>
                      <a:gd name="T29" fmla="*/ 24 h 144"/>
                      <a:gd name="T30" fmla="*/ 155 w 167"/>
                      <a:gd name="T31" fmla="*/ 36 h 144"/>
                      <a:gd name="T32" fmla="*/ 163 w 167"/>
                      <a:gd name="T33" fmla="*/ 48 h 144"/>
                      <a:gd name="T34" fmla="*/ 167 w 167"/>
                      <a:gd name="T35" fmla="*/ 62 h 144"/>
                      <a:gd name="T36" fmla="*/ 167 w 167"/>
                      <a:gd name="T37" fmla="*/ 88 h 144"/>
                      <a:gd name="T38" fmla="*/ 167 w 167"/>
                      <a:gd name="T39" fmla="*/ 106 h 144"/>
                      <a:gd name="T40" fmla="*/ 161 w 167"/>
                      <a:gd name="T41" fmla="*/ 114 h 144"/>
                      <a:gd name="T42" fmla="*/ 152 w 167"/>
                      <a:gd name="T43" fmla="*/ 126 h 144"/>
                      <a:gd name="T44" fmla="*/ 146 w 167"/>
                      <a:gd name="T45" fmla="*/ 135 h 144"/>
                      <a:gd name="T46" fmla="*/ 130 w 167"/>
                      <a:gd name="T47" fmla="*/ 140 h 144"/>
                      <a:gd name="T48" fmla="*/ 114 w 167"/>
                      <a:gd name="T49" fmla="*/ 144 h 144"/>
                      <a:gd name="T50" fmla="*/ 126 w 167"/>
                      <a:gd name="T51" fmla="*/ 126 h 144"/>
                      <a:gd name="T52" fmla="*/ 139 w 167"/>
                      <a:gd name="T53" fmla="*/ 95 h 144"/>
                      <a:gd name="T54" fmla="*/ 140 w 167"/>
                      <a:gd name="T55" fmla="*/ 83 h 144"/>
                      <a:gd name="T56" fmla="*/ 139 w 167"/>
                      <a:gd name="T57" fmla="*/ 73 h 144"/>
                      <a:gd name="T58" fmla="*/ 134 w 167"/>
                      <a:gd name="T59" fmla="*/ 59 h 144"/>
                      <a:gd name="T60" fmla="*/ 107 w 167"/>
                      <a:gd name="T61" fmla="*/ 67 h 144"/>
                      <a:gd name="T62" fmla="*/ 76 w 167"/>
                      <a:gd name="T63" fmla="*/ 67 h 144"/>
                      <a:gd name="T64" fmla="*/ 54 w 167"/>
                      <a:gd name="T65" fmla="*/ 65 h 144"/>
                      <a:gd name="T66" fmla="*/ 37 w 167"/>
                      <a:gd name="T67" fmla="*/ 61 h 144"/>
                      <a:gd name="T68" fmla="*/ 31 w 167"/>
                      <a:gd name="T69" fmla="*/ 68 h 144"/>
                      <a:gd name="T70" fmla="*/ 27 w 167"/>
                      <a:gd name="T71" fmla="*/ 83 h 144"/>
                      <a:gd name="T72" fmla="*/ 27 w 167"/>
                      <a:gd name="T73" fmla="*/ 97 h 144"/>
                      <a:gd name="T74" fmla="*/ 39 w 167"/>
                      <a:gd name="T75" fmla="*/ 127 h 144"/>
                      <a:gd name="T76" fmla="*/ 46 w 167"/>
                      <a:gd name="T77" fmla="*/ 144 h 144"/>
                      <a:gd name="T78" fmla="*/ 27 w 167"/>
                      <a:gd name="T79" fmla="*/ 134 h 144"/>
                      <a:gd name="T80" fmla="*/ 12 w 167"/>
                      <a:gd name="T81" fmla="*/ 124 h 14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67"/>
                      <a:gd name="T124" fmla="*/ 0 h 144"/>
                      <a:gd name="T125" fmla="*/ 167 w 167"/>
                      <a:gd name="T126" fmla="*/ 144 h 14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67" h="144">
                        <a:moveTo>
                          <a:pt x="12" y="124"/>
                        </a:moveTo>
                        <a:lnTo>
                          <a:pt x="2" y="110"/>
                        </a:lnTo>
                        <a:lnTo>
                          <a:pt x="0" y="94"/>
                        </a:lnTo>
                        <a:lnTo>
                          <a:pt x="1" y="74"/>
                        </a:lnTo>
                        <a:lnTo>
                          <a:pt x="1" y="59"/>
                        </a:lnTo>
                        <a:lnTo>
                          <a:pt x="9" y="41"/>
                        </a:lnTo>
                        <a:lnTo>
                          <a:pt x="18" y="29"/>
                        </a:lnTo>
                        <a:lnTo>
                          <a:pt x="28" y="18"/>
                        </a:lnTo>
                        <a:lnTo>
                          <a:pt x="44" y="6"/>
                        </a:lnTo>
                        <a:lnTo>
                          <a:pt x="56" y="2"/>
                        </a:lnTo>
                        <a:lnTo>
                          <a:pt x="82" y="0"/>
                        </a:lnTo>
                        <a:lnTo>
                          <a:pt x="104" y="1"/>
                        </a:lnTo>
                        <a:lnTo>
                          <a:pt x="120" y="6"/>
                        </a:lnTo>
                        <a:lnTo>
                          <a:pt x="134" y="11"/>
                        </a:lnTo>
                        <a:lnTo>
                          <a:pt x="146" y="24"/>
                        </a:lnTo>
                        <a:lnTo>
                          <a:pt x="155" y="36"/>
                        </a:lnTo>
                        <a:lnTo>
                          <a:pt x="163" y="48"/>
                        </a:lnTo>
                        <a:lnTo>
                          <a:pt x="167" y="62"/>
                        </a:lnTo>
                        <a:lnTo>
                          <a:pt x="167" y="88"/>
                        </a:lnTo>
                        <a:lnTo>
                          <a:pt x="167" y="106"/>
                        </a:lnTo>
                        <a:lnTo>
                          <a:pt x="161" y="114"/>
                        </a:lnTo>
                        <a:lnTo>
                          <a:pt x="152" y="126"/>
                        </a:lnTo>
                        <a:lnTo>
                          <a:pt x="146" y="135"/>
                        </a:lnTo>
                        <a:lnTo>
                          <a:pt x="130" y="140"/>
                        </a:lnTo>
                        <a:lnTo>
                          <a:pt x="114" y="144"/>
                        </a:lnTo>
                        <a:lnTo>
                          <a:pt x="126" y="126"/>
                        </a:lnTo>
                        <a:lnTo>
                          <a:pt x="139" y="95"/>
                        </a:lnTo>
                        <a:lnTo>
                          <a:pt x="140" y="83"/>
                        </a:lnTo>
                        <a:lnTo>
                          <a:pt x="139" y="73"/>
                        </a:lnTo>
                        <a:lnTo>
                          <a:pt x="134" y="59"/>
                        </a:lnTo>
                        <a:lnTo>
                          <a:pt x="107" y="67"/>
                        </a:lnTo>
                        <a:lnTo>
                          <a:pt x="76" y="67"/>
                        </a:lnTo>
                        <a:lnTo>
                          <a:pt x="54" y="65"/>
                        </a:lnTo>
                        <a:lnTo>
                          <a:pt x="37" y="61"/>
                        </a:lnTo>
                        <a:lnTo>
                          <a:pt x="31" y="68"/>
                        </a:lnTo>
                        <a:lnTo>
                          <a:pt x="27" y="83"/>
                        </a:lnTo>
                        <a:lnTo>
                          <a:pt x="27" y="97"/>
                        </a:lnTo>
                        <a:lnTo>
                          <a:pt x="39" y="127"/>
                        </a:lnTo>
                        <a:lnTo>
                          <a:pt x="46" y="144"/>
                        </a:lnTo>
                        <a:lnTo>
                          <a:pt x="27" y="134"/>
                        </a:lnTo>
                        <a:lnTo>
                          <a:pt x="12" y="1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423064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388" y="761"/>
                    <a:ext cx="134" cy="23"/>
                    <a:chOff x="3388" y="761"/>
                    <a:chExt cx="134" cy="23"/>
                  </a:xfrm>
                </p:grpSpPr>
                <p:sp>
                  <p:nvSpPr>
                    <p:cNvPr id="4245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0" y="761"/>
                      <a:ext cx="17" cy="20"/>
                    </a:xfrm>
                    <a:prstGeom prst="ellipse">
                      <a:avLst/>
                    </a:prstGeom>
                    <a:blipFill dpi="0" rotWithShape="0">
                      <a:blip r:embed="rId5" cstate="print"/>
                      <a:srcRect/>
                      <a:tile tx="0" ty="0" sx="100000" sy="100000" flip="none" algn="tl"/>
                    </a:blip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246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764"/>
                      <a:ext cx="17" cy="20"/>
                    </a:xfrm>
                    <a:prstGeom prst="ellipse">
                      <a:avLst/>
                    </a:prstGeom>
                    <a:blipFill dpi="0" rotWithShape="0">
                      <a:blip r:embed="rId5" cstate="print"/>
                      <a:srcRect/>
                      <a:tile tx="0" ty="0" sx="100000" sy="100000" flip="none" algn="tl"/>
                    </a:blip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34" name="Freeform 13"/>
                <p:cNvSpPr>
                  <a:spLocks/>
                </p:cNvSpPr>
                <p:nvPr/>
              </p:nvSpPr>
              <p:spPr bwMode="auto">
                <a:xfrm>
                  <a:off x="3362" y="1585"/>
                  <a:ext cx="160" cy="407"/>
                </a:xfrm>
                <a:custGeom>
                  <a:avLst/>
                  <a:gdLst>
                    <a:gd name="T0" fmla="*/ 36 w 160"/>
                    <a:gd name="T1" fmla="*/ 0 h 406"/>
                    <a:gd name="T2" fmla="*/ 32 w 160"/>
                    <a:gd name="T3" fmla="*/ 48 h 406"/>
                    <a:gd name="T4" fmla="*/ 29 w 160"/>
                    <a:gd name="T5" fmla="*/ 102 h 406"/>
                    <a:gd name="T6" fmla="*/ 29 w 160"/>
                    <a:gd name="T7" fmla="*/ 156 h 406"/>
                    <a:gd name="T8" fmla="*/ 32 w 160"/>
                    <a:gd name="T9" fmla="*/ 207 h 406"/>
                    <a:gd name="T10" fmla="*/ 33 w 160"/>
                    <a:gd name="T11" fmla="*/ 247 h 406"/>
                    <a:gd name="T12" fmla="*/ 33 w 160"/>
                    <a:gd name="T13" fmla="*/ 298 h 406"/>
                    <a:gd name="T14" fmla="*/ 30 w 160"/>
                    <a:gd name="T15" fmla="*/ 319 h 406"/>
                    <a:gd name="T16" fmla="*/ 8 w 160"/>
                    <a:gd name="T17" fmla="*/ 382 h 406"/>
                    <a:gd name="T18" fmla="*/ 0 w 160"/>
                    <a:gd name="T19" fmla="*/ 405 h 406"/>
                    <a:gd name="T20" fmla="*/ 35 w 160"/>
                    <a:gd name="T21" fmla="*/ 406 h 406"/>
                    <a:gd name="T22" fmla="*/ 50 w 160"/>
                    <a:gd name="T23" fmla="*/ 378 h 406"/>
                    <a:gd name="T24" fmla="*/ 60 w 160"/>
                    <a:gd name="T25" fmla="*/ 346 h 406"/>
                    <a:gd name="T26" fmla="*/ 66 w 160"/>
                    <a:gd name="T27" fmla="*/ 295 h 406"/>
                    <a:gd name="T28" fmla="*/ 86 w 160"/>
                    <a:gd name="T29" fmla="*/ 156 h 406"/>
                    <a:gd name="T30" fmla="*/ 93 w 160"/>
                    <a:gd name="T31" fmla="*/ 117 h 406"/>
                    <a:gd name="T32" fmla="*/ 88 w 160"/>
                    <a:gd name="T33" fmla="*/ 193 h 406"/>
                    <a:gd name="T34" fmla="*/ 94 w 160"/>
                    <a:gd name="T35" fmla="*/ 239 h 406"/>
                    <a:gd name="T36" fmla="*/ 96 w 160"/>
                    <a:gd name="T37" fmla="*/ 282 h 406"/>
                    <a:gd name="T38" fmla="*/ 92 w 160"/>
                    <a:gd name="T39" fmla="*/ 321 h 406"/>
                    <a:gd name="T40" fmla="*/ 95 w 160"/>
                    <a:gd name="T41" fmla="*/ 340 h 406"/>
                    <a:gd name="T42" fmla="*/ 117 w 160"/>
                    <a:gd name="T43" fmla="*/ 399 h 406"/>
                    <a:gd name="T44" fmla="*/ 138 w 160"/>
                    <a:gd name="T45" fmla="*/ 400 h 406"/>
                    <a:gd name="T46" fmla="*/ 148 w 160"/>
                    <a:gd name="T47" fmla="*/ 400 h 406"/>
                    <a:gd name="T48" fmla="*/ 160 w 160"/>
                    <a:gd name="T49" fmla="*/ 388 h 406"/>
                    <a:gd name="T50" fmla="*/ 129 w 160"/>
                    <a:gd name="T51" fmla="*/ 321 h 406"/>
                    <a:gd name="T52" fmla="*/ 145 w 160"/>
                    <a:gd name="T53" fmla="*/ 180 h 406"/>
                    <a:gd name="T54" fmla="*/ 151 w 160"/>
                    <a:gd name="T55" fmla="*/ 114 h 406"/>
                    <a:gd name="T56" fmla="*/ 151 w 160"/>
                    <a:gd name="T57" fmla="*/ 2 h 406"/>
                    <a:gd name="T58" fmla="*/ 36 w 160"/>
                    <a:gd name="T59" fmla="*/ 0 h 40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60"/>
                    <a:gd name="T91" fmla="*/ 0 h 406"/>
                    <a:gd name="T92" fmla="*/ 160 w 160"/>
                    <a:gd name="T93" fmla="*/ 406 h 40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60" h="406">
                      <a:moveTo>
                        <a:pt x="36" y="0"/>
                      </a:moveTo>
                      <a:lnTo>
                        <a:pt x="32" y="48"/>
                      </a:lnTo>
                      <a:lnTo>
                        <a:pt x="29" y="102"/>
                      </a:lnTo>
                      <a:lnTo>
                        <a:pt x="29" y="156"/>
                      </a:lnTo>
                      <a:lnTo>
                        <a:pt x="32" y="207"/>
                      </a:lnTo>
                      <a:lnTo>
                        <a:pt x="33" y="247"/>
                      </a:lnTo>
                      <a:lnTo>
                        <a:pt x="33" y="298"/>
                      </a:lnTo>
                      <a:lnTo>
                        <a:pt x="30" y="319"/>
                      </a:lnTo>
                      <a:lnTo>
                        <a:pt x="8" y="382"/>
                      </a:lnTo>
                      <a:lnTo>
                        <a:pt x="0" y="405"/>
                      </a:lnTo>
                      <a:lnTo>
                        <a:pt x="35" y="406"/>
                      </a:lnTo>
                      <a:lnTo>
                        <a:pt x="50" y="378"/>
                      </a:lnTo>
                      <a:lnTo>
                        <a:pt x="60" y="346"/>
                      </a:lnTo>
                      <a:lnTo>
                        <a:pt x="66" y="295"/>
                      </a:lnTo>
                      <a:lnTo>
                        <a:pt x="86" y="156"/>
                      </a:lnTo>
                      <a:lnTo>
                        <a:pt x="93" y="117"/>
                      </a:lnTo>
                      <a:lnTo>
                        <a:pt x="88" y="193"/>
                      </a:lnTo>
                      <a:lnTo>
                        <a:pt x="94" y="239"/>
                      </a:lnTo>
                      <a:lnTo>
                        <a:pt x="96" y="282"/>
                      </a:lnTo>
                      <a:lnTo>
                        <a:pt x="92" y="321"/>
                      </a:lnTo>
                      <a:lnTo>
                        <a:pt x="95" y="340"/>
                      </a:lnTo>
                      <a:lnTo>
                        <a:pt x="117" y="399"/>
                      </a:lnTo>
                      <a:lnTo>
                        <a:pt x="138" y="400"/>
                      </a:lnTo>
                      <a:lnTo>
                        <a:pt x="148" y="400"/>
                      </a:lnTo>
                      <a:lnTo>
                        <a:pt x="160" y="388"/>
                      </a:lnTo>
                      <a:lnTo>
                        <a:pt x="129" y="321"/>
                      </a:lnTo>
                      <a:lnTo>
                        <a:pt x="145" y="180"/>
                      </a:lnTo>
                      <a:lnTo>
                        <a:pt x="151" y="114"/>
                      </a:lnTo>
                      <a:lnTo>
                        <a:pt x="15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blipFill dpi="0" rotWithShape="0">
                  <a:blip r:embed="rId4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3055" name="Group 14"/>
                <p:cNvGrpSpPr>
                  <a:grpSpLocks/>
                </p:cNvGrpSpPr>
                <p:nvPr/>
              </p:nvGrpSpPr>
              <p:grpSpPr bwMode="auto">
                <a:xfrm>
                  <a:off x="3304" y="1083"/>
                  <a:ext cx="294" cy="403"/>
                  <a:chOff x="3304" y="1083"/>
                  <a:chExt cx="294" cy="403"/>
                </a:xfrm>
              </p:grpSpPr>
              <p:sp>
                <p:nvSpPr>
                  <p:cNvPr id="4240" name="Freeform 15"/>
                  <p:cNvSpPr>
                    <a:spLocks/>
                  </p:cNvSpPr>
                  <p:nvPr/>
                </p:nvSpPr>
                <p:spPr bwMode="auto">
                  <a:xfrm>
                    <a:off x="3303" y="1100"/>
                    <a:ext cx="80" cy="387"/>
                  </a:xfrm>
                  <a:custGeom>
                    <a:avLst/>
                    <a:gdLst>
                      <a:gd name="T0" fmla="*/ 4 w 80"/>
                      <a:gd name="T1" fmla="*/ 0 h 392"/>
                      <a:gd name="T2" fmla="*/ 0 w 80"/>
                      <a:gd name="T3" fmla="*/ 89 h 392"/>
                      <a:gd name="T4" fmla="*/ 13 w 80"/>
                      <a:gd name="T5" fmla="*/ 210 h 392"/>
                      <a:gd name="T6" fmla="*/ 24 w 80"/>
                      <a:gd name="T7" fmla="*/ 316 h 392"/>
                      <a:gd name="T8" fmla="*/ 44 w 80"/>
                      <a:gd name="T9" fmla="*/ 380 h 392"/>
                      <a:gd name="T10" fmla="*/ 53 w 80"/>
                      <a:gd name="T11" fmla="*/ 392 h 392"/>
                      <a:gd name="T12" fmla="*/ 59 w 80"/>
                      <a:gd name="T13" fmla="*/ 374 h 392"/>
                      <a:gd name="T14" fmla="*/ 62 w 80"/>
                      <a:gd name="T15" fmla="*/ 329 h 392"/>
                      <a:gd name="T16" fmla="*/ 80 w 80"/>
                      <a:gd name="T17" fmla="*/ 317 h 392"/>
                      <a:gd name="T18" fmla="*/ 56 w 80"/>
                      <a:gd name="T19" fmla="*/ 281 h 392"/>
                      <a:gd name="T20" fmla="*/ 40 w 80"/>
                      <a:gd name="T21" fmla="*/ 260 h 392"/>
                      <a:gd name="T22" fmla="*/ 42 w 80"/>
                      <a:gd name="T23" fmla="*/ 80 h 392"/>
                      <a:gd name="T24" fmla="*/ 50 w 80"/>
                      <a:gd name="T25" fmla="*/ 7 h 392"/>
                      <a:gd name="T26" fmla="*/ 4 w 80"/>
                      <a:gd name="T27" fmla="*/ 0 h 39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0"/>
                      <a:gd name="T43" fmla="*/ 0 h 392"/>
                      <a:gd name="T44" fmla="*/ 80 w 80"/>
                      <a:gd name="T45" fmla="*/ 392 h 39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0" h="392">
                        <a:moveTo>
                          <a:pt x="4" y="0"/>
                        </a:moveTo>
                        <a:lnTo>
                          <a:pt x="0" y="89"/>
                        </a:lnTo>
                        <a:lnTo>
                          <a:pt x="13" y="210"/>
                        </a:lnTo>
                        <a:lnTo>
                          <a:pt x="24" y="316"/>
                        </a:lnTo>
                        <a:lnTo>
                          <a:pt x="44" y="380"/>
                        </a:lnTo>
                        <a:lnTo>
                          <a:pt x="53" y="392"/>
                        </a:lnTo>
                        <a:lnTo>
                          <a:pt x="59" y="374"/>
                        </a:lnTo>
                        <a:lnTo>
                          <a:pt x="62" y="329"/>
                        </a:lnTo>
                        <a:lnTo>
                          <a:pt x="80" y="317"/>
                        </a:lnTo>
                        <a:lnTo>
                          <a:pt x="56" y="281"/>
                        </a:lnTo>
                        <a:lnTo>
                          <a:pt x="40" y="260"/>
                        </a:lnTo>
                        <a:lnTo>
                          <a:pt x="42" y="80"/>
                        </a:lnTo>
                        <a:lnTo>
                          <a:pt x="50" y="7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41" name="Freeform 16"/>
                  <p:cNvSpPr>
                    <a:spLocks/>
                  </p:cNvSpPr>
                  <p:nvPr/>
                </p:nvSpPr>
                <p:spPr bwMode="auto">
                  <a:xfrm>
                    <a:off x="3528" y="1084"/>
                    <a:ext cx="69" cy="366"/>
                  </a:xfrm>
                  <a:custGeom>
                    <a:avLst/>
                    <a:gdLst>
                      <a:gd name="T0" fmla="*/ 20 w 69"/>
                      <a:gd name="T1" fmla="*/ 10 h 366"/>
                      <a:gd name="T2" fmla="*/ 30 w 69"/>
                      <a:gd name="T3" fmla="*/ 76 h 366"/>
                      <a:gd name="T4" fmla="*/ 29 w 69"/>
                      <a:gd name="T5" fmla="*/ 232 h 366"/>
                      <a:gd name="T6" fmla="*/ 0 w 69"/>
                      <a:gd name="T7" fmla="*/ 298 h 366"/>
                      <a:gd name="T8" fmla="*/ 7 w 69"/>
                      <a:gd name="T9" fmla="*/ 304 h 366"/>
                      <a:gd name="T10" fmla="*/ 0 w 69"/>
                      <a:gd name="T11" fmla="*/ 338 h 366"/>
                      <a:gd name="T12" fmla="*/ 6 w 69"/>
                      <a:gd name="T13" fmla="*/ 366 h 366"/>
                      <a:gd name="T14" fmla="*/ 29 w 69"/>
                      <a:gd name="T15" fmla="*/ 321 h 366"/>
                      <a:gd name="T16" fmla="*/ 50 w 69"/>
                      <a:gd name="T17" fmla="*/ 240 h 366"/>
                      <a:gd name="T18" fmla="*/ 69 w 69"/>
                      <a:gd name="T19" fmla="*/ 61 h 366"/>
                      <a:gd name="T20" fmla="*/ 61 w 69"/>
                      <a:gd name="T21" fmla="*/ 0 h 366"/>
                      <a:gd name="T22" fmla="*/ 20 w 69"/>
                      <a:gd name="T23" fmla="*/ 10 h 36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9"/>
                      <a:gd name="T37" fmla="*/ 0 h 366"/>
                      <a:gd name="T38" fmla="*/ 69 w 69"/>
                      <a:gd name="T39" fmla="*/ 366 h 36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9" h="366">
                        <a:moveTo>
                          <a:pt x="20" y="10"/>
                        </a:moveTo>
                        <a:lnTo>
                          <a:pt x="30" y="76"/>
                        </a:lnTo>
                        <a:lnTo>
                          <a:pt x="29" y="232"/>
                        </a:lnTo>
                        <a:lnTo>
                          <a:pt x="0" y="298"/>
                        </a:lnTo>
                        <a:lnTo>
                          <a:pt x="7" y="304"/>
                        </a:lnTo>
                        <a:lnTo>
                          <a:pt x="0" y="338"/>
                        </a:lnTo>
                        <a:lnTo>
                          <a:pt x="6" y="366"/>
                        </a:lnTo>
                        <a:lnTo>
                          <a:pt x="29" y="321"/>
                        </a:lnTo>
                        <a:lnTo>
                          <a:pt x="50" y="240"/>
                        </a:lnTo>
                        <a:lnTo>
                          <a:pt x="69" y="61"/>
                        </a:lnTo>
                        <a:lnTo>
                          <a:pt x="61" y="0"/>
                        </a:lnTo>
                        <a:lnTo>
                          <a:pt x="20" y="10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3056" name="Group 17"/>
                <p:cNvGrpSpPr>
                  <a:grpSpLocks/>
                </p:cNvGrpSpPr>
                <p:nvPr/>
              </p:nvGrpSpPr>
              <p:grpSpPr bwMode="auto">
                <a:xfrm>
                  <a:off x="3354" y="1910"/>
                  <a:ext cx="179" cy="122"/>
                  <a:chOff x="3354" y="1910"/>
                  <a:chExt cx="179" cy="122"/>
                </a:xfrm>
              </p:grpSpPr>
              <p:sp>
                <p:nvSpPr>
                  <p:cNvPr id="4238" name="Freeform 18"/>
                  <p:cNvSpPr>
                    <a:spLocks/>
                  </p:cNvSpPr>
                  <p:nvPr/>
                </p:nvSpPr>
                <p:spPr bwMode="auto">
                  <a:xfrm>
                    <a:off x="3353" y="1922"/>
                    <a:ext cx="69" cy="139"/>
                  </a:xfrm>
                  <a:custGeom>
                    <a:avLst/>
                    <a:gdLst>
                      <a:gd name="T0" fmla="*/ 13 w 70"/>
                      <a:gd name="T1" fmla="*/ 55 h 111"/>
                      <a:gd name="T2" fmla="*/ 3 w 70"/>
                      <a:gd name="T3" fmla="*/ 72 h 111"/>
                      <a:gd name="T4" fmla="*/ 0 w 70"/>
                      <a:gd name="T5" fmla="*/ 85 h 111"/>
                      <a:gd name="T6" fmla="*/ 0 w 70"/>
                      <a:gd name="T7" fmla="*/ 95 h 111"/>
                      <a:gd name="T8" fmla="*/ 2 w 70"/>
                      <a:gd name="T9" fmla="*/ 102 h 111"/>
                      <a:gd name="T10" fmla="*/ 7 w 70"/>
                      <a:gd name="T11" fmla="*/ 108 h 111"/>
                      <a:gd name="T12" fmla="*/ 16 w 70"/>
                      <a:gd name="T13" fmla="*/ 111 h 111"/>
                      <a:gd name="T14" fmla="*/ 28 w 70"/>
                      <a:gd name="T15" fmla="*/ 110 h 111"/>
                      <a:gd name="T16" fmla="*/ 40 w 70"/>
                      <a:gd name="T17" fmla="*/ 105 h 111"/>
                      <a:gd name="T18" fmla="*/ 49 w 70"/>
                      <a:gd name="T19" fmla="*/ 94 h 111"/>
                      <a:gd name="T20" fmla="*/ 57 w 70"/>
                      <a:gd name="T21" fmla="*/ 79 h 111"/>
                      <a:gd name="T22" fmla="*/ 62 w 70"/>
                      <a:gd name="T23" fmla="*/ 49 h 111"/>
                      <a:gd name="T24" fmla="*/ 70 w 70"/>
                      <a:gd name="T25" fmla="*/ 19 h 111"/>
                      <a:gd name="T26" fmla="*/ 69 w 70"/>
                      <a:gd name="T27" fmla="*/ 0 h 111"/>
                      <a:gd name="T28" fmla="*/ 55 w 70"/>
                      <a:gd name="T29" fmla="*/ 43 h 111"/>
                      <a:gd name="T30" fmla="*/ 43 w 70"/>
                      <a:gd name="T31" fmla="*/ 70 h 111"/>
                      <a:gd name="T32" fmla="*/ 25 w 70"/>
                      <a:gd name="T33" fmla="*/ 70 h 111"/>
                      <a:gd name="T34" fmla="*/ 10 w 70"/>
                      <a:gd name="T35" fmla="*/ 68 h 111"/>
                      <a:gd name="T36" fmla="*/ 13 w 70"/>
                      <a:gd name="T37" fmla="*/ 55 h 111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70"/>
                      <a:gd name="T58" fmla="*/ 0 h 111"/>
                      <a:gd name="T59" fmla="*/ 70 w 70"/>
                      <a:gd name="T60" fmla="*/ 111 h 111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70" h="111">
                        <a:moveTo>
                          <a:pt x="13" y="55"/>
                        </a:moveTo>
                        <a:lnTo>
                          <a:pt x="3" y="72"/>
                        </a:lnTo>
                        <a:lnTo>
                          <a:pt x="0" y="85"/>
                        </a:lnTo>
                        <a:lnTo>
                          <a:pt x="0" y="95"/>
                        </a:lnTo>
                        <a:lnTo>
                          <a:pt x="2" y="102"/>
                        </a:lnTo>
                        <a:lnTo>
                          <a:pt x="7" y="108"/>
                        </a:lnTo>
                        <a:lnTo>
                          <a:pt x="16" y="111"/>
                        </a:lnTo>
                        <a:lnTo>
                          <a:pt x="28" y="110"/>
                        </a:lnTo>
                        <a:lnTo>
                          <a:pt x="40" y="105"/>
                        </a:lnTo>
                        <a:lnTo>
                          <a:pt x="49" y="94"/>
                        </a:lnTo>
                        <a:lnTo>
                          <a:pt x="57" y="79"/>
                        </a:lnTo>
                        <a:lnTo>
                          <a:pt x="62" y="49"/>
                        </a:lnTo>
                        <a:lnTo>
                          <a:pt x="70" y="19"/>
                        </a:lnTo>
                        <a:lnTo>
                          <a:pt x="69" y="0"/>
                        </a:lnTo>
                        <a:lnTo>
                          <a:pt x="55" y="43"/>
                        </a:lnTo>
                        <a:lnTo>
                          <a:pt x="43" y="70"/>
                        </a:lnTo>
                        <a:lnTo>
                          <a:pt x="25" y="70"/>
                        </a:lnTo>
                        <a:lnTo>
                          <a:pt x="10" y="68"/>
                        </a:lnTo>
                        <a:lnTo>
                          <a:pt x="13" y="55"/>
                        </a:lnTo>
                        <a:close/>
                      </a:path>
                    </a:pathLst>
                  </a:custGeom>
                  <a:blipFill dpi="0" rotWithShape="0">
                    <a:blip r:embed="rId6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39" name="Freeform 19"/>
                  <p:cNvSpPr>
                    <a:spLocks/>
                  </p:cNvSpPr>
                  <p:nvPr/>
                </p:nvSpPr>
                <p:spPr bwMode="auto">
                  <a:xfrm>
                    <a:off x="3453" y="1911"/>
                    <a:ext cx="80" cy="150"/>
                  </a:xfrm>
                  <a:custGeom>
                    <a:avLst/>
                    <a:gdLst>
                      <a:gd name="T0" fmla="*/ 1 w 80"/>
                      <a:gd name="T1" fmla="*/ 0 h 121"/>
                      <a:gd name="T2" fmla="*/ 0 w 80"/>
                      <a:gd name="T3" fmla="*/ 12 h 121"/>
                      <a:gd name="T4" fmla="*/ 10 w 80"/>
                      <a:gd name="T5" fmla="*/ 43 h 121"/>
                      <a:gd name="T6" fmla="*/ 17 w 80"/>
                      <a:gd name="T7" fmla="*/ 68 h 121"/>
                      <a:gd name="T8" fmla="*/ 25 w 80"/>
                      <a:gd name="T9" fmla="*/ 92 h 121"/>
                      <a:gd name="T10" fmla="*/ 33 w 80"/>
                      <a:gd name="T11" fmla="*/ 105 h 121"/>
                      <a:gd name="T12" fmla="*/ 41 w 80"/>
                      <a:gd name="T13" fmla="*/ 115 h 121"/>
                      <a:gd name="T14" fmla="*/ 53 w 80"/>
                      <a:gd name="T15" fmla="*/ 119 h 121"/>
                      <a:gd name="T16" fmla="*/ 65 w 80"/>
                      <a:gd name="T17" fmla="*/ 121 h 121"/>
                      <a:gd name="T18" fmla="*/ 71 w 80"/>
                      <a:gd name="T19" fmla="*/ 117 h 121"/>
                      <a:gd name="T20" fmla="*/ 77 w 80"/>
                      <a:gd name="T21" fmla="*/ 114 h 121"/>
                      <a:gd name="T22" fmla="*/ 80 w 80"/>
                      <a:gd name="T23" fmla="*/ 102 h 121"/>
                      <a:gd name="T24" fmla="*/ 78 w 80"/>
                      <a:gd name="T25" fmla="*/ 86 h 121"/>
                      <a:gd name="T26" fmla="*/ 71 w 80"/>
                      <a:gd name="T27" fmla="*/ 67 h 121"/>
                      <a:gd name="T28" fmla="*/ 66 w 80"/>
                      <a:gd name="T29" fmla="*/ 57 h 121"/>
                      <a:gd name="T30" fmla="*/ 64 w 80"/>
                      <a:gd name="T31" fmla="*/ 66 h 121"/>
                      <a:gd name="T32" fmla="*/ 61 w 80"/>
                      <a:gd name="T33" fmla="*/ 70 h 121"/>
                      <a:gd name="T34" fmla="*/ 51 w 80"/>
                      <a:gd name="T35" fmla="*/ 73 h 121"/>
                      <a:gd name="T36" fmla="*/ 42 w 80"/>
                      <a:gd name="T37" fmla="*/ 74 h 121"/>
                      <a:gd name="T38" fmla="*/ 26 w 80"/>
                      <a:gd name="T39" fmla="*/ 71 h 121"/>
                      <a:gd name="T40" fmla="*/ 10 w 80"/>
                      <a:gd name="T41" fmla="*/ 24 h 121"/>
                      <a:gd name="T42" fmla="*/ 1 w 80"/>
                      <a:gd name="T43" fmla="*/ 0 h 12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80"/>
                      <a:gd name="T67" fmla="*/ 0 h 121"/>
                      <a:gd name="T68" fmla="*/ 80 w 80"/>
                      <a:gd name="T69" fmla="*/ 121 h 12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80" h="121">
                        <a:moveTo>
                          <a:pt x="1" y="0"/>
                        </a:moveTo>
                        <a:lnTo>
                          <a:pt x="0" y="12"/>
                        </a:lnTo>
                        <a:lnTo>
                          <a:pt x="10" y="43"/>
                        </a:lnTo>
                        <a:lnTo>
                          <a:pt x="17" y="68"/>
                        </a:lnTo>
                        <a:lnTo>
                          <a:pt x="25" y="92"/>
                        </a:lnTo>
                        <a:lnTo>
                          <a:pt x="33" y="105"/>
                        </a:lnTo>
                        <a:lnTo>
                          <a:pt x="41" y="115"/>
                        </a:lnTo>
                        <a:lnTo>
                          <a:pt x="53" y="119"/>
                        </a:lnTo>
                        <a:lnTo>
                          <a:pt x="65" y="121"/>
                        </a:lnTo>
                        <a:lnTo>
                          <a:pt x="71" y="117"/>
                        </a:lnTo>
                        <a:lnTo>
                          <a:pt x="77" y="114"/>
                        </a:lnTo>
                        <a:lnTo>
                          <a:pt x="80" y="102"/>
                        </a:lnTo>
                        <a:lnTo>
                          <a:pt x="78" y="86"/>
                        </a:lnTo>
                        <a:lnTo>
                          <a:pt x="71" y="67"/>
                        </a:lnTo>
                        <a:lnTo>
                          <a:pt x="66" y="57"/>
                        </a:lnTo>
                        <a:lnTo>
                          <a:pt x="64" y="66"/>
                        </a:lnTo>
                        <a:lnTo>
                          <a:pt x="61" y="70"/>
                        </a:lnTo>
                        <a:lnTo>
                          <a:pt x="51" y="73"/>
                        </a:lnTo>
                        <a:lnTo>
                          <a:pt x="42" y="74"/>
                        </a:lnTo>
                        <a:lnTo>
                          <a:pt x="26" y="71"/>
                        </a:lnTo>
                        <a:lnTo>
                          <a:pt x="10" y="24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blipFill dpi="0" rotWithShape="0">
                    <a:blip r:embed="rId6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237" name="Freeform 20"/>
                <p:cNvSpPr>
                  <a:spLocks/>
                </p:cNvSpPr>
                <p:nvPr/>
              </p:nvSpPr>
              <p:spPr bwMode="auto">
                <a:xfrm>
                  <a:off x="3299" y="852"/>
                  <a:ext cx="305" cy="774"/>
                </a:xfrm>
                <a:custGeom>
                  <a:avLst/>
                  <a:gdLst>
                    <a:gd name="T0" fmla="*/ 120 w 304"/>
                    <a:gd name="T1" fmla="*/ 0 h 772"/>
                    <a:gd name="T2" fmla="*/ 48 w 304"/>
                    <a:gd name="T3" fmla="*/ 40 h 772"/>
                    <a:gd name="T4" fmla="*/ 39 w 304"/>
                    <a:gd name="T5" fmla="*/ 53 h 772"/>
                    <a:gd name="T6" fmla="*/ 0 w 304"/>
                    <a:gd name="T7" fmla="*/ 244 h 772"/>
                    <a:gd name="T8" fmla="*/ 58 w 304"/>
                    <a:gd name="T9" fmla="*/ 252 h 772"/>
                    <a:gd name="T10" fmla="*/ 66 w 304"/>
                    <a:gd name="T11" fmla="*/ 204 h 772"/>
                    <a:gd name="T12" fmla="*/ 88 w 304"/>
                    <a:gd name="T13" fmla="*/ 305 h 772"/>
                    <a:gd name="T14" fmla="*/ 51 w 304"/>
                    <a:gd name="T15" fmla="*/ 434 h 772"/>
                    <a:gd name="T16" fmla="*/ 51 w 304"/>
                    <a:gd name="T17" fmla="*/ 528 h 772"/>
                    <a:gd name="T18" fmla="*/ 58 w 304"/>
                    <a:gd name="T19" fmla="*/ 594 h 772"/>
                    <a:gd name="T20" fmla="*/ 77 w 304"/>
                    <a:gd name="T21" fmla="*/ 689 h 772"/>
                    <a:gd name="T22" fmla="*/ 94 w 304"/>
                    <a:gd name="T23" fmla="*/ 761 h 772"/>
                    <a:gd name="T24" fmla="*/ 150 w 304"/>
                    <a:gd name="T25" fmla="*/ 772 h 772"/>
                    <a:gd name="T26" fmla="*/ 156 w 304"/>
                    <a:gd name="T27" fmla="*/ 760 h 772"/>
                    <a:gd name="T28" fmla="*/ 210 w 304"/>
                    <a:gd name="T29" fmla="*/ 758 h 772"/>
                    <a:gd name="T30" fmla="*/ 228 w 304"/>
                    <a:gd name="T31" fmla="*/ 668 h 772"/>
                    <a:gd name="T32" fmla="*/ 245 w 304"/>
                    <a:gd name="T33" fmla="*/ 550 h 772"/>
                    <a:gd name="T34" fmla="*/ 258 w 304"/>
                    <a:gd name="T35" fmla="*/ 430 h 772"/>
                    <a:gd name="T36" fmla="*/ 224 w 304"/>
                    <a:gd name="T37" fmla="*/ 294 h 772"/>
                    <a:gd name="T38" fmla="*/ 237 w 304"/>
                    <a:gd name="T39" fmla="*/ 218 h 772"/>
                    <a:gd name="T40" fmla="*/ 245 w 304"/>
                    <a:gd name="T41" fmla="*/ 246 h 772"/>
                    <a:gd name="T42" fmla="*/ 304 w 304"/>
                    <a:gd name="T43" fmla="*/ 230 h 772"/>
                    <a:gd name="T44" fmla="*/ 259 w 304"/>
                    <a:gd name="T45" fmla="*/ 51 h 772"/>
                    <a:gd name="T46" fmla="*/ 181 w 304"/>
                    <a:gd name="T47" fmla="*/ 0 h 772"/>
                    <a:gd name="T48" fmla="*/ 179 w 304"/>
                    <a:gd name="T49" fmla="*/ 6 h 772"/>
                    <a:gd name="T50" fmla="*/ 169 w 304"/>
                    <a:gd name="T51" fmla="*/ 13 h 772"/>
                    <a:gd name="T52" fmla="*/ 161 w 304"/>
                    <a:gd name="T53" fmla="*/ 15 h 772"/>
                    <a:gd name="T54" fmla="*/ 153 w 304"/>
                    <a:gd name="T55" fmla="*/ 15 h 772"/>
                    <a:gd name="T56" fmla="*/ 143 w 304"/>
                    <a:gd name="T57" fmla="*/ 14 h 772"/>
                    <a:gd name="T58" fmla="*/ 134 w 304"/>
                    <a:gd name="T59" fmla="*/ 12 h 772"/>
                    <a:gd name="T60" fmla="*/ 124 w 304"/>
                    <a:gd name="T61" fmla="*/ 6 h 772"/>
                    <a:gd name="T62" fmla="*/ 120 w 304"/>
                    <a:gd name="T63" fmla="*/ 0 h 77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04"/>
                    <a:gd name="T97" fmla="*/ 0 h 772"/>
                    <a:gd name="T98" fmla="*/ 304 w 304"/>
                    <a:gd name="T99" fmla="*/ 772 h 77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04" h="772">
                      <a:moveTo>
                        <a:pt x="120" y="0"/>
                      </a:moveTo>
                      <a:lnTo>
                        <a:pt x="48" y="40"/>
                      </a:lnTo>
                      <a:lnTo>
                        <a:pt x="39" y="53"/>
                      </a:lnTo>
                      <a:lnTo>
                        <a:pt x="0" y="244"/>
                      </a:lnTo>
                      <a:lnTo>
                        <a:pt x="58" y="252"/>
                      </a:lnTo>
                      <a:lnTo>
                        <a:pt x="66" y="204"/>
                      </a:lnTo>
                      <a:lnTo>
                        <a:pt x="88" y="305"/>
                      </a:lnTo>
                      <a:lnTo>
                        <a:pt x="51" y="434"/>
                      </a:lnTo>
                      <a:lnTo>
                        <a:pt x="51" y="528"/>
                      </a:lnTo>
                      <a:lnTo>
                        <a:pt x="58" y="594"/>
                      </a:lnTo>
                      <a:lnTo>
                        <a:pt x="77" y="689"/>
                      </a:lnTo>
                      <a:lnTo>
                        <a:pt x="94" y="761"/>
                      </a:lnTo>
                      <a:lnTo>
                        <a:pt x="150" y="772"/>
                      </a:lnTo>
                      <a:lnTo>
                        <a:pt x="156" y="760"/>
                      </a:lnTo>
                      <a:lnTo>
                        <a:pt x="210" y="758"/>
                      </a:lnTo>
                      <a:lnTo>
                        <a:pt x="228" y="668"/>
                      </a:lnTo>
                      <a:lnTo>
                        <a:pt x="245" y="550"/>
                      </a:lnTo>
                      <a:lnTo>
                        <a:pt x="258" y="430"/>
                      </a:lnTo>
                      <a:lnTo>
                        <a:pt x="224" y="294"/>
                      </a:lnTo>
                      <a:lnTo>
                        <a:pt x="237" y="218"/>
                      </a:lnTo>
                      <a:lnTo>
                        <a:pt x="245" y="246"/>
                      </a:lnTo>
                      <a:lnTo>
                        <a:pt x="304" y="230"/>
                      </a:lnTo>
                      <a:lnTo>
                        <a:pt x="259" y="51"/>
                      </a:lnTo>
                      <a:lnTo>
                        <a:pt x="181" y="0"/>
                      </a:lnTo>
                      <a:lnTo>
                        <a:pt x="179" y="6"/>
                      </a:lnTo>
                      <a:lnTo>
                        <a:pt x="169" y="13"/>
                      </a:lnTo>
                      <a:lnTo>
                        <a:pt x="161" y="15"/>
                      </a:lnTo>
                      <a:lnTo>
                        <a:pt x="153" y="15"/>
                      </a:lnTo>
                      <a:lnTo>
                        <a:pt x="143" y="14"/>
                      </a:lnTo>
                      <a:lnTo>
                        <a:pt x="134" y="12"/>
                      </a:lnTo>
                      <a:lnTo>
                        <a:pt x="124" y="6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blipFill dpi="0" rotWithShape="0">
                  <a:blip r:embed="rId6" cstate="print"/>
                  <a:srcRect/>
                  <a:tile tx="0" ty="0" sx="100000" sy="100000" flip="none" algn="tl"/>
                </a:blipFill>
                <a:ln w="12700">
                  <a:solidFill>
                    <a:srgbClr val="FF1F3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2966" name="Group 21"/>
              <p:cNvGrpSpPr>
                <a:grpSpLocks/>
              </p:cNvGrpSpPr>
              <p:nvPr/>
            </p:nvGrpSpPr>
            <p:grpSpPr bwMode="auto">
              <a:xfrm>
                <a:off x="2688" y="1104"/>
                <a:ext cx="727" cy="2305"/>
                <a:chOff x="4032" y="576"/>
                <a:chExt cx="445" cy="1411"/>
              </a:xfrm>
            </p:grpSpPr>
            <p:grpSp>
              <p:nvGrpSpPr>
                <p:cNvPr id="423038" name="Group 22"/>
                <p:cNvGrpSpPr>
                  <a:grpSpLocks/>
                </p:cNvGrpSpPr>
                <p:nvPr/>
              </p:nvGrpSpPr>
              <p:grpSpPr bwMode="auto">
                <a:xfrm>
                  <a:off x="4032" y="781"/>
                  <a:ext cx="445" cy="398"/>
                  <a:chOff x="4032" y="781"/>
                  <a:chExt cx="445" cy="398"/>
                </a:xfrm>
              </p:grpSpPr>
              <p:sp>
                <p:nvSpPr>
                  <p:cNvPr id="4226" name="Freeform 23"/>
                  <p:cNvSpPr>
                    <a:spLocks/>
                  </p:cNvSpPr>
                  <p:nvPr/>
                </p:nvSpPr>
                <p:spPr bwMode="auto">
                  <a:xfrm>
                    <a:off x="4031" y="781"/>
                    <a:ext cx="446" cy="398"/>
                  </a:xfrm>
                  <a:custGeom>
                    <a:avLst/>
                    <a:gdLst>
                      <a:gd name="T0" fmla="*/ 169 w 445"/>
                      <a:gd name="T1" fmla="*/ 0 h 398"/>
                      <a:gd name="T2" fmla="*/ 116 w 445"/>
                      <a:gd name="T3" fmla="*/ 33 h 398"/>
                      <a:gd name="T4" fmla="*/ 61 w 445"/>
                      <a:gd name="T5" fmla="*/ 60 h 398"/>
                      <a:gd name="T6" fmla="*/ 28 w 445"/>
                      <a:gd name="T7" fmla="*/ 174 h 398"/>
                      <a:gd name="T8" fmla="*/ 1 w 445"/>
                      <a:gd name="T9" fmla="*/ 262 h 398"/>
                      <a:gd name="T10" fmla="*/ 0 w 445"/>
                      <a:gd name="T11" fmla="*/ 280 h 398"/>
                      <a:gd name="T12" fmla="*/ 24 w 445"/>
                      <a:gd name="T13" fmla="*/ 323 h 398"/>
                      <a:gd name="T14" fmla="*/ 40 w 445"/>
                      <a:gd name="T15" fmla="*/ 338 h 398"/>
                      <a:gd name="T16" fmla="*/ 54 w 445"/>
                      <a:gd name="T17" fmla="*/ 341 h 398"/>
                      <a:gd name="T18" fmla="*/ 55 w 445"/>
                      <a:gd name="T19" fmla="*/ 353 h 398"/>
                      <a:gd name="T20" fmla="*/ 81 w 445"/>
                      <a:gd name="T21" fmla="*/ 335 h 398"/>
                      <a:gd name="T22" fmla="*/ 84 w 445"/>
                      <a:gd name="T23" fmla="*/ 382 h 398"/>
                      <a:gd name="T24" fmla="*/ 99 w 445"/>
                      <a:gd name="T25" fmla="*/ 398 h 398"/>
                      <a:gd name="T26" fmla="*/ 359 w 445"/>
                      <a:gd name="T27" fmla="*/ 398 h 398"/>
                      <a:gd name="T28" fmla="*/ 382 w 445"/>
                      <a:gd name="T29" fmla="*/ 376 h 398"/>
                      <a:gd name="T30" fmla="*/ 377 w 445"/>
                      <a:gd name="T31" fmla="*/ 335 h 398"/>
                      <a:gd name="T32" fmla="*/ 406 w 445"/>
                      <a:gd name="T33" fmla="*/ 361 h 398"/>
                      <a:gd name="T34" fmla="*/ 445 w 445"/>
                      <a:gd name="T35" fmla="*/ 286 h 398"/>
                      <a:gd name="T36" fmla="*/ 365 w 445"/>
                      <a:gd name="T37" fmla="*/ 52 h 398"/>
                      <a:gd name="T38" fmla="*/ 280 w 445"/>
                      <a:gd name="T39" fmla="*/ 22 h 398"/>
                      <a:gd name="T40" fmla="*/ 254 w 445"/>
                      <a:gd name="T41" fmla="*/ 7 h 398"/>
                      <a:gd name="T42" fmla="*/ 214 w 445"/>
                      <a:gd name="T43" fmla="*/ 45 h 398"/>
                      <a:gd name="T44" fmla="*/ 169 w 445"/>
                      <a:gd name="T45" fmla="*/ 0 h 39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445"/>
                      <a:gd name="T70" fmla="*/ 0 h 398"/>
                      <a:gd name="T71" fmla="*/ 445 w 445"/>
                      <a:gd name="T72" fmla="*/ 398 h 39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445" h="398">
                        <a:moveTo>
                          <a:pt x="169" y="0"/>
                        </a:moveTo>
                        <a:lnTo>
                          <a:pt x="116" y="33"/>
                        </a:lnTo>
                        <a:lnTo>
                          <a:pt x="61" y="60"/>
                        </a:lnTo>
                        <a:lnTo>
                          <a:pt x="28" y="174"/>
                        </a:lnTo>
                        <a:lnTo>
                          <a:pt x="1" y="262"/>
                        </a:lnTo>
                        <a:lnTo>
                          <a:pt x="0" y="280"/>
                        </a:lnTo>
                        <a:lnTo>
                          <a:pt x="24" y="323"/>
                        </a:lnTo>
                        <a:lnTo>
                          <a:pt x="40" y="338"/>
                        </a:lnTo>
                        <a:lnTo>
                          <a:pt x="54" y="341"/>
                        </a:lnTo>
                        <a:lnTo>
                          <a:pt x="55" y="353"/>
                        </a:lnTo>
                        <a:lnTo>
                          <a:pt x="81" y="335"/>
                        </a:lnTo>
                        <a:lnTo>
                          <a:pt x="84" y="382"/>
                        </a:lnTo>
                        <a:lnTo>
                          <a:pt x="99" y="398"/>
                        </a:lnTo>
                        <a:lnTo>
                          <a:pt x="359" y="398"/>
                        </a:lnTo>
                        <a:lnTo>
                          <a:pt x="382" y="376"/>
                        </a:lnTo>
                        <a:lnTo>
                          <a:pt x="377" y="335"/>
                        </a:lnTo>
                        <a:lnTo>
                          <a:pt x="406" y="361"/>
                        </a:lnTo>
                        <a:lnTo>
                          <a:pt x="445" y="286"/>
                        </a:lnTo>
                        <a:lnTo>
                          <a:pt x="365" y="52"/>
                        </a:lnTo>
                        <a:lnTo>
                          <a:pt x="280" y="22"/>
                        </a:lnTo>
                        <a:lnTo>
                          <a:pt x="254" y="7"/>
                        </a:lnTo>
                        <a:lnTo>
                          <a:pt x="214" y="45"/>
                        </a:lnTo>
                        <a:lnTo>
                          <a:pt x="169" y="0"/>
                        </a:lnTo>
                        <a:close/>
                      </a:path>
                    </a:pathLst>
                  </a:custGeom>
                  <a:blipFill dpi="0" rotWithShape="0">
                    <a:blip r:embed="rId7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423047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4119" y="822"/>
                    <a:ext cx="310" cy="356"/>
                    <a:chOff x="4119" y="822"/>
                    <a:chExt cx="310" cy="356"/>
                  </a:xfrm>
                </p:grpSpPr>
                <p:sp>
                  <p:nvSpPr>
                    <p:cNvPr id="4228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212" y="822"/>
                      <a:ext cx="69" cy="357"/>
                    </a:xfrm>
                    <a:custGeom>
                      <a:avLst/>
                      <a:gdLst>
                        <a:gd name="T0" fmla="*/ 18 w 65"/>
                        <a:gd name="T1" fmla="*/ 0 h 356"/>
                        <a:gd name="T2" fmla="*/ 6 w 65"/>
                        <a:gd name="T3" fmla="*/ 24 h 356"/>
                        <a:gd name="T4" fmla="*/ 18 w 65"/>
                        <a:gd name="T5" fmla="*/ 36 h 356"/>
                        <a:gd name="T6" fmla="*/ 0 w 65"/>
                        <a:gd name="T7" fmla="*/ 285 h 356"/>
                        <a:gd name="T8" fmla="*/ 2 w 65"/>
                        <a:gd name="T9" fmla="*/ 329 h 356"/>
                        <a:gd name="T10" fmla="*/ 35 w 65"/>
                        <a:gd name="T11" fmla="*/ 356 h 356"/>
                        <a:gd name="T12" fmla="*/ 65 w 65"/>
                        <a:gd name="T13" fmla="*/ 326 h 356"/>
                        <a:gd name="T14" fmla="*/ 65 w 65"/>
                        <a:gd name="T15" fmla="*/ 275 h 356"/>
                        <a:gd name="T16" fmla="*/ 38 w 65"/>
                        <a:gd name="T17" fmla="*/ 38 h 356"/>
                        <a:gd name="T18" fmla="*/ 50 w 65"/>
                        <a:gd name="T19" fmla="*/ 24 h 356"/>
                        <a:gd name="T20" fmla="*/ 39 w 65"/>
                        <a:gd name="T21" fmla="*/ 1 h 356"/>
                        <a:gd name="T22" fmla="*/ 29 w 65"/>
                        <a:gd name="T23" fmla="*/ 9 h 356"/>
                        <a:gd name="T24" fmla="*/ 18 w 65"/>
                        <a:gd name="T25" fmla="*/ 0 h 35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356"/>
                        <a:gd name="T41" fmla="*/ 65 w 65"/>
                        <a:gd name="T42" fmla="*/ 356 h 35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356">
                          <a:moveTo>
                            <a:pt x="18" y="0"/>
                          </a:moveTo>
                          <a:lnTo>
                            <a:pt x="6" y="24"/>
                          </a:lnTo>
                          <a:lnTo>
                            <a:pt x="18" y="36"/>
                          </a:lnTo>
                          <a:lnTo>
                            <a:pt x="0" y="285"/>
                          </a:lnTo>
                          <a:lnTo>
                            <a:pt x="2" y="329"/>
                          </a:lnTo>
                          <a:lnTo>
                            <a:pt x="35" y="356"/>
                          </a:lnTo>
                          <a:lnTo>
                            <a:pt x="65" y="326"/>
                          </a:lnTo>
                          <a:lnTo>
                            <a:pt x="65" y="275"/>
                          </a:lnTo>
                          <a:lnTo>
                            <a:pt x="38" y="38"/>
                          </a:lnTo>
                          <a:lnTo>
                            <a:pt x="50" y="24"/>
                          </a:lnTo>
                          <a:lnTo>
                            <a:pt x="39" y="1"/>
                          </a:lnTo>
                          <a:lnTo>
                            <a:pt x="29" y="9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8" cstate="print"/>
                      <a:srcRect/>
                      <a:tile tx="0" ty="0" sx="100000" sy="100000" flip="none" algn="tl"/>
                    </a:blip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grpSp>
                  <p:nvGrpSpPr>
                    <p:cNvPr id="423049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19" y="973"/>
                      <a:ext cx="310" cy="122"/>
                      <a:chOff x="4119" y="973"/>
                      <a:chExt cx="310" cy="122"/>
                    </a:xfrm>
                  </p:grpSpPr>
                  <p:sp>
                    <p:nvSpPr>
                      <p:cNvPr id="4230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999"/>
                        <a:ext cx="250" cy="77"/>
                      </a:xfrm>
                      <a:custGeom>
                        <a:avLst/>
                        <a:gdLst>
                          <a:gd name="T0" fmla="*/ 21 w 241"/>
                          <a:gd name="T1" fmla="*/ 48 h 77"/>
                          <a:gd name="T2" fmla="*/ 184 w 241"/>
                          <a:gd name="T3" fmla="*/ 0 h 77"/>
                          <a:gd name="T4" fmla="*/ 241 w 241"/>
                          <a:gd name="T5" fmla="*/ 6 h 77"/>
                          <a:gd name="T6" fmla="*/ 40 w 241"/>
                          <a:gd name="T7" fmla="*/ 77 h 77"/>
                          <a:gd name="T8" fmla="*/ 0 w 241"/>
                          <a:gd name="T9" fmla="*/ 56 h 77"/>
                          <a:gd name="T10" fmla="*/ 21 w 241"/>
                          <a:gd name="T11" fmla="*/ 48 h 77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241"/>
                          <a:gd name="T19" fmla="*/ 0 h 77"/>
                          <a:gd name="T20" fmla="*/ 241 w 241"/>
                          <a:gd name="T21" fmla="*/ 77 h 77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241" h="77">
                            <a:moveTo>
                              <a:pt x="21" y="48"/>
                            </a:moveTo>
                            <a:lnTo>
                              <a:pt x="184" y="0"/>
                            </a:lnTo>
                            <a:lnTo>
                              <a:pt x="241" y="6"/>
                            </a:lnTo>
                            <a:lnTo>
                              <a:pt x="40" y="77"/>
                            </a:lnTo>
                            <a:lnTo>
                              <a:pt x="0" y="56"/>
                            </a:lnTo>
                            <a:lnTo>
                              <a:pt x="21" y="48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4231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94" y="1004"/>
                        <a:ext cx="136" cy="86"/>
                      </a:xfrm>
                      <a:custGeom>
                        <a:avLst/>
                        <a:gdLst>
                          <a:gd name="T0" fmla="*/ 70 w 135"/>
                          <a:gd name="T1" fmla="*/ 0 h 89"/>
                          <a:gd name="T2" fmla="*/ 16 w 135"/>
                          <a:gd name="T3" fmla="*/ 14 h 89"/>
                          <a:gd name="T4" fmla="*/ 13 w 135"/>
                          <a:gd name="T5" fmla="*/ 32 h 89"/>
                          <a:gd name="T6" fmla="*/ 0 w 135"/>
                          <a:gd name="T7" fmla="*/ 47 h 89"/>
                          <a:gd name="T8" fmla="*/ 22 w 135"/>
                          <a:gd name="T9" fmla="*/ 71 h 89"/>
                          <a:gd name="T10" fmla="*/ 52 w 135"/>
                          <a:gd name="T11" fmla="*/ 86 h 89"/>
                          <a:gd name="T12" fmla="*/ 96 w 135"/>
                          <a:gd name="T13" fmla="*/ 89 h 89"/>
                          <a:gd name="T14" fmla="*/ 135 w 135"/>
                          <a:gd name="T15" fmla="*/ 50 h 89"/>
                          <a:gd name="T16" fmla="*/ 130 w 135"/>
                          <a:gd name="T17" fmla="*/ 3 h 89"/>
                          <a:gd name="T18" fmla="*/ 96 w 135"/>
                          <a:gd name="T19" fmla="*/ 26 h 89"/>
                          <a:gd name="T20" fmla="*/ 70 w 135"/>
                          <a:gd name="T21" fmla="*/ 0 h 89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135"/>
                          <a:gd name="T34" fmla="*/ 0 h 89"/>
                          <a:gd name="T35" fmla="*/ 135 w 135"/>
                          <a:gd name="T36" fmla="*/ 89 h 89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135" h="89">
                            <a:moveTo>
                              <a:pt x="70" y="0"/>
                            </a:moveTo>
                            <a:lnTo>
                              <a:pt x="16" y="14"/>
                            </a:lnTo>
                            <a:lnTo>
                              <a:pt x="13" y="32"/>
                            </a:lnTo>
                            <a:lnTo>
                              <a:pt x="0" y="47"/>
                            </a:lnTo>
                            <a:lnTo>
                              <a:pt x="22" y="71"/>
                            </a:lnTo>
                            <a:lnTo>
                              <a:pt x="52" y="86"/>
                            </a:lnTo>
                            <a:lnTo>
                              <a:pt x="96" y="89"/>
                            </a:lnTo>
                            <a:lnTo>
                              <a:pt x="135" y="50"/>
                            </a:lnTo>
                            <a:lnTo>
                              <a:pt x="130" y="3"/>
                            </a:lnTo>
                            <a:lnTo>
                              <a:pt x="96" y="26"/>
                            </a:lnTo>
                            <a:lnTo>
                              <a:pt x="70" y="0"/>
                            </a:lnTo>
                            <a:close/>
                          </a:path>
                        </a:pathLst>
                      </a:custGeom>
                      <a:blipFill dpi="0" rotWithShape="0">
                        <a:blip r:embed="rId4" cstate="print"/>
                        <a:srcRect/>
                        <a:tile tx="0" ty="0" sx="100000" sy="100000" flip="none" algn="tl"/>
                      </a:blip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4232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91" y="974"/>
                        <a:ext cx="136" cy="121"/>
                      </a:xfrm>
                      <a:custGeom>
                        <a:avLst/>
                        <a:gdLst>
                          <a:gd name="T0" fmla="*/ 0 w 110"/>
                          <a:gd name="T1" fmla="*/ 76 h 122"/>
                          <a:gd name="T2" fmla="*/ 13 w 110"/>
                          <a:gd name="T3" fmla="*/ 55 h 122"/>
                          <a:gd name="T4" fmla="*/ 25 w 110"/>
                          <a:gd name="T5" fmla="*/ 32 h 122"/>
                          <a:gd name="T6" fmla="*/ 31 w 110"/>
                          <a:gd name="T7" fmla="*/ 10 h 122"/>
                          <a:gd name="T8" fmla="*/ 64 w 110"/>
                          <a:gd name="T9" fmla="*/ 0 h 122"/>
                          <a:gd name="T10" fmla="*/ 89 w 110"/>
                          <a:gd name="T11" fmla="*/ 0 h 122"/>
                          <a:gd name="T12" fmla="*/ 110 w 110"/>
                          <a:gd name="T13" fmla="*/ 62 h 122"/>
                          <a:gd name="T14" fmla="*/ 103 w 110"/>
                          <a:gd name="T15" fmla="*/ 76 h 122"/>
                          <a:gd name="T16" fmla="*/ 89 w 110"/>
                          <a:gd name="T17" fmla="*/ 91 h 122"/>
                          <a:gd name="T18" fmla="*/ 67 w 110"/>
                          <a:gd name="T19" fmla="*/ 98 h 122"/>
                          <a:gd name="T20" fmla="*/ 50 w 110"/>
                          <a:gd name="T21" fmla="*/ 100 h 122"/>
                          <a:gd name="T22" fmla="*/ 43 w 110"/>
                          <a:gd name="T23" fmla="*/ 104 h 122"/>
                          <a:gd name="T24" fmla="*/ 32 w 110"/>
                          <a:gd name="T25" fmla="*/ 116 h 122"/>
                          <a:gd name="T26" fmla="*/ 13 w 110"/>
                          <a:gd name="T27" fmla="*/ 122 h 122"/>
                          <a:gd name="T28" fmla="*/ 4 w 110"/>
                          <a:gd name="T29" fmla="*/ 122 h 122"/>
                          <a:gd name="T30" fmla="*/ 0 w 110"/>
                          <a:gd name="T31" fmla="*/ 76 h 122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110"/>
                          <a:gd name="T49" fmla="*/ 0 h 122"/>
                          <a:gd name="T50" fmla="*/ 110 w 110"/>
                          <a:gd name="T51" fmla="*/ 122 h 122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110" h="122">
                            <a:moveTo>
                              <a:pt x="0" y="76"/>
                            </a:moveTo>
                            <a:lnTo>
                              <a:pt x="13" y="55"/>
                            </a:lnTo>
                            <a:lnTo>
                              <a:pt x="25" y="32"/>
                            </a:lnTo>
                            <a:lnTo>
                              <a:pt x="31" y="10"/>
                            </a:lnTo>
                            <a:lnTo>
                              <a:pt x="64" y="0"/>
                            </a:lnTo>
                            <a:lnTo>
                              <a:pt x="89" y="0"/>
                            </a:lnTo>
                            <a:lnTo>
                              <a:pt x="110" y="62"/>
                            </a:lnTo>
                            <a:lnTo>
                              <a:pt x="103" y="76"/>
                            </a:lnTo>
                            <a:lnTo>
                              <a:pt x="89" y="91"/>
                            </a:lnTo>
                            <a:lnTo>
                              <a:pt x="67" y="98"/>
                            </a:lnTo>
                            <a:lnTo>
                              <a:pt x="50" y="100"/>
                            </a:lnTo>
                            <a:lnTo>
                              <a:pt x="43" y="104"/>
                            </a:lnTo>
                            <a:lnTo>
                              <a:pt x="32" y="116"/>
                            </a:lnTo>
                            <a:lnTo>
                              <a:pt x="13" y="122"/>
                            </a:lnTo>
                            <a:lnTo>
                              <a:pt x="4" y="122"/>
                            </a:lnTo>
                            <a:lnTo>
                              <a:pt x="0" y="76"/>
                            </a:lnTo>
                            <a:close/>
                          </a:path>
                        </a:pathLst>
                      </a:custGeom>
                      <a:blipFill dpi="0" rotWithShape="0">
                        <a:blip r:embed="rId4" cstate="print"/>
                        <a:srcRect/>
                        <a:tile tx="0" ty="0" sx="100000" sy="100000" flip="none" algn="tl"/>
                      </a:blip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23039" name="Group 30"/>
                <p:cNvGrpSpPr>
                  <a:grpSpLocks/>
                </p:cNvGrpSpPr>
                <p:nvPr/>
              </p:nvGrpSpPr>
              <p:grpSpPr bwMode="auto">
                <a:xfrm>
                  <a:off x="4172" y="576"/>
                  <a:ext cx="153" cy="255"/>
                  <a:chOff x="4172" y="576"/>
                  <a:chExt cx="153" cy="255"/>
                </a:xfrm>
              </p:grpSpPr>
              <p:sp>
                <p:nvSpPr>
                  <p:cNvPr id="4224" name="Freeform 31"/>
                  <p:cNvSpPr>
                    <a:spLocks/>
                  </p:cNvSpPr>
                  <p:nvPr/>
                </p:nvSpPr>
                <p:spPr bwMode="auto">
                  <a:xfrm>
                    <a:off x="4171" y="589"/>
                    <a:ext cx="140" cy="241"/>
                  </a:xfrm>
                  <a:custGeom>
                    <a:avLst/>
                    <a:gdLst>
                      <a:gd name="T0" fmla="*/ 0 w 142"/>
                      <a:gd name="T1" fmla="*/ 103 h 241"/>
                      <a:gd name="T2" fmla="*/ 6 w 142"/>
                      <a:gd name="T3" fmla="*/ 123 h 241"/>
                      <a:gd name="T4" fmla="*/ 11 w 142"/>
                      <a:gd name="T5" fmla="*/ 135 h 241"/>
                      <a:gd name="T6" fmla="*/ 16 w 142"/>
                      <a:gd name="T7" fmla="*/ 145 h 241"/>
                      <a:gd name="T8" fmla="*/ 24 w 142"/>
                      <a:gd name="T9" fmla="*/ 144 h 241"/>
                      <a:gd name="T10" fmla="*/ 26 w 142"/>
                      <a:gd name="T11" fmla="*/ 144 h 241"/>
                      <a:gd name="T12" fmla="*/ 26 w 142"/>
                      <a:gd name="T13" fmla="*/ 192 h 241"/>
                      <a:gd name="T14" fmla="*/ 71 w 142"/>
                      <a:gd name="T15" fmla="*/ 241 h 241"/>
                      <a:gd name="T16" fmla="*/ 111 w 142"/>
                      <a:gd name="T17" fmla="*/ 204 h 241"/>
                      <a:gd name="T18" fmla="*/ 113 w 142"/>
                      <a:gd name="T19" fmla="*/ 192 h 241"/>
                      <a:gd name="T20" fmla="*/ 118 w 142"/>
                      <a:gd name="T21" fmla="*/ 182 h 241"/>
                      <a:gd name="T22" fmla="*/ 124 w 142"/>
                      <a:gd name="T23" fmla="*/ 172 h 241"/>
                      <a:gd name="T24" fmla="*/ 129 w 142"/>
                      <a:gd name="T25" fmla="*/ 152 h 241"/>
                      <a:gd name="T26" fmla="*/ 138 w 142"/>
                      <a:gd name="T27" fmla="*/ 131 h 241"/>
                      <a:gd name="T28" fmla="*/ 140 w 142"/>
                      <a:gd name="T29" fmla="*/ 113 h 241"/>
                      <a:gd name="T30" fmla="*/ 141 w 142"/>
                      <a:gd name="T31" fmla="*/ 72 h 241"/>
                      <a:gd name="T32" fmla="*/ 142 w 142"/>
                      <a:gd name="T33" fmla="*/ 55 h 241"/>
                      <a:gd name="T34" fmla="*/ 139 w 142"/>
                      <a:gd name="T35" fmla="*/ 37 h 241"/>
                      <a:gd name="T36" fmla="*/ 130 w 142"/>
                      <a:gd name="T37" fmla="*/ 22 h 241"/>
                      <a:gd name="T38" fmla="*/ 114 w 142"/>
                      <a:gd name="T39" fmla="*/ 9 h 241"/>
                      <a:gd name="T40" fmla="*/ 96 w 142"/>
                      <a:gd name="T41" fmla="*/ 3 h 241"/>
                      <a:gd name="T42" fmla="*/ 76 w 142"/>
                      <a:gd name="T43" fmla="*/ 0 h 241"/>
                      <a:gd name="T44" fmla="*/ 56 w 142"/>
                      <a:gd name="T45" fmla="*/ 2 h 241"/>
                      <a:gd name="T46" fmla="*/ 41 w 142"/>
                      <a:gd name="T47" fmla="*/ 8 h 241"/>
                      <a:gd name="T48" fmla="*/ 27 w 142"/>
                      <a:gd name="T49" fmla="*/ 18 h 241"/>
                      <a:gd name="T50" fmla="*/ 17 w 142"/>
                      <a:gd name="T51" fmla="*/ 29 h 241"/>
                      <a:gd name="T52" fmla="*/ 11 w 142"/>
                      <a:gd name="T53" fmla="*/ 40 h 241"/>
                      <a:gd name="T54" fmla="*/ 5 w 142"/>
                      <a:gd name="T55" fmla="*/ 54 h 241"/>
                      <a:gd name="T56" fmla="*/ 3 w 142"/>
                      <a:gd name="T57" fmla="*/ 67 h 241"/>
                      <a:gd name="T58" fmla="*/ 2 w 142"/>
                      <a:gd name="T59" fmla="*/ 84 h 241"/>
                      <a:gd name="T60" fmla="*/ 4 w 142"/>
                      <a:gd name="T61" fmla="*/ 96 h 241"/>
                      <a:gd name="T62" fmla="*/ 0 w 142"/>
                      <a:gd name="T63" fmla="*/ 103 h 2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42"/>
                      <a:gd name="T97" fmla="*/ 0 h 241"/>
                      <a:gd name="T98" fmla="*/ 142 w 142"/>
                      <a:gd name="T99" fmla="*/ 241 h 2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42" h="241">
                        <a:moveTo>
                          <a:pt x="0" y="103"/>
                        </a:moveTo>
                        <a:lnTo>
                          <a:pt x="6" y="123"/>
                        </a:lnTo>
                        <a:lnTo>
                          <a:pt x="11" y="135"/>
                        </a:lnTo>
                        <a:lnTo>
                          <a:pt x="16" y="145"/>
                        </a:lnTo>
                        <a:lnTo>
                          <a:pt x="24" y="144"/>
                        </a:lnTo>
                        <a:lnTo>
                          <a:pt x="26" y="144"/>
                        </a:lnTo>
                        <a:lnTo>
                          <a:pt x="26" y="192"/>
                        </a:lnTo>
                        <a:lnTo>
                          <a:pt x="71" y="241"/>
                        </a:lnTo>
                        <a:lnTo>
                          <a:pt x="111" y="204"/>
                        </a:lnTo>
                        <a:lnTo>
                          <a:pt x="113" y="192"/>
                        </a:lnTo>
                        <a:lnTo>
                          <a:pt x="118" y="182"/>
                        </a:lnTo>
                        <a:lnTo>
                          <a:pt x="124" y="172"/>
                        </a:lnTo>
                        <a:lnTo>
                          <a:pt x="129" y="152"/>
                        </a:lnTo>
                        <a:lnTo>
                          <a:pt x="138" y="131"/>
                        </a:lnTo>
                        <a:lnTo>
                          <a:pt x="140" y="113"/>
                        </a:lnTo>
                        <a:lnTo>
                          <a:pt x="141" y="72"/>
                        </a:lnTo>
                        <a:lnTo>
                          <a:pt x="142" y="55"/>
                        </a:lnTo>
                        <a:lnTo>
                          <a:pt x="139" y="37"/>
                        </a:lnTo>
                        <a:lnTo>
                          <a:pt x="130" y="22"/>
                        </a:lnTo>
                        <a:lnTo>
                          <a:pt x="114" y="9"/>
                        </a:lnTo>
                        <a:lnTo>
                          <a:pt x="96" y="3"/>
                        </a:lnTo>
                        <a:lnTo>
                          <a:pt x="76" y="0"/>
                        </a:lnTo>
                        <a:lnTo>
                          <a:pt x="56" y="2"/>
                        </a:lnTo>
                        <a:lnTo>
                          <a:pt x="41" y="8"/>
                        </a:lnTo>
                        <a:lnTo>
                          <a:pt x="27" y="18"/>
                        </a:lnTo>
                        <a:lnTo>
                          <a:pt x="17" y="29"/>
                        </a:lnTo>
                        <a:lnTo>
                          <a:pt x="11" y="40"/>
                        </a:lnTo>
                        <a:lnTo>
                          <a:pt x="5" y="54"/>
                        </a:lnTo>
                        <a:lnTo>
                          <a:pt x="3" y="67"/>
                        </a:lnTo>
                        <a:lnTo>
                          <a:pt x="2" y="84"/>
                        </a:lnTo>
                        <a:lnTo>
                          <a:pt x="4" y="96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blipFill dpi="0" rotWithShape="0">
                    <a:blip r:embed="rId9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25" name="Freeform 32"/>
                  <p:cNvSpPr>
                    <a:spLocks/>
                  </p:cNvSpPr>
                  <p:nvPr/>
                </p:nvSpPr>
                <p:spPr bwMode="auto">
                  <a:xfrm>
                    <a:off x="4171" y="576"/>
                    <a:ext cx="153" cy="132"/>
                  </a:xfrm>
                  <a:custGeom>
                    <a:avLst/>
                    <a:gdLst>
                      <a:gd name="T0" fmla="*/ 1 w 153"/>
                      <a:gd name="T1" fmla="*/ 108 h 131"/>
                      <a:gd name="T2" fmla="*/ 0 w 153"/>
                      <a:gd name="T3" fmla="*/ 91 h 131"/>
                      <a:gd name="T4" fmla="*/ 3 w 153"/>
                      <a:gd name="T5" fmla="*/ 69 h 131"/>
                      <a:gd name="T6" fmla="*/ 6 w 153"/>
                      <a:gd name="T7" fmla="*/ 50 h 131"/>
                      <a:gd name="T8" fmla="*/ 12 w 153"/>
                      <a:gd name="T9" fmla="*/ 36 h 131"/>
                      <a:gd name="T10" fmla="*/ 20 w 153"/>
                      <a:gd name="T11" fmla="*/ 23 h 131"/>
                      <a:gd name="T12" fmla="*/ 33 w 153"/>
                      <a:gd name="T13" fmla="*/ 18 h 131"/>
                      <a:gd name="T14" fmla="*/ 40 w 153"/>
                      <a:gd name="T15" fmla="*/ 12 h 131"/>
                      <a:gd name="T16" fmla="*/ 54 w 153"/>
                      <a:gd name="T17" fmla="*/ 6 h 131"/>
                      <a:gd name="T18" fmla="*/ 69 w 153"/>
                      <a:gd name="T19" fmla="*/ 0 h 131"/>
                      <a:gd name="T20" fmla="*/ 86 w 153"/>
                      <a:gd name="T21" fmla="*/ 0 h 131"/>
                      <a:gd name="T22" fmla="*/ 104 w 153"/>
                      <a:gd name="T23" fmla="*/ 3 h 131"/>
                      <a:gd name="T24" fmla="*/ 115 w 153"/>
                      <a:gd name="T25" fmla="*/ 9 h 131"/>
                      <a:gd name="T26" fmla="*/ 124 w 153"/>
                      <a:gd name="T27" fmla="*/ 16 h 131"/>
                      <a:gd name="T28" fmla="*/ 138 w 153"/>
                      <a:gd name="T29" fmla="*/ 27 h 131"/>
                      <a:gd name="T30" fmla="*/ 147 w 153"/>
                      <a:gd name="T31" fmla="*/ 37 h 131"/>
                      <a:gd name="T32" fmla="*/ 153 w 153"/>
                      <a:gd name="T33" fmla="*/ 42 h 131"/>
                      <a:gd name="T34" fmla="*/ 147 w 153"/>
                      <a:gd name="T35" fmla="*/ 43 h 131"/>
                      <a:gd name="T36" fmla="*/ 146 w 153"/>
                      <a:gd name="T37" fmla="*/ 47 h 131"/>
                      <a:gd name="T38" fmla="*/ 146 w 153"/>
                      <a:gd name="T39" fmla="*/ 54 h 131"/>
                      <a:gd name="T40" fmla="*/ 145 w 153"/>
                      <a:gd name="T41" fmla="*/ 64 h 131"/>
                      <a:gd name="T42" fmla="*/ 149 w 153"/>
                      <a:gd name="T43" fmla="*/ 78 h 131"/>
                      <a:gd name="T44" fmla="*/ 150 w 153"/>
                      <a:gd name="T45" fmla="*/ 94 h 131"/>
                      <a:gd name="T46" fmla="*/ 142 w 153"/>
                      <a:gd name="T47" fmla="*/ 112 h 131"/>
                      <a:gd name="T48" fmla="*/ 143 w 153"/>
                      <a:gd name="T49" fmla="*/ 87 h 131"/>
                      <a:gd name="T50" fmla="*/ 142 w 153"/>
                      <a:gd name="T51" fmla="*/ 70 h 131"/>
                      <a:gd name="T52" fmla="*/ 138 w 153"/>
                      <a:gd name="T53" fmla="*/ 62 h 131"/>
                      <a:gd name="T54" fmla="*/ 132 w 153"/>
                      <a:gd name="T55" fmla="*/ 58 h 131"/>
                      <a:gd name="T56" fmla="*/ 129 w 153"/>
                      <a:gd name="T57" fmla="*/ 53 h 131"/>
                      <a:gd name="T58" fmla="*/ 124 w 153"/>
                      <a:gd name="T59" fmla="*/ 54 h 131"/>
                      <a:gd name="T60" fmla="*/ 114 w 153"/>
                      <a:gd name="T61" fmla="*/ 58 h 131"/>
                      <a:gd name="T62" fmla="*/ 104 w 153"/>
                      <a:gd name="T63" fmla="*/ 58 h 131"/>
                      <a:gd name="T64" fmla="*/ 92 w 153"/>
                      <a:gd name="T65" fmla="*/ 58 h 131"/>
                      <a:gd name="T66" fmla="*/ 82 w 153"/>
                      <a:gd name="T67" fmla="*/ 57 h 131"/>
                      <a:gd name="T68" fmla="*/ 75 w 153"/>
                      <a:gd name="T69" fmla="*/ 57 h 131"/>
                      <a:gd name="T70" fmla="*/ 81 w 153"/>
                      <a:gd name="T71" fmla="*/ 60 h 131"/>
                      <a:gd name="T72" fmla="*/ 87 w 153"/>
                      <a:gd name="T73" fmla="*/ 62 h 131"/>
                      <a:gd name="T74" fmla="*/ 80 w 153"/>
                      <a:gd name="T75" fmla="*/ 63 h 131"/>
                      <a:gd name="T76" fmla="*/ 69 w 153"/>
                      <a:gd name="T77" fmla="*/ 62 h 131"/>
                      <a:gd name="T78" fmla="*/ 58 w 153"/>
                      <a:gd name="T79" fmla="*/ 61 h 131"/>
                      <a:gd name="T80" fmla="*/ 46 w 153"/>
                      <a:gd name="T81" fmla="*/ 60 h 131"/>
                      <a:gd name="T82" fmla="*/ 39 w 153"/>
                      <a:gd name="T83" fmla="*/ 60 h 131"/>
                      <a:gd name="T84" fmla="*/ 34 w 153"/>
                      <a:gd name="T85" fmla="*/ 60 h 131"/>
                      <a:gd name="T86" fmla="*/ 36 w 153"/>
                      <a:gd name="T87" fmla="*/ 62 h 131"/>
                      <a:gd name="T88" fmla="*/ 39 w 153"/>
                      <a:gd name="T89" fmla="*/ 67 h 131"/>
                      <a:gd name="T90" fmla="*/ 39 w 153"/>
                      <a:gd name="T91" fmla="*/ 75 h 131"/>
                      <a:gd name="T92" fmla="*/ 37 w 153"/>
                      <a:gd name="T93" fmla="*/ 83 h 131"/>
                      <a:gd name="T94" fmla="*/ 31 w 153"/>
                      <a:gd name="T95" fmla="*/ 92 h 131"/>
                      <a:gd name="T96" fmla="*/ 28 w 153"/>
                      <a:gd name="T97" fmla="*/ 102 h 131"/>
                      <a:gd name="T98" fmla="*/ 27 w 153"/>
                      <a:gd name="T99" fmla="*/ 113 h 131"/>
                      <a:gd name="T100" fmla="*/ 28 w 153"/>
                      <a:gd name="T101" fmla="*/ 126 h 131"/>
                      <a:gd name="T102" fmla="*/ 29 w 153"/>
                      <a:gd name="T103" fmla="*/ 131 h 131"/>
                      <a:gd name="T104" fmla="*/ 21 w 153"/>
                      <a:gd name="T105" fmla="*/ 122 h 131"/>
                      <a:gd name="T106" fmla="*/ 10 w 153"/>
                      <a:gd name="T107" fmla="*/ 112 h 131"/>
                      <a:gd name="T108" fmla="*/ 6 w 153"/>
                      <a:gd name="T109" fmla="*/ 113 h 131"/>
                      <a:gd name="T110" fmla="*/ 4 w 153"/>
                      <a:gd name="T111" fmla="*/ 121 h 131"/>
                      <a:gd name="T112" fmla="*/ 1 w 153"/>
                      <a:gd name="T113" fmla="*/ 108 h 13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53"/>
                      <a:gd name="T172" fmla="*/ 0 h 131"/>
                      <a:gd name="T173" fmla="*/ 153 w 153"/>
                      <a:gd name="T174" fmla="*/ 131 h 13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53" h="131">
                        <a:moveTo>
                          <a:pt x="1" y="108"/>
                        </a:moveTo>
                        <a:lnTo>
                          <a:pt x="0" y="91"/>
                        </a:lnTo>
                        <a:lnTo>
                          <a:pt x="3" y="69"/>
                        </a:lnTo>
                        <a:lnTo>
                          <a:pt x="6" y="50"/>
                        </a:lnTo>
                        <a:lnTo>
                          <a:pt x="12" y="36"/>
                        </a:lnTo>
                        <a:lnTo>
                          <a:pt x="20" y="23"/>
                        </a:lnTo>
                        <a:lnTo>
                          <a:pt x="33" y="18"/>
                        </a:lnTo>
                        <a:lnTo>
                          <a:pt x="40" y="12"/>
                        </a:lnTo>
                        <a:lnTo>
                          <a:pt x="54" y="6"/>
                        </a:lnTo>
                        <a:lnTo>
                          <a:pt x="69" y="0"/>
                        </a:lnTo>
                        <a:lnTo>
                          <a:pt x="86" y="0"/>
                        </a:lnTo>
                        <a:lnTo>
                          <a:pt x="104" y="3"/>
                        </a:lnTo>
                        <a:lnTo>
                          <a:pt x="115" y="9"/>
                        </a:lnTo>
                        <a:lnTo>
                          <a:pt x="124" y="16"/>
                        </a:lnTo>
                        <a:lnTo>
                          <a:pt x="138" y="27"/>
                        </a:lnTo>
                        <a:lnTo>
                          <a:pt x="147" y="37"/>
                        </a:lnTo>
                        <a:lnTo>
                          <a:pt x="153" y="42"/>
                        </a:lnTo>
                        <a:lnTo>
                          <a:pt x="147" y="43"/>
                        </a:lnTo>
                        <a:lnTo>
                          <a:pt x="146" y="47"/>
                        </a:lnTo>
                        <a:lnTo>
                          <a:pt x="146" y="54"/>
                        </a:lnTo>
                        <a:lnTo>
                          <a:pt x="145" y="64"/>
                        </a:lnTo>
                        <a:lnTo>
                          <a:pt x="149" y="78"/>
                        </a:lnTo>
                        <a:lnTo>
                          <a:pt x="150" y="94"/>
                        </a:lnTo>
                        <a:lnTo>
                          <a:pt x="142" y="112"/>
                        </a:lnTo>
                        <a:lnTo>
                          <a:pt x="143" y="87"/>
                        </a:lnTo>
                        <a:lnTo>
                          <a:pt x="142" y="70"/>
                        </a:lnTo>
                        <a:lnTo>
                          <a:pt x="138" y="62"/>
                        </a:lnTo>
                        <a:lnTo>
                          <a:pt x="132" y="58"/>
                        </a:lnTo>
                        <a:lnTo>
                          <a:pt x="129" y="53"/>
                        </a:lnTo>
                        <a:lnTo>
                          <a:pt x="124" y="54"/>
                        </a:lnTo>
                        <a:lnTo>
                          <a:pt x="114" y="58"/>
                        </a:lnTo>
                        <a:lnTo>
                          <a:pt x="104" y="58"/>
                        </a:lnTo>
                        <a:lnTo>
                          <a:pt x="92" y="58"/>
                        </a:lnTo>
                        <a:lnTo>
                          <a:pt x="82" y="57"/>
                        </a:lnTo>
                        <a:lnTo>
                          <a:pt x="75" y="57"/>
                        </a:lnTo>
                        <a:lnTo>
                          <a:pt x="81" y="60"/>
                        </a:lnTo>
                        <a:lnTo>
                          <a:pt x="87" y="62"/>
                        </a:lnTo>
                        <a:lnTo>
                          <a:pt x="80" y="63"/>
                        </a:lnTo>
                        <a:lnTo>
                          <a:pt x="69" y="62"/>
                        </a:lnTo>
                        <a:lnTo>
                          <a:pt x="58" y="61"/>
                        </a:lnTo>
                        <a:lnTo>
                          <a:pt x="46" y="60"/>
                        </a:lnTo>
                        <a:lnTo>
                          <a:pt x="39" y="60"/>
                        </a:lnTo>
                        <a:lnTo>
                          <a:pt x="34" y="60"/>
                        </a:lnTo>
                        <a:lnTo>
                          <a:pt x="36" y="62"/>
                        </a:lnTo>
                        <a:lnTo>
                          <a:pt x="39" y="67"/>
                        </a:lnTo>
                        <a:lnTo>
                          <a:pt x="39" y="75"/>
                        </a:lnTo>
                        <a:lnTo>
                          <a:pt x="37" y="83"/>
                        </a:lnTo>
                        <a:lnTo>
                          <a:pt x="31" y="92"/>
                        </a:lnTo>
                        <a:lnTo>
                          <a:pt x="28" y="102"/>
                        </a:lnTo>
                        <a:lnTo>
                          <a:pt x="27" y="113"/>
                        </a:lnTo>
                        <a:lnTo>
                          <a:pt x="28" y="126"/>
                        </a:lnTo>
                        <a:lnTo>
                          <a:pt x="29" y="131"/>
                        </a:lnTo>
                        <a:lnTo>
                          <a:pt x="21" y="122"/>
                        </a:lnTo>
                        <a:lnTo>
                          <a:pt x="10" y="112"/>
                        </a:lnTo>
                        <a:lnTo>
                          <a:pt x="6" y="113"/>
                        </a:lnTo>
                        <a:lnTo>
                          <a:pt x="4" y="121"/>
                        </a:lnTo>
                        <a:lnTo>
                          <a:pt x="1" y="10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3040" name="Group 33"/>
                <p:cNvGrpSpPr>
                  <a:grpSpLocks/>
                </p:cNvGrpSpPr>
                <p:nvPr/>
              </p:nvGrpSpPr>
              <p:grpSpPr bwMode="auto">
                <a:xfrm>
                  <a:off x="4042" y="1880"/>
                  <a:ext cx="418" cy="107"/>
                  <a:chOff x="4042" y="1880"/>
                  <a:chExt cx="418" cy="107"/>
                </a:xfrm>
              </p:grpSpPr>
              <p:sp>
                <p:nvSpPr>
                  <p:cNvPr id="4222" name="Freeform 34"/>
                  <p:cNvSpPr>
                    <a:spLocks/>
                  </p:cNvSpPr>
                  <p:nvPr/>
                </p:nvSpPr>
                <p:spPr bwMode="auto">
                  <a:xfrm>
                    <a:off x="4042" y="1880"/>
                    <a:ext cx="183" cy="107"/>
                  </a:xfrm>
                  <a:custGeom>
                    <a:avLst/>
                    <a:gdLst>
                      <a:gd name="T0" fmla="*/ 87 w 184"/>
                      <a:gd name="T1" fmla="*/ 15 h 107"/>
                      <a:gd name="T2" fmla="*/ 65 w 184"/>
                      <a:gd name="T3" fmla="*/ 32 h 107"/>
                      <a:gd name="T4" fmla="*/ 36 w 184"/>
                      <a:gd name="T5" fmla="*/ 53 h 107"/>
                      <a:gd name="T6" fmla="*/ 15 w 184"/>
                      <a:gd name="T7" fmla="*/ 65 h 107"/>
                      <a:gd name="T8" fmla="*/ 2 w 184"/>
                      <a:gd name="T9" fmla="*/ 74 h 107"/>
                      <a:gd name="T10" fmla="*/ 0 w 184"/>
                      <a:gd name="T11" fmla="*/ 93 h 107"/>
                      <a:gd name="T12" fmla="*/ 12 w 184"/>
                      <a:gd name="T13" fmla="*/ 101 h 107"/>
                      <a:gd name="T14" fmla="*/ 38 w 184"/>
                      <a:gd name="T15" fmla="*/ 105 h 107"/>
                      <a:gd name="T16" fmla="*/ 63 w 184"/>
                      <a:gd name="T17" fmla="*/ 107 h 107"/>
                      <a:gd name="T18" fmla="*/ 87 w 184"/>
                      <a:gd name="T19" fmla="*/ 105 h 107"/>
                      <a:gd name="T20" fmla="*/ 105 w 184"/>
                      <a:gd name="T21" fmla="*/ 93 h 107"/>
                      <a:gd name="T22" fmla="*/ 135 w 184"/>
                      <a:gd name="T23" fmla="*/ 80 h 107"/>
                      <a:gd name="T24" fmla="*/ 181 w 184"/>
                      <a:gd name="T25" fmla="*/ 68 h 107"/>
                      <a:gd name="T26" fmla="*/ 184 w 184"/>
                      <a:gd name="T27" fmla="*/ 27 h 107"/>
                      <a:gd name="T28" fmla="*/ 178 w 184"/>
                      <a:gd name="T29" fmla="*/ 0 h 107"/>
                      <a:gd name="T30" fmla="*/ 87 w 184"/>
                      <a:gd name="T31" fmla="*/ 15 h 10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84"/>
                      <a:gd name="T49" fmla="*/ 0 h 107"/>
                      <a:gd name="T50" fmla="*/ 184 w 184"/>
                      <a:gd name="T51" fmla="*/ 107 h 10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84" h="107">
                        <a:moveTo>
                          <a:pt x="87" y="15"/>
                        </a:moveTo>
                        <a:lnTo>
                          <a:pt x="65" y="32"/>
                        </a:lnTo>
                        <a:lnTo>
                          <a:pt x="36" y="53"/>
                        </a:lnTo>
                        <a:lnTo>
                          <a:pt x="15" y="65"/>
                        </a:lnTo>
                        <a:lnTo>
                          <a:pt x="2" y="74"/>
                        </a:lnTo>
                        <a:lnTo>
                          <a:pt x="0" y="93"/>
                        </a:lnTo>
                        <a:lnTo>
                          <a:pt x="12" y="101"/>
                        </a:lnTo>
                        <a:lnTo>
                          <a:pt x="38" y="105"/>
                        </a:lnTo>
                        <a:lnTo>
                          <a:pt x="63" y="107"/>
                        </a:lnTo>
                        <a:lnTo>
                          <a:pt x="87" y="105"/>
                        </a:lnTo>
                        <a:lnTo>
                          <a:pt x="105" y="93"/>
                        </a:lnTo>
                        <a:lnTo>
                          <a:pt x="135" y="80"/>
                        </a:lnTo>
                        <a:lnTo>
                          <a:pt x="181" y="68"/>
                        </a:lnTo>
                        <a:lnTo>
                          <a:pt x="184" y="27"/>
                        </a:lnTo>
                        <a:lnTo>
                          <a:pt x="178" y="0"/>
                        </a:lnTo>
                        <a:lnTo>
                          <a:pt x="87" y="15"/>
                        </a:lnTo>
                        <a:close/>
                      </a:path>
                    </a:pathLst>
                  </a:custGeom>
                  <a:blipFill dpi="0" rotWithShape="0">
                    <a:blip r:embed="rId10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23" name="Freeform 35"/>
                  <p:cNvSpPr>
                    <a:spLocks/>
                  </p:cNvSpPr>
                  <p:nvPr/>
                </p:nvSpPr>
                <p:spPr bwMode="auto">
                  <a:xfrm>
                    <a:off x="4270" y="1889"/>
                    <a:ext cx="190" cy="89"/>
                  </a:xfrm>
                  <a:custGeom>
                    <a:avLst/>
                    <a:gdLst>
                      <a:gd name="T0" fmla="*/ 4 w 190"/>
                      <a:gd name="T1" fmla="*/ 1 h 91"/>
                      <a:gd name="T2" fmla="*/ 0 w 190"/>
                      <a:gd name="T3" fmla="*/ 36 h 91"/>
                      <a:gd name="T4" fmla="*/ 4 w 190"/>
                      <a:gd name="T5" fmla="*/ 63 h 91"/>
                      <a:gd name="T6" fmla="*/ 48 w 190"/>
                      <a:gd name="T7" fmla="*/ 73 h 91"/>
                      <a:gd name="T8" fmla="*/ 70 w 190"/>
                      <a:gd name="T9" fmla="*/ 73 h 91"/>
                      <a:gd name="T10" fmla="*/ 102 w 190"/>
                      <a:gd name="T11" fmla="*/ 82 h 91"/>
                      <a:gd name="T12" fmla="*/ 139 w 190"/>
                      <a:gd name="T13" fmla="*/ 88 h 91"/>
                      <a:gd name="T14" fmla="*/ 189 w 190"/>
                      <a:gd name="T15" fmla="*/ 91 h 91"/>
                      <a:gd name="T16" fmla="*/ 190 w 190"/>
                      <a:gd name="T17" fmla="*/ 78 h 91"/>
                      <a:gd name="T18" fmla="*/ 190 w 190"/>
                      <a:gd name="T19" fmla="*/ 64 h 91"/>
                      <a:gd name="T20" fmla="*/ 151 w 190"/>
                      <a:gd name="T21" fmla="*/ 43 h 91"/>
                      <a:gd name="T22" fmla="*/ 108 w 190"/>
                      <a:gd name="T23" fmla="*/ 19 h 91"/>
                      <a:gd name="T24" fmla="*/ 82 w 190"/>
                      <a:gd name="T25" fmla="*/ 0 h 91"/>
                      <a:gd name="T26" fmla="*/ 4 w 190"/>
                      <a:gd name="T27" fmla="*/ 1 h 91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90"/>
                      <a:gd name="T43" fmla="*/ 0 h 91"/>
                      <a:gd name="T44" fmla="*/ 190 w 190"/>
                      <a:gd name="T45" fmla="*/ 91 h 91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90" h="91">
                        <a:moveTo>
                          <a:pt x="4" y="1"/>
                        </a:moveTo>
                        <a:lnTo>
                          <a:pt x="0" y="36"/>
                        </a:lnTo>
                        <a:lnTo>
                          <a:pt x="4" y="63"/>
                        </a:lnTo>
                        <a:lnTo>
                          <a:pt x="48" y="73"/>
                        </a:lnTo>
                        <a:lnTo>
                          <a:pt x="70" y="73"/>
                        </a:lnTo>
                        <a:lnTo>
                          <a:pt x="102" y="82"/>
                        </a:lnTo>
                        <a:lnTo>
                          <a:pt x="139" y="88"/>
                        </a:lnTo>
                        <a:lnTo>
                          <a:pt x="189" y="91"/>
                        </a:lnTo>
                        <a:lnTo>
                          <a:pt x="190" y="78"/>
                        </a:lnTo>
                        <a:lnTo>
                          <a:pt x="190" y="64"/>
                        </a:lnTo>
                        <a:lnTo>
                          <a:pt x="151" y="43"/>
                        </a:lnTo>
                        <a:lnTo>
                          <a:pt x="108" y="19"/>
                        </a:lnTo>
                        <a:lnTo>
                          <a:pt x="82" y="0"/>
                        </a:lnTo>
                        <a:lnTo>
                          <a:pt x="4" y="1"/>
                        </a:lnTo>
                        <a:close/>
                      </a:path>
                    </a:pathLst>
                  </a:custGeom>
                  <a:blipFill dpi="0" rotWithShape="0">
                    <a:blip r:embed="rId10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221" name="Freeform 36"/>
                <p:cNvSpPr>
                  <a:spLocks/>
                </p:cNvSpPr>
                <p:nvPr/>
              </p:nvSpPr>
              <p:spPr bwMode="auto">
                <a:xfrm>
                  <a:off x="4115" y="1174"/>
                  <a:ext cx="289" cy="744"/>
                </a:xfrm>
                <a:custGeom>
                  <a:avLst/>
                  <a:gdLst>
                    <a:gd name="T0" fmla="*/ 9 w 286"/>
                    <a:gd name="T1" fmla="*/ 0 h 743"/>
                    <a:gd name="T2" fmla="*/ 0 w 286"/>
                    <a:gd name="T3" fmla="*/ 65 h 743"/>
                    <a:gd name="T4" fmla="*/ 0 w 286"/>
                    <a:gd name="T5" fmla="*/ 167 h 743"/>
                    <a:gd name="T6" fmla="*/ 0 w 286"/>
                    <a:gd name="T7" fmla="*/ 287 h 743"/>
                    <a:gd name="T8" fmla="*/ 9 w 286"/>
                    <a:gd name="T9" fmla="*/ 358 h 743"/>
                    <a:gd name="T10" fmla="*/ 9 w 286"/>
                    <a:gd name="T11" fmla="*/ 388 h 743"/>
                    <a:gd name="T12" fmla="*/ 3 w 286"/>
                    <a:gd name="T13" fmla="*/ 502 h 743"/>
                    <a:gd name="T14" fmla="*/ 6 w 286"/>
                    <a:gd name="T15" fmla="*/ 583 h 743"/>
                    <a:gd name="T16" fmla="*/ 12 w 286"/>
                    <a:gd name="T17" fmla="*/ 695 h 743"/>
                    <a:gd name="T18" fmla="*/ 12 w 286"/>
                    <a:gd name="T19" fmla="*/ 725 h 743"/>
                    <a:gd name="T20" fmla="*/ 31 w 286"/>
                    <a:gd name="T21" fmla="*/ 740 h 743"/>
                    <a:gd name="T22" fmla="*/ 103 w 286"/>
                    <a:gd name="T23" fmla="*/ 722 h 743"/>
                    <a:gd name="T24" fmla="*/ 124 w 286"/>
                    <a:gd name="T25" fmla="*/ 484 h 743"/>
                    <a:gd name="T26" fmla="*/ 130 w 286"/>
                    <a:gd name="T27" fmla="*/ 334 h 743"/>
                    <a:gd name="T28" fmla="*/ 139 w 286"/>
                    <a:gd name="T29" fmla="*/ 203 h 743"/>
                    <a:gd name="T30" fmla="*/ 148 w 286"/>
                    <a:gd name="T31" fmla="*/ 412 h 743"/>
                    <a:gd name="T32" fmla="*/ 157 w 286"/>
                    <a:gd name="T33" fmla="*/ 719 h 743"/>
                    <a:gd name="T34" fmla="*/ 229 w 286"/>
                    <a:gd name="T35" fmla="*/ 743 h 743"/>
                    <a:gd name="T36" fmla="*/ 244 w 286"/>
                    <a:gd name="T37" fmla="*/ 725 h 743"/>
                    <a:gd name="T38" fmla="*/ 262 w 286"/>
                    <a:gd name="T39" fmla="*/ 454 h 743"/>
                    <a:gd name="T40" fmla="*/ 265 w 286"/>
                    <a:gd name="T41" fmla="*/ 323 h 743"/>
                    <a:gd name="T42" fmla="*/ 286 w 286"/>
                    <a:gd name="T43" fmla="*/ 36 h 743"/>
                    <a:gd name="T44" fmla="*/ 280 w 286"/>
                    <a:gd name="T45" fmla="*/ 3 h 743"/>
                    <a:gd name="T46" fmla="*/ 9 w 286"/>
                    <a:gd name="T47" fmla="*/ 0 h 74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86"/>
                    <a:gd name="T73" fmla="*/ 0 h 743"/>
                    <a:gd name="T74" fmla="*/ 286 w 286"/>
                    <a:gd name="T75" fmla="*/ 743 h 74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86" h="743">
                      <a:moveTo>
                        <a:pt x="9" y="0"/>
                      </a:moveTo>
                      <a:lnTo>
                        <a:pt x="0" y="65"/>
                      </a:lnTo>
                      <a:lnTo>
                        <a:pt x="0" y="167"/>
                      </a:lnTo>
                      <a:lnTo>
                        <a:pt x="0" y="287"/>
                      </a:lnTo>
                      <a:lnTo>
                        <a:pt x="9" y="358"/>
                      </a:lnTo>
                      <a:lnTo>
                        <a:pt x="9" y="388"/>
                      </a:lnTo>
                      <a:lnTo>
                        <a:pt x="3" y="502"/>
                      </a:lnTo>
                      <a:lnTo>
                        <a:pt x="6" y="583"/>
                      </a:lnTo>
                      <a:lnTo>
                        <a:pt x="12" y="695"/>
                      </a:lnTo>
                      <a:lnTo>
                        <a:pt x="12" y="725"/>
                      </a:lnTo>
                      <a:lnTo>
                        <a:pt x="31" y="740"/>
                      </a:lnTo>
                      <a:lnTo>
                        <a:pt x="103" y="722"/>
                      </a:lnTo>
                      <a:lnTo>
                        <a:pt x="124" y="484"/>
                      </a:lnTo>
                      <a:lnTo>
                        <a:pt x="130" y="334"/>
                      </a:lnTo>
                      <a:lnTo>
                        <a:pt x="139" y="203"/>
                      </a:lnTo>
                      <a:lnTo>
                        <a:pt x="148" y="412"/>
                      </a:lnTo>
                      <a:lnTo>
                        <a:pt x="157" y="719"/>
                      </a:lnTo>
                      <a:lnTo>
                        <a:pt x="229" y="743"/>
                      </a:lnTo>
                      <a:lnTo>
                        <a:pt x="244" y="725"/>
                      </a:lnTo>
                      <a:lnTo>
                        <a:pt x="262" y="454"/>
                      </a:lnTo>
                      <a:lnTo>
                        <a:pt x="265" y="323"/>
                      </a:lnTo>
                      <a:lnTo>
                        <a:pt x="286" y="36"/>
                      </a:lnTo>
                      <a:lnTo>
                        <a:pt x="280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2967" name="Group 37"/>
              <p:cNvGrpSpPr>
                <a:grpSpLocks/>
              </p:cNvGrpSpPr>
              <p:nvPr/>
            </p:nvGrpSpPr>
            <p:grpSpPr bwMode="auto">
              <a:xfrm>
                <a:off x="2366" y="1200"/>
                <a:ext cx="497" cy="2305"/>
                <a:chOff x="4564" y="694"/>
                <a:chExt cx="318" cy="1477"/>
              </a:xfrm>
            </p:grpSpPr>
            <p:grpSp>
              <p:nvGrpSpPr>
                <p:cNvPr id="423017" name="Group 38"/>
                <p:cNvGrpSpPr>
                  <a:grpSpLocks/>
                </p:cNvGrpSpPr>
                <p:nvPr/>
              </p:nvGrpSpPr>
              <p:grpSpPr bwMode="auto">
                <a:xfrm>
                  <a:off x="4646" y="694"/>
                  <a:ext cx="169" cy="355"/>
                  <a:chOff x="4646" y="694"/>
                  <a:chExt cx="169" cy="355"/>
                </a:xfrm>
              </p:grpSpPr>
              <p:sp>
                <p:nvSpPr>
                  <p:cNvPr id="4216" name="Freeform 39"/>
                  <p:cNvSpPr>
                    <a:spLocks/>
                  </p:cNvSpPr>
                  <p:nvPr/>
                </p:nvSpPr>
                <p:spPr bwMode="auto">
                  <a:xfrm>
                    <a:off x="4645" y="694"/>
                    <a:ext cx="169" cy="200"/>
                  </a:xfrm>
                  <a:custGeom>
                    <a:avLst/>
                    <a:gdLst>
                      <a:gd name="T0" fmla="*/ 97 w 169"/>
                      <a:gd name="T1" fmla="*/ 4 h 200"/>
                      <a:gd name="T2" fmla="*/ 121 w 169"/>
                      <a:gd name="T3" fmla="*/ 12 h 200"/>
                      <a:gd name="T4" fmla="*/ 135 w 169"/>
                      <a:gd name="T5" fmla="*/ 22 h 200"/>
                      <a:gd name="T6" fmla="*/ 144 w 169"/>
                      <a:gd name="T7" fmla="*/ 36 h 200"/>
                      <a:gd name="T8" fmla="*/ 153 w 169"/>
                      <a:gd name="T9" fmla="*/ 64 h 200"/>
                      <a:gd name="T10" fmla="*/ 163 w 169"/>
                      <a:gd name="T11" fmla="*/ 105 h 200"/>
                      <a:gd name="T12" fmla="*/ 169 w 169"/>
                      <a:gd name="T13" fmla="*/ 141 h 200"/>
                      <a:gd name="T14" fmla="*/ 168 w 169"/>
                      <a:gd name="T15" fmla="*/ 157 h 200"/>
                      <a:gd name="T16" fmla="*/ 165 w 169"/>
                      <a:gd name="T17" fmla="*/ 172 h 200"/>
                      <a:gd name="T18" fmla="*/ 163 w 169"/>
                      <a:gd name="T19" fmla="*/ 197 h 200"/>
                      <a:gd name="T20" fmla="*/ 156 w 169"/>
                      <a:gd name="T21" fmla="*/ 196 h 200"/>
                      <a:gd name="T22" fmla="*/ 146 w 169"/>
                      <a:gd name="T23" fmla="*/ 193 h 200"/>
                      <a:gd name="T24" fmla="*/ 135 w 169"/>
                      <a:gd name="T25" fmla="*/ 194 h 200"/>
                      <a:gd name="T26" fmla="*/ 119 w 169"/>
                      <a:gd name="T27" fmla="*/ 198 h 200"/>
                      <a:gd name="T28" fmla="*/ 110 w 169"/>
                      <a:gd name="T29" fmla="*/ 199 h 200"/>
                      <a:gd name="T30" fmla="*/ 110 w 169"/>
                      <a:gd name="T31" fmla="*/ 186 h 200"/>
                      <a:gd name="T32" fmla="*/ 122 w 169"/>
                      <a:gd name="T33" fmla="*/ 158 h 200"/>
                      <a:gd name="T34" fmla="*/ 126 w 169"/>
                      <a:gd name="T35" fmla="*/ 114 h 200"/>
                      <a:gd name="T36" fmla="*/ 122 w 169"/>
                      <a:gd name="T37" fmla="*/ 74 h 200"/>
                      <a:gd name="T38" fmla="*/ 99 w 169"/>
                      <a:gd name="T39" fmla="*/ 49 h 200"/>
                      <a:gd name="T40" fmla="*/ 59 w 169"/>
                      <a:gd name="T41" fmla="*/ 45 h 200"/>
                      <a:gd name="T42" fmla="*/ 40 w 169"/>
                      <a:gd name="T43" fmla="*/ 70 h 200"/>
                      <a:gd name="T44" fmla="*/ 42 w 169"/>
                      <a:gd name="T45" fmla="*/ 154 h 200"/>
                      <a:gd name="T46" fmla="*/ 59 w 169"/>
                      <a:gd name="T47" fmla="*/ 187 h 200"/>
                      <a:gd name="T48" fmla="*/ 59 w 169"/>
                      <a:gd name="T49" fmla="*/ 198 h 200"/>
                      <a:gd name="T50" fmla="*/ 49 w 169"/>
                      <a:gd name="T51" fmla="*/ 198 h 200"/>
                      <a:gd name="T52" fmla="*/ 37 w 169"/>
                      <a:gd name="T53" fmla="*/ 196 h 200"/>
                      <a:gd name="T54" fmla="*/ 26 w 169"/>
                      <a:gd name="T55" fmla="*/ 195 h 200"/>
                      <a:gd name="T56" fmla="*/ 13 w 169"/>
                      <a:gd name="T57" fmla="*/ 200 h 200"/>
                      <a:gd name="T58" fmla="*/ 11 w 169"/>
                      <a:gd name="T59" fmla="*/ 186 h 200"/>
                      <a:gd name="T60" fmla="*/ 4 w 169"/>
                      <a:gd name="T61" fmla="*/ 166 h 200"/>
                      <a:gd name="T62" fmla="*/ 1 w 169"/>
                      <a:gd name="T63" fmla="*/ 147 h 200"/>
                      <a:gd name="T64" fmla="*/ 0 w 169"/>
                      <a:gd name="T65" fmla="*/ 132 h 200"/>
                      <a:gd name="T66" fmla="*/ 1 w 169"/>
                      <a:gd name="T67" fmla="*/ 114 h 200"/>
                      <a:gd name="T68" fmla="*/ 4 w 169"/>
                      <a:gd name="T69" fmla="*/ 101 h 200"/>
                      <a:gd name="T70" fmla="*/ 8 w 169"/>
                      <a:gd name="T71" fmla="*/ 87 h 200"/>
                      <a:gd name="T72" fmla="*/ 11 w 169"/>
                      <a:gd name="T73" fmla="*/ 73 h 200"/>
                      <a:gd name="T74" fmla="*/ 11 w 169"/>
                      <a:gd name="T75" fmla="*/ 63 h 200"/>
                      <a:gd name="T76" fmla="*/ 14 w 169"/>
                      <a:gd name="T77" fmla="*/ 48 h 200"/>
                      <a:gd name="T78" fmla="*/ 18 w 169"/>
                      <a:gd name="T79" fmla="*/ 30 h 200"/>
                      <a:gd name="T80" fmla="*/ 35 w 169"/>
                      <a:gd name="T81" fmla="*/ 14 h 200"/>
                      <a:gd name="T82" fmla="*/ 47 w 169"/>
                      <a:gd name="T83" fmla="*/ 4 h 200"/>
                      <a:gd name="T84" fmla="*/ 65 w 169"/>
                      <a:gd name="T85" fmla="*/ 0 h 200"/>
                      <a:gd name="T86" fmla="*/ 81 w 169"/>
                      <a:gd name="T87" fmla="*/ 0 h 200"/>
                      <a:gd name="T88" fmla="*/ 97 w 169"/>
                      <a:gd name="T89" fmla="*/ 4 h 200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69"/>
                      <a:gd name="T136" fmla="*/ 0 h 200"/>
                      <a:gd name="T137" fmla="*/ 169 w 169"/>
                      <a:gd name="T138" fmla="*/ 200 h 200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69" h="200">
                        <a:moveTo>
                          <a:pt x="97" y="4"/>
                        </a:moveTo>
                        <a:lnTo>
                          <a:pt x="121" y="12"/>
                        </a:lnTo>
                        <a:lnTo>
                          <a:pt x="135" y="22"/>
                        </a:lnTo>
                        <a:lnTo>
                          <a:pt x="144" y="36"/>
                        </a:lnTo>
                        <a:lnTo>
                          <a:pt x="153" y="64"/>
                        </a:lnTo>
                        <a:lnTo>
                          <a:pt x="163" y="105"/>
                        </a:lnTo>
                        <a:lnTo>
                          <a:pt x="169" y="141"/>
                        </a:lnTo>
                        <a:lnTo>
                          <a:pt x="168" y="157"/>
                        </a:lnTo>
                        <a:lnTo>
                          <a:pt x="165" y="172"/>
                        </a:lnTo>
                        <a:lnTo>
                          <a:pt x="163" y="197"/>
                        </a:lnTo>
                        <a:lnTo>
                          <a:pt x="156" y="196"/>
                        </a:lnTo>
                        <a:lnTo>
                          <a:pt x="146" y="193"/>
                        </a:lnTo>
                        <a:lnTo>
                          <a:pt x="135" y="194"/>
                        </a:lnTo>
                        <a:lnTo>
                          <a:pt x="119" y="198"/>
                        </a:lnTo>
                        <a:lnTo>
                          <a:pt x="110" y="199"/>
                        </a:lnTo>
                        <a:lnTo>
                          <a:pt x="110" y="186"/>
                        </a:lnTo>
                        <a:lnTo>
                          <a:pt x="122" y="158"/>
                        </a:lnTo>
                        <a:lnTo>
                          <a:pt x="126" y="114"/>
                        </a:lnTo>
                        <a:lnTo>
                          <a:pt x="122" y="74"/>
                        </a:lnTo>
                        <a:lnTo>
                          <a:pt x="99" y="49"/>
                        </a:lnTo>
                        <a:lnTo>
                          <a:pt x="59" y="45"/>
                        </a:lnTo>
                        <a:lnTo>
                          <a:pt x="40" y="70"/>
                        </a:lnTo>
                        <a:lnTo>
                          <a:pt x="42" y="154"/>
                        </a:lnTo>
                        <a:lnTo>
                          <a:pt x="59" y="187"/>
                        </a:lnTo>
                        <a:lnTo>
                          <a:pt x="59" y="198"/>
                        </a:lnTo>
                        <a:lnTo>
                          <a:pt x="49" y="198"/>
                        </a:lnTo>
                        <a:lnTo>
                          <a:pt x="37" y="196"/>
                        </a:lnTo>
                        <a:lnTo>
                          <a:pt x="26" y="195"/>
                        </a:lnTo>
                        <a:lnTo>
                          <a:pt x="13" y="200"/>
                        </a:lnTo>
                        <a:lnTo>
                          <a:pt x="11" y="186"/>
                        </a:lnTo>
                        <a:lnTo>
                          <a:pt x="4" y="166"/>
                        </a:lnTo>
                        <a:lnTo>
                          <a:pt x="1" y="147"/>
                        </a:lnTo>
                        <a:lnTo>
                          <a:pt x="0" y="132"/>
                        </a:lnTo>
                        <a:lnTo>
                          <a:pt x="1" y="114"/>
                        </a:lnTo>
                        <a:lnTo>
                          <a:pt x="4" y="101"/>
                        </a:lnTo>
                        <a:lnTo>
                          <a:pt x="8" y="87"/>
                        </a:lnTo>
                        <a:lnTo>
                          <a:pt x="11" y="73"/>
                        </a:lnTo>
                        <a:lnTo>
                          <a:pt x="11" y="63"/>
                        </a:lnTo>
                        <a:lnTo>
                          <a:pt x="14" y="48"/>
                        </a:lnTo>
                        <a:lnTo>
                          <a:pt x="18" y="30"/>
                        </a:lnTo>
                        <a:lnTo>
                          <a:pt x="35" y="14"/>
                        </a:lnTo>
                        <a:lnTo>
                          <a:pt x="47" y="4"/>
                        </a:lnTo>
                        <a:lnTo>
                          <a:pt x="65" y="0"/>
                        </a:lnTo>
                        <a:lnTo>
                          <a:pt x="81" y="0"/>
                        </a:lnTo>
                        <a:lnTo>
                          <a:pt x="97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17" name="Freeform 40"/>
                  <p:cNvSpPr>
                    <a:spLocks/>
                  </p:cNvSpPr>
                  <p:nvPr/>
                </p:nvSpPr>
                <p:spPr bwMode="auto">
                  <a:xfrm>
                    <a:off x="4654" y="730"/>
                    <a:ext cx="142" cy="319"/>
                  </a:xfrm>
                  <a:custGeom>
                    <a:avLst/>
                    <a:gdLst>
                      <a:gd name="T0" fmla="*/ 85 w 139"/>
                      <a:gd name="T1" fmla="*/ 3 h 319"/>
                      <a:gd name="T2" fmla="*/ 95 w 139"/>
                      <a:gd name="T3" fmla="*/ 8 h 319"/>
                      <a:gd name="T4" fmla="*/ 104 w 139"/>
                      <a:gd name="T5" fmla="*/ 15 h 319"/>
                      <a:gd name="T6" fmla="*/ 111 w 139"/>
                      <a:gd name="T7" fmla="*/ 26 h 319"/>
                      <a:gd name="T8" fmla="*/ 114 w 139"/>
                      <a:gd name="T9" fmla="*/ 38 h 319"/>
                      <a:gd name="T10" fmla="*/ 117 w 139"/>
                      <a:gd name="T11" fmla="*/ 77 h 319"/>
                      <a:gd name="T12" fmla="*/ 117 w 139"/>
                      <a:gd name="T13" fmla="*/ 93 h 319"/>
                      <a:gd name="T14" fmla="*/ 113 w 139"/>
                      <a:gd name="T15" fmla="*/ 119 h 319"/>
                      <a:gd name="T16" fmla="*/ 107 w 139"/>
                      <a:gd name="T17" fmla="*/ 133 h 319"/>
                      <a:gd name="T18" fmla="*/ 98 w 139"/>
                      <a:gd name="T19" fmla="*/ 151 h 319"/>
                      <a:gd name="T20" fmla="*/ 98 w 139"/>
                      <a:gd name="T21" fmla="*/ 199 h 319"/>
                      <a:gd name="T22" fmla="*/ 139 w 139"/>
                      <a:gd name="T23" fmla="*/ 225 h 319"/>
                      <a:gd name="T24" fmla="*/ 66 w 139"/>
                      <a:gd name="T25" fmla="*/ 319 h 319"/>
                      <a:gd name="T26" fmla="*/ 0 w 139"/>
                      <a:gd name="T27" fmla="*/ 219 h 319"/>
                      <a:gd name="T28" fmla="*/ 47 w 139"/>
                      <a:gd name="T29" fmla="*/ 189 h 319"/>
                      <a:gd name="T30" fmla="*/ 47 w 139"/>
                      <a:gd name="T31" fmla="*/ 152 h 319"/>
                      <a:gd name="T32" fmla="*/ 35 w 139"/>
                      <a:gd name="T33" fmla="*/ 133 h 319"/>
                      <a:gd name="T34" fmla="*/ 29 w 139"/>
                      <a:gd name="T35" fmla="*/ 120 h 319"/>
                      <a:gd name="T36" fmla="*/ 26 w 139"/>
                      <a:gd name="T37" fmla="*/ 104 h 319"/>
                      <a:gd name="T38" fmla="*/ 25 w 139"/>
                      <a:gd name="T39" fmla="*/ 85 h 319"/>
                      <a:gd name="T40" fmla="*/ 25 w 139"/>
                      <a:gd name="T41" fmla="*/ 72 h 319"/>
                      <a:gd name="T42" fmla="*/ 25 w 139"/>
                      <a:gd name="T43" fmla="*/ 52 h 319"/>
                      <a:gd name="T44" fmla="*/ 25 w 139"/>
                      <a:gd name="T45" fmla="*/ 39 h 319"/>
                      <a:gd name="T46" fmla="*/ 28 w 139"/>
                      <a:gd name="T47" fmla="*/ 25 h 319"/>
                      <a:gd name="T48" fmla="*/ 36 w 139"/>
                      <a:gd name="T49" fmla="*/ 13 h 319"/>
                      <a:gd name="T50" fmla="*/ 47 w 139"/>
                      <a:gd name="T51" fmla="*/ 5 h 319"/>
                      <a:gd name="T52" fmla="*/ 57 w 139"/>
                      <a:gd name="T53" fmla="*/ 1 h 319"/>
                      <a:gd name="T54" fmla="*/ 70 w 139"/>
                      <a:gd name="T55" fmla="*/ 0 h 319"/>
                      <a:gd name="T56" fmla="*/ 85 w 139"/>
                      <a:gd name="T57" fmla="*/ 3 h 319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139"/>
                      <a:gd name="T88" fmla="*/ 0 h 319"/>
                      <a:gd name="T89" fmla="*/ 139 w 139"/>
                      <a:gd name="T90" fmla="*/ 319 h 319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139" h="319">
                        <a:moveTo>
                          <a:pt x="85" y="3"/>
                        </a:moveTo>
                        <a:lnTo>
                          <a:pt x="95" y="8"/>
                        </a:lnTo>
                        <a:lnTo>
                          <a:pt x="104" y="15"/>
                        </a:lnTo>
                        <a:lnTo>
                          <a:pt x="111" y="26"/>
                        </a:lnTo>
                        <a:lnTo>
                          <a:pt x="114" y="38"/>
                        </a:lnTo>
                        <a:lnTo>
                          <a:pt x="117" y="77"/>
                        </a:lnTo>
                        <a:lnTo>
                          <a:pt x="117" y="93"/>
                        </a:lnTo>
                        <a:lnTo>
                          <a:pt x="113" y="119"/>
                        </a:lnTo>
                        <a:lnTo>
                          <a:pt x="107" y="133"/>
                        </a:lnTo>
                        <a:lnTo>
                          <a:pt x="98" y="151"/>
                        </a:lnTo>
                        <a:lnTo>
                          <a:pt x="98" y="199"/>
                        </a:lnTo>
                        <a:lnTo>
                          <a:pt x="139" y="225"/>
                        </a:lnTo>
                        <a:lnTo>
                          <a:pt x="66" y="319"/>
                        </a:lnTo>
                        <a:lnTo>
                          <a:pt x="0" y="219"/>
                        </a:lnTo>
                        <a:lnTo>
                          <a:pt x="47" y="189"/>
                        </a:lnTo>
                        <a:lnTo>
                          <a:pt x="47" y="152"/>
                        </a:lnTo>
                        <a:lnTo>
                          <a:pt x="35" y="133"/>
                        </a:lnTo>
                        <a:lnTo>
                          <a:pt x="29" y="120"/>
                        </a:lnTo>
                        <a:lnTo>
                          <a:pt x="26" y="104"/>
                        </a:lnTo>
                        <a:lnTo>
                          <a:pt x="25" y="85"/>
                        </a:lnTo>
                        <a:lnTo>
                          <a:pt x="25" y="72"/>
                        </a:lnTo>
                        <a:lnTo>
                          <a:pt x="25" y="52"/>
                        </a:lnTo>
                        <a:lnTo>
                          <a:pt x="25" y="39"/>
                        </a:lnTo>
                        <a:lnTo>
                          <a:pt x="28" y="25"/>
                        </a:lnTo>
                        <a:lnTo>
                          <a:pt x="36" y="13"/>
                        </a:lnTo>
                        <a:lnTo>
                          <a:pt x="47" y="5"/>
                        </a:lnTo>
                        <a:lnTo>
                          <a:pt x="57" y="1"/>
                        </a:lnTo>
                        <a:lnTo>
                          <a:pt x="70" y="0"/>
                        </a:lnTo>
                        <a:lnTo>
                          <a:pt x="85" y="3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3018" name="Group 41"/>
                <p:cNvGrpSpPr>
                  <a:grpSpLocks/>
                </p:cNvGrpSpPr>
                <p:nvPr/>
              </p:nvGrpSpPr>
              <p:grpSpPr bwMode="auto">
                <a:xfrm>
                  <a:off x="4570" y="1406"/>
                  <a:ext cx="262" cy="700"/>
                  <a:chOff x="4570" y="1406"/>
                  <a:chExt cx="262" cy="700"/>
                </a:xfrm>
              </p:grpSpPr>
              <p:grpSp>
                <p:nvGrpSpPr>
                  <p:cNvPr id="42303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570" y="1406"/>
                    <a:ext cx="262" cy="700"/>
                    <a:chOff x="4570" y="1406"/>
                    <a:chExt cx="262" cy="700"/>
                  </a:xfrm>
                </p:grpSpPr>
                <p:sp>
                  <p:nvSpPr>
                    <p:cNvPr id="4214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4645" y="1556"/>
                      <a:ext cx="187" cy="550"/>
                    </a:xfrm>
                    <a:custGeom>
                      <a:avLst/>
                      <a:gdLst>
                        <a:gd name="T0" fmla="*/ 154 w 188"/>
                        <a:gd name="T1" fmla="*/ 12 h 549"/>
                        <a:gd name="T2" fmla="*/ 152 w 188"/>
                        <a:gd name="T3" fmla="*/ 170 h 549"/>
                        <a:gd name="T4" fmla="*/ 153 w 188"/>
                        <a:gd name="T5" fmla="*/ 304 h 549"/>
                        <a:gd name="T6" fmla="*/ 145 w 188"/>
                        <a:gd name="T7" fmla="*/ 433 h 549"/>
                        <a:gd name="T8" fmla="*/ 166 w 188"/>
                        <a:gd name="T9" fmla="*/ 488 h 549"/>
                        <a:gd name="T10" fmla="*/ 183 w 188"/>
                        <a:gd name="T11" fmla="*/ 525 h 549"/>
                        <a:gd name="T12" fmla="*/ 188 w 188"/>
                        <a:gd name="T13" fmla="*/ 536 h 549"/>
                        <a:gd name="T14" fmla="*/ 180 w 188"/>
                        <a:gd name="T15" fmla="*/ 549 h 549"/>
                        <a:gd name="T16" fmla="*/ 147 w 188"/>
                        <a:gd name="T17" fmla="*/ 547 h 549"/>
                        <a:gd name="T18" fmla="*/ 116 w 188"/>
                        <a:gd name="T19" fmla="*/ 475 h 549"/>
                        <a:gd name="T20" fmla="*/ 114 w 188"/>
                        <a:gd name="T21" fmla="*/ 429 h 549"/>
                        <a:gd name="T22" fmla="*/ 92 w 188"/>
                        <a:gd name="T23" fmla="*/ 277 h 549"/>
                        <a:gd name="T24" fmla="*/ 89 w 188"/>
                        <a:gd name="T25" fmla="*/ 242 h 549"/>
                        <a:gd name="T26" fmla="*/ 90 w 188"/>
                        <a:gd name="T27" fmla="*/ 313 h 549"/>
                        <a:gd name="T28" fmla="*/ 80 w 188"/>
                        <a:gd name="T29" fmla="*/ 414 h 549"/>
                        <a:gd name="T30" fmla="*/ 83 w 188"/>
                        <a:gd name="T31" fmla="*/ 461 h 549"/>
                        <a:gd name="T32" fmla="*/ 68 w 188"/>
                        <a:gd name="T33" fmla="*/ 507 h 549"/>
                        <a:gd name="T34" fmla="*/ 48 w 188"/>
                        <a:gd name="T35" fmla="*/ 541 h 549"/>
                        <a:gd name="T36" fmla="*/ 18 w 188"/>
                        <a:gd name="T37" fmla="*/ 543 h 549"/>
                        <a:gd name="T38" fmla="*/ 9 w 188"/>
                        <a:gd name="T39" fmla="*/ 531 h 549"/>
                        <a:gd name="T40" fmla="*/ 41 w 188"/>
                        <a:gd name="T41" fmla="*/ 459 h 549"/>
                        <a:gd name="T42" fmla="*/ 44 w 188"/>
                        <a:gd name="T43" fmla="*/ 425 h 549"/>
                        <a:gd name="T44" fmla="*/ 38 w 188"/>
                        <a:gd name="T45" fmla="*/ 352 h 549"/>
                        <a:gd name="T46" fmla="*/ 26 w 188"/>
                        <a:gd name="T47" fmla="*/ 232 h 549"/>
                        <a:gd name="T48" fmla="*/ 0 w 188"/>
                        <a:gd name="T49" fmla="*/ 0 h 549"/>
                        <a:gd name="T50" fmla="*/ 154 w 188"/>
                        <a:gd name="T51" fmla="*/ 12 h 5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188"/>
                        <a:gd name="T79" fmla="*/ 0 h 549"/>
                        <a:gd name="T80" fmla="*/ 188 w 188"/>
                        <a:gd name="T81" fmla="*/ 549 h 5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188" h="549">
                          <a:moveTo>
                            <a:pt x="154" y="12"/>
                          </a:moveTo>
                          <a:lnTo>
                            <a:pt x="152" y="170"/>
                          </a:lnTo>
                          <a:lnTo>
                            <a:pt x="153" y="304"/>
                          </a:lnTo>
                          <a:lnTo>
                            <a:pt x="145" y="433"/>
                          </a:lnTo>
                          <a:lnTo>
                            <a:pt x="166" y="488"/>
                          </a:lnTo>
                          <a:lnTo>
                            <a:pt x="183" y="525"/>
                          </a:lnTo>
                          <a:lnTo>
                            <a:pt x="188" y="536"/>
                          </a:lnTo>
                          <a:lnTo>
                            <a:pt x="180" y="549"/>
                          </a:lnTo>
                          <a:lnTo>
                            <a:pt x="147" y="547"/>
                          </a:lnTo>
                          <a:lnTo>
                            <a:pt x="116" y="475"/>
                          </a:lnTo>
                          <a:lnTo>
                            <a:pt x="114" y="429"/>
                          </a:lnTo>
                          <a:lnTo>
                            <a:pt x="92" y="277"/>
                          </a:lnTo>
                          <a:lnTo>
                            <a:pt x="89" y="242"/>
                          </a:lnTo>
                          <a:lnTo>
                            <a:pt x="90" y="313"/>
                          </a:lnTo>
                          <a:lnTo>
                            <a:pt x="80" y="414"/>
                          </a:lnTo>
                          <a:lnTo>
                            <a:pt x="83" y="461"/>
                          </a:lnTo>
                          <a:lnTo>
                            <a:pt x="68" y="507"/>
                          </a:lnTo>
                          <a:lnTo>
                            <a:pt x="48" y="541"/>
                          </a:lnTo>
                          <a:lnTo>
                            <a:pt x="18" y="543"/>
                          </a:lnTo>
                          <a:lnTo>
                            <a:pt x="9" y="531"/>
                          </a:lnTo>
                          <a:lnTo>
                            <a:pt x="41" y="459"/>
                          </a:lnTo>
                          <a:lnTo>
                            <a:pt x="44" y="425"/>
                          </a:lnTo>
                          <a:lnTo>
                            <a:pt x="38" y="352"/>
                          </a:lnTo>
                          <a:lnTo>
                            <a:pt x="26" y="232"/>
                          </a:lnTo>
                          <a:lnTo>
                            <a:pt x="0" y="0"/>
                          </a:lnTo>
                          <a:lnTo>
                            <a:pt x="154" y="12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4" cstate="print"/>
                      <a:srcRect/>
                      <a:tile tx="0" ty="0" sx="100000" sy="100000" flip="none" algn="tl"/>
                    </a:blip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215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571" y="1406"/>
                      <a:ext cx="43" cy="69"/>
                    </a:xfrm>
                    <a:custGeom>
                      <a:avLst/>
                      <a:gdLst>
                        <a:gd name="T0" fmla="*/ 0 w 44"/>
                        <a:gd name="T1" fmla="*/ 0 h 69"/>
                        <a:gd name="T2" fmla="*/ 0 w 44"/>
                        <a:gd name="T3" fmla="*/ 36 h 69"/>
                        <a:gd name="T4" fmla="*/ 44 w 44"/>
                        <a:gd name="T5" fmla="*/ 69 h 69"/>
                        <a:gd name="T6" fmla="*/ 24 w 44"/>
                        <a:gd name="T7" fmla="*/ 5 h 69"/>
                        <a:gd name="T8" fmla="*/ 0 w 44"/>
                        <a:gd name="T9" fmla="*/ 0 h 6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69"/>
                        <a:gd name="T17" fmla="*/ 44 w 44"/>
                        <a:gd name="T18" fmla="*/ 69 h 6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69">
                          <a:moveTo>
                            <a:pt x="0" y="0"/>
                          </a:moveTo>
                          <a:lnTo>
                            <a:pt x="0" y="36"/>
                          </a:lnTo>
                          <a:lnTo>
                            <a:pt x="44" y="69"/>
                          </a:lnTo>
                          <a:lnTo>
                            <a:pt x="24" y="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4" cstate="print"/>
                      <a:srcRect/>
                      <a:tile tx="0" ty="0" sx="100000" sy="100000" flip="none" algn="tl"/>
                    </a:blip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4213" name="Freeform 45"/>
                  <p:cNvSpPr>
                    <a:spLocks/>
                  </p:cNvSpPr>
                  <p:nvPr/>
                </p:nvSpPr>
                <p:spPr bwMode="auto">
                  <a:xfrm>
                    <a:off x="4719" y="1564"/>
                    <a:ext cx="16" cy="243"/>
                  </a:xfrm>
                  <a:custGeom>
                    <a:avLst/>
                    <a:gdLst>
                      <a:gd name="T0" fmla="*/ 0 w 16"/>
                      <a:gd name="T1" fmla="*/ 0 h 244"/>
                      <a:gd name="T2" fmla="*/ 0 w 16"/>
                      <a:gd name="T3" fmla="*/ 81 h 244"/>
                      <a:gd name="T4" fmla="*/ 3 w 16"/>
                      <a:gd name="T5" fmla="*/ 129 h 244"/>
                      <a:gd name="T6" fmla="*/ 7 w 16"/>
                      <a:gd name="T7" fmla="*/ 181 h 244"/>
                      <a:gd name="T8" fmla="*/ 16 w 16"/>
                      <a:gd name="T9" fmla="*/ 232 h 244"/>
                      <a:gd name="T10" fmla="*/ 14 w 16"/>
                      <a:gd name="T11" fmla="*/ 244 h 244"/>
                      <a:gd name="T12" fmla="*/ 0 w 16"/>
                      <a:gd name="T13" fmla="*/ 0 h 24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244"/>
                      <a:gd name="T23" fmla="*/ 16 w 16"/>
                      <a:gd name="T24" fmla="*/ 244 h 24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244">
                        <a:moveTo>
                          <a:pt x="0" y="0"/>
                        </a:moveTo>
                        <a:lnTo>
                          <a:pt x="0" y="81"/>
                        </a:lnTo>
                        <a:lnTo>
                          <a:pt x="3" y="129"/>
                        </a:lnTo>
                        <a:lnTo>
                          <a:pt x="7" y="181"/>
                        </a:lnTo>
                        <a:lnTo>
                          <a:pt x="16" y="232"/>
                        </a:lnTo>
                        <a:lnTo>
                          <a:pt x="14" y="2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12700">
                    <a:solidFill>
                      <a:srgbClr val="FF5F1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3019" name="Group 46"/>
                <p:cNvGrpSpPr>
                  <a:grpSpLocks/>
                </p:cNvGrpSpPr>
                <p:nvPr/>
              </p:nvGrpSpPr>
              <p:grpSpPr bwMode="auto">
                <a:xfrm>
                  <a:off x="4642" y="2017"/>
                  <a:ext cx="200" cy="154"/>
                  <a:chOff x="4642" y="2017"/>
                  <a:chExt cx="200" cy="154"/>
                </a:xfrm>
              </p:grpSpPr>
              <p:sp>
                <p:nvSpPr>
                  <p:cNvPr id="4210" name="Freeform 47"/>
                  <p:cNvSpPr>
                    <a:spLocks/>
                  </p:cNvSpPr>
                  <p:nvPr/>
                </p:nvSpPr>
                <p:spPr bwMode="auto">
                  <a:xfrm>
                    <a:off x="4643" y="2016"/>
                    <a:ext cx="90" cy="145"/>
                  </a:xfrm>
                  <a:custGeom>
                    <a:avLst/>
                    <a:gdLst>
                      <a:gd name="T0" fmla="*/ 84 w 90"/>
                      <a:gd name="T1" fmla="*/ 0 h 145"/>
                      <a:gd name="T2" fmla="*/ 90 w 90"/>
                      <a:gd name="T3" fmla="*/ 21 h 145"/>
                      <a:gd name="T4" fmla="*/ 90 w 90"/>
                      <a:gd name="T5" fmla="*/ 64 h 145"/>
                      <a:gd name="T6" fmla="*/ 81 w 90"/>
                      <a:gd name="T7" fmla="*/ 48 h 145"/>
                      <a:gd name="T8" fmla="*/ 71 w 90"/>
                      <a:gd name="T9" fmla="*/ 69 h 145"/>
                      <a:gd name="T10" fmla="*/ 68 w 90"/>
                      <a:gd name="T11" fmla="*/ 99 h 145"/>
                      <a:gd name="T12" fmla="*/ 54 w 90"/>
                      <a:gd name="T13" fmla="*/ 126 h 145"/>
                      <a:gd name="T14" fmla="*/ 32 w 90"/>
                      <a:gd name="T15" fmla="*/ 141 h 145"/>
                      <a:gd name="T16" fmla="*/ 15 w 90"/>
                      <a:gd name="T17" fmla="*/ 145 h 145"/>
                      <a:gd name="T18" fmla="*/ 0 w 90"/>
                      <a:gd name="T19" fmla="*/ 142 h 145"/>
                      <a:gd name="T20" fmla="*/ 0 w 90"/>
                      <a:gd name="T21" fmla="*/ 113 h 145"/>
                      <a:gd name="T22" fmla="*/ 12 w 90"/>
                      <a:gd name="T23" fmla="*/ 70 h 145"/>
                      <a:gd name="T24" fmla="*/ 19 w 90"/>
                      <a:gd name="T25" fmla="*/ 81 h 145"/>
                      <a:gd name="T26" fmla="*/ 32 w 90"/>
                      <a:gd name="T27" fmla="*/ 81 h 145"/>
                      <a:gd name="T28" fmla="*/ 50 w 90"/>
                      <a:gd name="T29" fmla="*/ 79 h 145"/>
                      <a:gd name="T30" fmla="*/ 62 w 90"/>
                      <a:gd name="T31" fmla="*/ 60 h 145"/>
                      <a:gd name="T32" fmla="*/ 73 w 90"/>
                      <a:gd name="T33" fmla="*/ 37 h 145"/>
                      <a:gd name="T34" fmla="*/ 84 w 90"/>
                      <a:gd name="T35" fmla="*/ 0 h 14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45"/>
                      <a:gd name="T56" fmla="*/ 90 w 90"/>
                      <a:gd name="T57" fmla="*/ 145 h 14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45">
                        <a:moveTo>
                          <a:pt x="84" y="0"/>
                        </a:moveTo>
                        <a:lnTo>
                          <a:pt x="90" y="21"/>
                        </a:lnTo>
                        <a:lnTo>
                          <a:pt x="90" y="64"/>
                        </a:lnTo>
                        <a:lnTo>
                          <a:pt x="81" y="48"/>
                        </a:lnTo>
                        <a:lnTo>
                          <a:pt x="71" y="69"/>
                        </a:lnTo>
                        <a:lnTo>
                          <a:pt x="68" y="99"/>
                        </a:lnTo>
                        <a:lnTo>
                          <a:pt x="54" y="126"/>
                        </a:lnTo>
                        <a:lnTo>
                          <a:pt x="32" y="141"/>
                        </a:lnTo>
                        <a:lnTo>
                          <a:pt x="15" y="145"/>
                        </a:lnTo>
                        <a:lnTo>
                          <a:pt x="0" y="142"/>
                        </a:lnTo>
                        <a:lnTo>
                          <a:pt x="0" y="113"/>
                        </a:lnTo>
                        <a:lnTo>
                          <a:pt x="12" y="70"/>
                        </a:lnTo>
                        <a:lnTo>
                          <a:pt x="19" y="81"/>
                        </a:lnTo>
                        <a:lnTo>
                          <a:pt x="32" y="81"/>
                        </a:lnTo>
                        <a:lnTo>
                          <a:pt x="50" y="79"/>
                        </a:lnTo>
                        <a:lnTo>
                          <a:pt x="62" y="60"/>
                        </a:lnTo>
                        <a:lnTo>
                          <a:pt x="73" y="37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blipFill dpi="0" rotWithShape="0">
                    <a:blip r:embed="rId11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11" name="Freeform 48"/>
                  <p:cNvSpPr>
                    <a:spLocks/>
                  </p:cNvSpPr>
                  <p:nvPr/>
                </p:nvSpPr>
                <p:spPr bwMode="auto">
                  <a:xfrm>
                    <a:off x="4758" y="2019"/>
                    <a:ext cx="83" cy="152"/>
                  </a:xfrm>
                  <a:custGeom>
                    <a:avLst/>
                    <a:gdLst>
                      <a:gd name="T0" fmla="*/ 1 w 84"/>
                      <a:gd name="T1" fmla="*/ 0 h 151"/>
                      <a:gd name="T2" fmla="*/ 0 w 84"/>
                      <a:gd name="T3" fmla="*/ 59 h 151"/>
                      <a:gd name="T4" fmla="*/ 5 w 84"/>
                      <a:gd name="T5" fmla="*/ 44 h 151"/>
                      <a:gd name="T6" fmla="*/ 13 w 84"/>
                      <a:gd name="T7" fmla="*/ 63 h 151"/>
                      <a:gd name="T8" fmla="*/ 19 w 84"/>
                      <a:gd name="T9" fmla="*/ 92 h 151"/>
                      <a:gd name="T10" fmla="*/ 26 w 84"/>
                      <a:gd name="T11" fmla="*/ 116 h 151"/>
                      <a:gd name="T12" fmla="*/ 43 w 84"/>
                      <a:gd name="T13" fmla="*/ 135 h 151"/>
                      <a:gd name="T14" fmla="*/ 58 w 84"/>
                      <a:gd name="T15" fmla="*/ 146 h 151"/>
                      <a:gd name="T16" fmla="*/ 73 w 84"/>
                      <a:gd name="T17" fmla="*/ 151 h 151"/>
                      <a:gd name="T18" fmla="*/ 78 w 84"/>
                      <a:gd name="T19" fmla="*/ 143 h 151"/>
                      <a:gd name="T20" fmla="*/ 83 w 84"/>
                      <a:gd name="T21" fmla="*/ 129 h 151"/>
                      <a:gd name="T22" fmla="*/ 84 w 84"/>
                      <a:gd name="T23" fmla="*/ 114 h 151"/>
                      <a:gd name="T24" fmla="*/ 82 w 84"/>
                      <a:gd name="T25" fmla="*/ 99 h 151"/>
                      <a:gd name="T26" fmla="*/ 75 w 84"/>
                      <a:gd name="T27" fmla="*/ 73 h 151"/>
                      <a:gd name="T28" fmla="*/ 63 w 84"/>
                      <a:gd name="T29" fmla="*/ 82 h 151"/>
                      <a:gd name="T30" fmla="*/ 45 w 84"/>
                      <a:gd name="T31" fmla="*/ 82 h 151"/>
                      <a:gd name="T32" fmla="*/ 33 w 84"/>
                      <a:gd name="T33" fmla="*/ 81 h 151"/>
                      <a:gd name="T34" fmla="*/ 10 w 84"/>
                      <a:gd name="T35" fmla="*/ 30 h 151"/>
                      <a:gd name="T36" fmla="*/ 1 w 84"/>
                      <a:gd name="T37" fmla="*/ 0 h 151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84"/>
                      <a:gd name="T58" fmla="*/ 0 h 151"/>
                      <a:gd name="T59" fmla="*/ 84 w 84"/>
                      <a:gd name="T60" fmla="*/ 151 h 151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84" h="151">
                        <a:moveTo>
                          <a:pt x="1" y="0"/>
                        </a:moveTo>
                        <a:lnTo>
                          <a:pt x="0" y="59"/>
                        </a:lnTo>
                        <a:lnTo>
                          <a:pt x="5" y="44"/>
                        </a:lnTo>
                        <a:lnTo>
                          <a:pt x="13" y="63"/>
                        </a:lnTo>
                        <a:lnTo>
                          <a:pt x="19" y="92"/>
                        </a:lnTo>
                        <a:lnTo>
                          <a:pt x="26" y="116"/>
                        </a:lnTo>
                        <a:lnTo>
                          <a:pt x="43" y="135"/>
                        </a:lnTo>
                        <a:lnTo>
                          <a:pt x="58" y="146"/>
                        </a:lnTo>
                        <a:lnTo>
                          <a:pt x="73" y="151"/>
                        </a:lnTo>
                        <a:lnTo>
                          <a:pt x="78" y="143"/>
                        </a:lnTo>
                        <a:lnTo>
                          <a:pt x="83" y="129"/>
                        </a:lnTo>
                        <a:lnTo>
                          <a:pt x="84" y="114"/>
                        </a:lnTo>
                        <a:lnTo>
                          <a:pt x="82" y="99"/>
                        </a:lnTo>
                        <a:lnTo>
                          <a:pt x="75" y="73"/>
                        </a:lnTo>
                        <a:lnTo>
                          <a:pt x="63" y="82"/>
                        </a:lnTo>
                        <a:lnTo>
                          <a:pt x="45" y="82"/>
                        </a:lnTo>
                        <a:lnTo>
                          <a:pt x="33" y="81"/>
                        </a:lnTo>
                        <a:lnTo>
                          <a:pt x="10" y="3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blipFill dpi="0" rotWithShape="0">
                    <a:blip r:embed="rId11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200" name="Freeform 49"/>
                <p:cNvSpPr>
                  <a:spLocks/>
                </p:cNvSpPr>
                <p:nvPr/>
              </p:nvSpPr>
              <p:spPr bwMode="auto">
                <a:xfrm>
                  <a:off x="4564" y="937"/>
                  <a:ext cx="318" cy="1074"/>
                </a:xfrm>
                <a:custGeom>
                  <a:avLst/>
                  <a:gdLst>
                    <a:gd name="T0" fmla="*/ 229 w 318"/>
                    <a:gd name="T1" fmla="*/ 11 h 1073"/>
                    <a:gd name="T2" fmla="*/ 291 w 318"/>
                    <a:gd name="T3" fmla="*/ 47 h 1073"/>
                    <a:gd name="T4" fmla="*/ 307 w 318"/>
                    <a:gd name="T5" fmla="*/ 76 h 1073"/>
                    <a:gd name="T6" fmla="*/ 318 w 318"/>
                    <a:gd name="T7" fmla="*/ 322 h 1073"/>
                    <a:gd name="T8" fmla="*/ 313 w 318"/>
                    <a:gd name="T9" fmla="*/ 381 h 1073"/>
                    <a:gd name="T10" fmla="*/ 276 w 318"/>
                    <a:gd name="T11" fmla="*/ 376 h 1073"/>
                    <a:gd name="T12" fmla="*/ 278 w 318"/>
                    <a:gd name="T13" fmla="*/ 522 h 1073"/>
                    <a:gd name="T14" fmla="*/ 260 w 318"/>
                    <a:gd name="T15" fmla="*/ 522 h 1073"/>
                    <a:gd name="T16" fmla="*/ 238 w 318"/>
                    <a:gd name="T17" fmla="*/ 825 h 1073"/>
                    <a:gd name="T18" fmla="*/ 236 w 318"/>
                    <a:gd name="T19" fmla="*/ 986 h 1073"/>
                    <a:gd name="T20" fmla="*/ 233 w 318"/>
                    <a:gd name="T21" fmla="*/ 1059 h 1073"/>
                    <a:gd name="T22" fmla="*/ 217 w 318"/>
                    <a:gd name="T23" fmla="*/ 1073 h 1073"/>
                    <a:gd name="T24" fmla="*/ 189 w 318"/>
                    <a:gd name="T25" fmla="*/ 1061 h 1073"/>
                    <a:gd name="T26" fmla="*/ 174 w 318"/>
                    <a:gd name="T27" fmla="*/ 937 h 1073"/>
                    <a:gd name="T28" fmla="*/ 163 w 318"/>
                    <a:gd name="T29" fmla="*/ 1066 h 1073"/>
                    <a:gd name="T30" fmla="*/ 140 w 318"/>
                    <a:gd name="T31" fmla="*/ 1072 h 1073"/>
                    <a:gd name="T32" fmla="*/ 119 w 318"/>
                    <a:gd name="T33" fmla="*/ 1063 h 1073"/>
                    <a:gd name="T34" fmla="*/ 96 w 318"/>
                    <a:gd name="T35" fmla="*/ 818 h 1073"/>
                    <a:gd name="T36" fmla="*/ 68 w 318"/>
                    <a:gd name="T37" fmla="*/ 640 h 1073"/>
                    <a:gd name="T38" fmla="*/ 25 w 318"/>
                    <a:gd name="T39" fmla="*/ 475 h 1073"/>
                    <a:gd name="T40" fmla="*/ 0 w 318"/>
                    <a:gd name="T41" fmla="*/ 472 h 1073"/>
                    <a:gd name="T42" fmla="*/ 23 w 318"/>
                    <a:gd name="T43" fmla="*/ 244 h 1073"/>
                    <a:gd name="T44" fmla="*/ 24 w 318"/>
                    <a:gd name="T45" fmla="*/ 65 h 1073"/>
                    <a:gd name="T46" fmla="*/ 38 w 318"/>
                    <a:gd name="T47" fmla="*/ 45 h 1073"/>
                    <a:gd name="T48" fmla="*/ 104 w 318"/>
                    <a:gd name="T49" fmla="*/ 0 h 1073"/>
                    <a:gd name="T50" fmla="*/ 160 w 318"/>
                    <a:gd name="T51" fmla="*/ 97 h 1073"/>
                    <a:gd name="T52" fmla="*/ 229 w 318"/>
                    <a:gd name="T53" fmla="*/ 11 h 107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18"/>
                    <a:gd name="T82" fmla="*/ 0 h 1073"/>
                    <a:gd name="T83" fmla="*/ 318 w 318"/>
                    <a:gd name="T84" fmla="*/ 1073 h 107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18" h="1073">
                      <a:moveTo>
                        <a:pt x="229" y="11"/>
                      </a:moveTo>
                      <a:lnTo>
                        <a:pt x="291" y="47"/>
                      </a:lnTo>
                      <a:lnTo>
                        <a:pt x="307" y="76"/>
                      </a:lnTo>
                      <a:lnTo>
                        <a:pt x="318" y="322"/>
                      </a:lnTo>
                      <a:lnTo>
                        <a:pt x="313" y="381"/>
                      </a:lnTo>
                      <a:lnTo>
                        <a:pt x="276" y="376"/>
                      </a:lnTo>
                      <a:lnTo>
                        <a:pt x="278" y="522"/>
                      </a:lnTo>
                      <a:lnTo>
                        <a:pt x="260" y="522"/>
                      </a:lnTo>
                      <a:lnTo>
                        <a:pt x="238" y="825"/>
                      </a:lnTo>
                      <a:lnTo>
                        <a:pt x="236" y="986"/>
                      </a:lnTo>
                      <a:lnTo>
                        <a:pt x="233" y="1059"/>
                      </a:lnTo>
                      <a:lnTo>
                        <a:pt x="217" y="1073"/>
                      </a:lnTo>
                      <a:lnTo>
                        <a:pt x="189" y="1061"/>
                      </a:lnTo>
                      <a:lnTo>
                        <a:pt x="174" y="937"/>
                      </a:lnTo>
                      <a:lnTo>
                        <a:pt x="163" y="1066"/>
                      </a:lnTo>
                      <a:lnTo>
                        <a:pt x="140" y="1072"/>
                      </a:lnTo>
                      <a:lnTo>
                        <a:pt x="119" y="1063"/>
                      </a:lnTo>
                      <a:lnTo>
                        <a:pt x="96" y="818"/>
                      </a:lnTo>
                      <a:lnTo>
                        <a:pt x="68" y="640"/>
                      </a:lnTo>
                      <a:lnTo>
                        <a:pt x="25" y="475"/>
                      </a:lnTo>
                      <a:lnTo>
                        <a:pt x="0" y="472"/>
                      </a:lnTo>
                      <a:lnTo>
                        <a:pt x="23" y="244"/>
                      </a:lnTo>
                      <a:lnTo>
                        <a:pt x="24" y="65"/>
                      </a:lnTo>
                      <a:lnTo>
                        <a:pt x="38" y="45"/>
                      </a:lnTo>
                      <a:lnTo>
                        <a:pt x="104" y="0"/>
                      </a:lnTo>
                      <a:lnTo>
                        <a:pt x="160" y="97"/>
                      </a:lnTo>
                      <a:lnTo>
                        <a:pt x="229" y="11"/>
                      </a:lnTo>
                      <a:close/>
                    </a:path>
                  </a:pathLst>
                </a:custGeom>
                <a:blipFill dpi="0" rotWithShape="0">
                  <a:blip r:embed="rId1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3021" name="Group 50"/>
                <p:cNvGrpSpPr>
                  <a:grpSpLocks/>
                </p:cNvGrpSpPr>
                <p:nvPr/>
              </p:nvGrpSpPr>
              <p:grpSpPr bwMode="auto">
                <a:xfrm>
                  <a:off x="4644" y="1050"/>
                  <a:ext cx="197" cy="265"/>
                  <a:chOff x="4644" y="1050"/>
                  <a:chExt cx="197" cy="265"/>
                </a:xfrm>
              </p:grpSpPr>
              <p:sp>
                <p:nvSpPr>
                  <p:cNvPr id="4207" name="Freeform 51"/>
                  <p:cNvSpPr>
                    <a:spLocks/>
                  </p:cNvSpPr>
                  <p:nvPr/>
                </p:nvSpPr>
                <p:spPr bwMode="auto">
                  <a:xfrm>
                    <a:off x="4652" y="1049"/>
                    <a:ext cx="174" cy="202"/>
                  </a:xfrm>
                  <a:custGeom>
                    <a:avLst/>
                    <a:gdLst>
                      <a:gd name="T0" fmla="*/ 169 w 169"/>
                      <a:gd name="T1" fmla="*/ 71 h 200"/>
                      <a:gd name="T2" fmla="*/ 60 w 169"/>
                      <a:gd name="T3" fmla="*/ 0 h 200"/>
                      <a:gd name="T4" fmla="*/ 0 w 169"/>
                      <a:gd name="T5" fmla="*/ 135 h 200"/>
                      <a:gd name="T6" fmla="*/ 108 w 169"/>
                      <a:gd name="T7" fmla="*/ 200 h 200"/>
                      <a:gd name="T8" fmla="*/ 169 w 169"/>
                      <a:gd name="T9" fmla="*/ 71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9"/>
                      <a:gd name="T16" fmla="*/ 0 h 200"/>
                      <a:gd name="T17" fmla="*/ 169 w 169"/>
                      <a:gd name="T18" fmla="*/ 200 h 2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9" h="200">
                        <a:moveTo>
                          <a:pt x="169" y="71"/>
                        </a:moveTo>
                        <a:lnTo>
                          <a:pt x="60" y="0"/>
                        </a:lnTo>
                        <a:lnTo>
                          <a:pt x="0" y="135"/>
                        </a:lnTo>
                        <a:lnTo>
                          <a:pt x="108" y="200"/>
                        </a:lnTo>
                        <a:lnTo>
                          <a:pt x="169" y="71"/>
                        </a:lnTo>
                        <a:close/>
                      </a:path>
                    </a:pathLst>
                  </a:custGeom>
                  <a:blipFill dpi="0" rotWithShape="0">
                    <a:blip r:embed="rId13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08" name="Freeform 52"/>
                  <p:cNvSpPr>
                    <a:spLocks/>
                  </p:cNvSpPr>
                  <p:nvPr/>
                </p:nvSpPr>
                <p:spPr bwMode="auto">
                  <a:xfrm>
                    <a:off x="4643" y="1135"/>
                    <a:ext cx="74" cy="107"/>
                  </a:xfrm>
                  <a:custGeom>
                    <a:avLst/>
                    <a:gdLst>
                      <a:gd name="T0" fmla="*/ 73 w 73"/>
                      <a:gd name="T1" fmla="*/ 66 h 107"/>
                      <a:gd name="T2" fmla="*/ 55 w 73"/>
                      <a:gd name="T3" fmla="*/ 50 h 107"/>
                      <a:gd name="T4" fmla="*/ 45 w 73"/>
                      <a:gd name="T5" fmla="*/ 18 h 107"/>
                      <a:gd name="T6" fmla="*/ 31 w 73"/>
                      <a:gd name="T7" fmla="*/ 8 h 107"/>
                      <a:gd name="T8" fmla="*/ 24 w 73"/>
                      <a:gd name="T9" fmla="*/ 0 h 107"/>
                      <a:gd name="T10" fmla="*/ 19 w 73"/>
                      <a:gd name="T11" fmla="*/ 3 h 107"/>
                      <a:gd name="T12" fmla="*/ 18 w 73"/>
                      <a:gd name="T13" fmla="*/ 11 h 107"/>
                      <a:gd name="T14" fmla="*/ 4 w 73"/>
                      <a:gd name="T15" fmla="*/ 26 h 107"/>
                      <a:gd name="T16" fmla="*/ 0 w 73"/>
                      <a:gd name="T17" fmla="*/ 53 h 107"/>
                      <a:gd name="T18" fmla="*/ 4 w 73"/>
                      <a:gd name="T19" fmla="*/ 72 h 107"/>
                      <a:gd name="T20" fmla="*/ 25 w 73"/>
                      <a:gd name="T21" fmla="*/ 93 h 107"/>
                      <a:gd name="T22" fmla="*/ 66 w 73"/>
                      <a:gd name="T23" fmla="*/ 107 h 107"/>
                      <a:gd name="T24" fmla="*/ 73 w 73"/>
                      <a:gd name="T25" fmla="*/ 66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3"/>
                      <a:gd name="T40" fmla="*/ 0 h 107"/>
                      <a:gd name="T41" fmla="*/ 73 w 73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3" h="107">
                        <a:moveTo>
                          <a:pt x="73" y="66"/>
                        </a:moveTo>
                        <a:lnTo>
                          <a:pt x="55" y="50"/>
                        </a:lnTo>
                        <a:lnTo>
                          <a:pt x="45" y="18"/>
                        </a:lnTo>
                        <a:lnTo>
                          <a:pt x="31" y="8"/>
                        </a:lnTo>
                        <a:lnTo>
                          <a:pt x="24" y="0"/>
                        </a:lnTo>
                        <a:lnTo>
                          <a:pt x="19" y="3"/>
                        </a:lnTo>
                        <a:lnTo>
                          <a:pt x="18" y="11"/>
                        </a:lnTo>
                        <a:lnTo>
                          <a:pt x="4" y="26"/>
                        </a:lnTo>
                        <a:lnTo>
                          <a:pt x="0" y="53"/>
                        </a:lnTo>
                        <a:lnTo>
                          <a:pt x="4" y="72"/>
                        </a:lnTo>
                        <a:lnTo>
                          <a:pt x="25" y="93"/>
                        </a:lnTo>
                        <a:lnTo>
                          <a:pt x="66" y="107"/>
                        </a:lnTo>
                        <a:lnTo>
                          <a:pt x="73" y="66"/>
                        </a:lnTo>
                        <a:close/>
                      </a:path>
                    </a:pathLst>
                  </a:cu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209" name="Freeform 53"/>
                  <p:cNvSpPr>
                    <a:spLocks/>
                  </p:cNvSpPr>
                  <p:nvPr/>
                </p:nvSpPr>
                <p:spPr bwMode="auto">
                  <a:xfrm>
                    <a:off x="4699" y="1197"/>
                    <a:ext cx="142" cy="119"/>
                  </a:xfrm>
                  <a:custGeom>
                    <a:avLst/>
                    <a:gdLst>
                      <a:gd name="T0" fmla="*/ 137 w 137"/>
                      <a:gd name="T1" fmla="*/ 119 h 119"/>
                      <a:gd name="T2" fmla="*/ 82 w 137"/>
                      <a:gd name="T3" fmla="*/ 98 h 119"/>
                      <a:gd name="T4" fmla="*/ 39 w 137"/>
                      <a:gd name="T5" fmla="*/ 74 h 119"/>
                      <a:gd name="T6" fmla="*/ 0 w 137"/>
                      <a:gd name="T7" fmla="*/ 51 h 119"/>
                      <a:gd name="T8" fmla="*/ 15 w 137"/>
                      <a:gd name="T9" fmla="*/ 0 h 119"/>
                      <a:gd name="T10" fmla="*/ 88 w 137"/>
                      <a:gd name="T11" fmla="*/ 33 h 119"/>
                      <a:gd name="T12" fmla="*/ 131 w 137"/>
                      <a:gd name="T13" fmla="*/ 48 h 119"/>
                      <a:gd name="T14" fmla="*/ 133 w 137"/>
                      <a:gd name="T15" fmla="*/ 40 h 119"/>
                      <a:gd name="T16" fmla="*/ 137 w 137"/>
                      <a:gd name="T17" fmla="*/ 119 h 11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37"/>
                      <a:gd name="T28" fmla="*/ 0 h 119"/>
                      <a:gd name="T29" fmla="*/ 137 w 137"/>
                      <a:gd name="T30" fmla="*/ 119 h 11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37" h="119">
                        <a:moveTo>
                          <a:pt x="137" y="119"/>
                        </a:moveTo>
                        <a:lnTo>
                          <a:pt x="82" y="98"/>
                        </a:lnTo>
                        <a:lnTo>
                          <a:pt x="39" y="74"/>
                        </a:lnTo>
                        <a:lnTo>
                          <a:pt x="0" y="51"/>
                        </a:lnTo>
                        <a:lnTo>
                          <a:pt x="15" y="0"/>
                        </a:lnTo>
                        <a:lnTo>
                          <a:pt x="88" y="33"/>
                        </a:lnTo>
                        <a:lnTo>
                          <a:pt x="131" y="48"/>
                        </a:lnTo>
                        <a:lnTo>
                          <a:pt x="133" y="40"/>
                        </a:lnTo>
                        <a:lnTo>
                          <a:pt x="137" y="119"/>
                        </a:lnTo>
                        <a:close/>
                      </a:path>
                    </a:pathLst>
                  </a:custGeom>
                  <a:blipFill dpi="0" rotWithShape="0">
                    <a:blip r:embed="rId1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3022" name="Group 54"/>
                <p:cNvGrpSpPr>
                  <a:grpSpLocks/>
                </p:cNvGrpSpPr>
                <p:nvPr/>
              </p:nvGrpSpPr>
              <p:grpSpPr bwMode="auto">
                <a:xfrm>
                  <a:off x="4695" y="1235"/>
                  <a:ext cx="140" cy="648"/>
                  <a:chOff x="4695" y="1235"/>
                  <a:chExt cx="140" cy="648"/>
                </a:xfrm>
              </p:grpSpPr>
              <p:grpSp>
                <p:nvGrpSpPr>
                  <p:cNvPr id="423023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4695" y="1235"/>
                    <a:ext cx="140" cy="225"/>
                    <a:chOff x="4695" y="1235"/>
                    <a:chExt cx="140" cy="225"/>
                  </a:xfrm>
                </p:grpSpPr>
                <p:sp>
                  <p:nvSpPr>
                    <p:cNvPr id="4205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4694" y="1235"/>
                      <a:ext cx="122" cy="224"/>
                    </a:xfrm>
                    <a:custGeom>
                      <a:avLst/>
                      <a:gdLst>
                        <a:gd name="T0" fmla="*/ 122 w 122"/>
                        <a:gd name="T1" fmla="*/ 225 h 225"/>
                        <a:gd name="T2" fmla="*/ 3 w 122"/>
                        <a:gd name="T3" fmla="*/ 213 h 225"/>
                        <a:gd name="T4" fmla="*/ 0 w 122"/>
                        <a:gd name="T5" fmla="*/ 0 h 225"/>
                        <a:gd name="T6" fmla="*/ 0 60000 65536"/>
                        <a:gd name="T7" fmla="*/ 0 60000 65536"/>
                        <a:gd name="T8" fmla="*/ 0 60000 65536"/>
                        <a:gd name="T9" fmla="*/ 0 w 122"/>
                        <a:gd name="T10" fmla="*/ 0 h 225"/>
                        <a:gd name="T11" fmla="*/ 122 w 122"/>
                        <a:gd name="T12" fmla="*/ 225 h 22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2" h="225">
                          <a:moveTo>
                            <a:pt x="122" y="225"/>
                          </a:moveTo>
                          <a:lnTo>
                            <a:pt x="3" y="21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7F7F7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206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4697" y="1261"/>
                      <a:ext cx="137" cy="57"/>
                    </a:xfrm>
                    <a:custGeom>
                      <a:avLst/>
                      <a:gdLst>
                        <a:gd name="T0" fmla="*/ 137 w 137"/>
                        <a:gd name="T1" fmla="*/ 57 h 57"/>
                        <a:gd name="T2" fmla="*/ 89 w 137"/>
                        <a:gd name="T3" fmla="*/ 41 h 57"/>
                        <a:gd name="T4" fmla="*/ 0 w 137"/>
                        <a:gd name="T5" fmla="*/ 0 h 57"/>
                        <a:gd name="T6" fmla="*/ 0 60000 65536"/>
                        <a:gd name="T7" fmla="*/ 0 60000 65536"/>
                        <a:gd name="T8" fmla="*/ 0 60000 65536"/>
                        <a:gd name="T9" fmla="*/ 0 w 137"/>
                        <a:gd name="T10" fmla="*/ 0 h 57"/>
                        <a:gd name="T11" fmla="*/ 137 w 137"/>
                        <a:gd name="T12" fmla="*/ 57 h 5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7" h="57">
                          <a:moveTo>
                            <a:pt x="137" y="57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7F7F7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4204" name="Freeform 58"/>
                  <p:cNvSpPr>
                    <a:spLocks/>
                  </p:cNvSpPr>
                  <p:nvPr/>
                </p:nvSpPr>
                <p:spPr bwMode="auto">
                  <a:xfrm>
                    <a:off x="4719" y="1492"/>
                    <a:ext cx="18" cy="391"/>
                  </a:xfrm>
                  <a:custGeom>
                    <a:avLst/>
                    <a:gdLst>
                      <a:gd name="T0" fmla="*/ 0 w 18"/>
                      <a:gd name="T1" fmla="*/ 0 h 390"/>
                      <a:gd name="T2" fmla="*/ 6 w 18"/>
                      <a:gd name="T3" fmla="*/ 209 h 390"/>
                      <a:gd name="T4" fmla="*/ 18 w 18"/>
                      <a:gd name="T5" fmla="*/ 390 h 390"/>
                      <a:gd name="T6" fmla="*/ 0 60000 65536"/>
                      <a:gd name="T7" fmla="*/ 0 60000 65536"/>
                      <a:gd name="T8" fmla="*/ 0 60000 65536"/>
                      <a:gd name="T9" fmla="*/ 0 w 18"/>
                      <a:gd name="T10" fmla="*/ 0 h 390"/>
                      <a:gd name="T11" fmla="*/ 18 w 18"/>
                      <a:gd name="T12" fmla="*/ 390 h 39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" h="390">
                        <a:moveTo>
                          <a:pt x="0" y="0"/>
                        </a:moveTo>
                        <a:lnTo>
                          <a:pt x="6" y="209"/>
                        </a:lnTo>
                        <a:lnTo>
                          <a:pt x="18" y="390"/>
                        </a:lnTo>
                      </a:path>
                    </a:pathLst>
                  </a:custGeom>
                  <a:noFill/>
                  <a:ln w="12700">
                    <a:solidFill>
                      <a:srgbClr val="7F7F7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2968" name="Group 59"/>
              <p:cNvGrpSpPr>
                <a:grpSpLocks/>
              </p:cNvGrpSpPr>
              <p:nvPr/>
            </p:nvGrpSpPr>
            <p:grpSpPr bwMode="auto">
              <a:xfrm>
                <a:off x="1920" y="1298"/>
                <a:ext cx="568" cy="2355"/>
                <a:chOff x="3008" y="604"/>
                <a:chExt cx="370" cy="1532"/>
              </a:xfrm>
            </p:grpSpPr>
            <p:grpSp>
              <p:nvGrpSpPr>
                <p:cNvPr id="422998" name="Group 60"/>
                <p:cNvGrpSpPr>
                  <a:grpSpLocks/>
                </p:cNvGrpSpPr>
                <p:nvPr/>
              </p:nvGrpSpPr>
              <p:grpSpPr bwMode="auto">
                <a:xfrm>
                  <a:off x="3008" y="1987"/>
                  <a:ext cx="363" cy="149"/>
                  <a:chOff x="3008" y="1987"/>
                  <a:chExt cx="363" cy="149"/>
                </a:xfrm>
              </p:grpSpPr>
              <p:sp>
                <p:nvSpPr>
                  <p:cNvPr id="4195" name="Freeform 61"/>
                  <p:cNvSpPr>
                    <a:spLocks/>
                  </p:cNvSpPr>
                  <p:nvPr/>
                </p:nvSpPr>
                <p:spPr bwMode="auto">
                  <a:xfrm>
                    <a:off x="3007" y="1987"/>
                    <a:ext cx="151" cy="92"/>
                  </a:xfrm>
                  <a:custGeom>
                    <a:avLst/>
                    <a:gdLst>
                      <a:gd name="T0" fmla="*/ 76 w 151"/>
                      <a:gd name="T1" fmla="*/ 0 h 92"/>
                      <a:gd name="T2" fmla="*/ 52 w 151"/>
                      <a:gd name="T3" fmla="*/ 24 h 92"/>
                      <a:gd name="T4" fmla="*/ 31 w 151"/>
                      <a:gd name="T5" fmla="*/ 50 h 92"/>
                      <a:gd name="T6" fmla="*/ 3 w 151"/>
                      <a:gd name="T7" fmla="*/ 73 h 92"/>
                      <a:gd name="T8" fmla="*/ 0 w 151"/>
                      <a:gd name="T9" fmla="*/ 85 h 92"/>
                      <a:gd name="T10" fmla="*/ 27 w 151"/>
                      <a:gd name="T11" fmla="*/ 92 h 92"/>
                      <a:gd name="T12" fmla="*/ 55 w 151"/>
                      <a:gd name="T13" fmla="*/ 89 h 92"/>
                      <a:gd name="T14" fmla="*/ 90 w 151"/>
                      <a:gd name="T15" fmla="*/ 73 h 92"/>
                      <a:gd name="T16" fmla="*/ 115 w 151"/>
                      <a:gd name="T17" fmla="*/ 58 h 92"/>
                      <a:gd name="T18" fmla="*/ 142 w 151"/>
                      <a:gd name="T19" fmla="*/ 55 h 92"/>
                      <a:gd name="T20" fmla="*/ 151 w 151"/>
                      <a:gd name="T21" fmla="*/ 48 h 92"/>
                      <a:gd name="T22" fmla="*/ 148 w 151"/>
                      <a:gd name="T23" fmla="*/ 5 h 92"/>
                      <a:gd name="T24" fmla="*/ 76 w 151"/>
                      <a:gd name="T25" fmla="*/ 0 h 9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51"/>
                      <a:gd name="T40" fmla="*/ 0 h 92"/>
                      <a:gd name="T41" fmla="*/ 151 w 151"/>
                      <a:gd name="T42" fmla="*/ 92 h 92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51" h="92">
                        <a:moveTo>
                          <a:pt x="76" y="0"/>
                        </a:moveTo>
                        <a:lnTo>
                          <a:pt x="52" y="24"/>
                        </a:lnTo>
                        <a:lnTo>
                          <a:pt x="31" y="50"/>
                        </a:lnTo>
                        <a:lnTo>
                          <a:pt x="3" y="73"/>
                        </a:lnTo>
                        <a:lnTo>
                          <a:pt x="0" y="85"/>
                        </a:lnTo>
                        <a:lnTo>
                          <a:pt x="27" y="92"/>
                        </a:lnTo>
                        <a:lnTo>
                          <a:pt x="55" y="89"/>
                        </a:lnTo>
                        <a:lnTo>
                          <a:pt x="90" y="73"/>
                        </a:lnTo>
                        <a:lnTo>
                          <a:pt x="115" y="58"/>
                        </a:lnTo>
                        <a:lnTo>
                          <a:pt x="142" y="55"/>
                        </a:lnTo>
                        <a:lnTo>
                          <a:pt x="151" y="48"/>
                        </a:lnTo>
                        <a:lnTo>
                          <a:pt x="148" y="5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96" name="Freeform 62"/>
                  <p:cNvSpPr>
                    <a:spLocks/>
                  </p:cNvSpPr>
                  <p:nvPr/>
                </p:nvSpPr>
                <p:spPr bwMode="auto">
                  <a:xfrm>
                    <a:off x="3278" y="2035"/>
                    <a:ext cx="94" cy="102"/>
                  </a:xfrm>
                  <a:custGeom>
                    <a:avLst/>
                    <a:gdLst>
                      <a:gd name="T0" fmla="*/ 1 w 94"/>
                      <a:gd name="T1" fmla="*/ 2 h 102"/>
                      <a:gd name="T2" fmla="*/ 0 w 94"/>
                      <a:gd name="T3" fmla="*/ 28 h 102"/>
                      <a:gd name="T4" fmla="*/ 13 w 94"/>
                      <a:gd name="T5" fmla="*/ 42 h 102"/>
                      <a:gd name="T6" fmla="*/ 16 w 94"/>
                      <a:gd name="T7" fmla="*/ 65 h 102"/>
                      <a:gd name="T8" fmla="*/ 37 w 94"/>
                      <a:gd name="T9" fmla="*/ 87 h 102"/>
                      <a:gd name="T10" fmla="*/ 55 w 94"/>
                      <a:gd name="T11" fmla="*/ 99 h 102"/>
                      <a:gd name="T12" fmla="*/ 71 w 94"/>
                      <a:gd name="T13" fmla="*/ 102 h 102"/>
                      <a:gd name="T14" fmla="*/ 86 w 94"/>
                      <a:gd name="T15" fmla="*/ 101 h 102"/>
                      <a:gd name="T16" fmla="*/ 94 w 94"/>
                      <a:gd name="T17" fmla="*/ 85 h 102"/>
                      <a:gd name="T18" fmla="*/ 92 w 94"/>
                      <a:gd name="T19" fmla="*/ 62 h 102"/>
                      <a:gd name="T20" fmla="*/ 76 w 94"/>
                      <a:gd name="T21" fmla="*/ 36 h 102"/>
                      <a:gd name="T22" fmla="*/ 53 w 94"/>
                      <a:gd name="T23" fmla="*/ 8 h 102"/>
                      <a:gd name="T24" fmla="*/ 52 w 94"/>
                      <a:gd name="T25" fmla="*/ 0 h 102"/>
                      <a:gd name="T26" fmla="*/ 1 w 94"/>
                      <a:gd name="T27" fmla="*/ 2 h 10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4"/>
                      <a:gd name="T43" fmla="*/ 0 h 102"/>
                      <a:gd name="T44" fmla="*/ 94 w 94"/>
                      <a:gd name="T45" fmla="*/ 102 h 10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4" h="102">
                        <a:moveTo>
                          <a:pt x="1" y="2"/>
                        </a:moveTo>
                        <a:lnTo>
                          <a:pt x="0" y="28"/>
                        </a:lnTo>
                        <a:lnTo>
                          <a:pt x="13" y="42"/>
                        </a:lnTo>
                        <a:lnTo>
                          <a:pt x="16" y="65"/>
                        </a:lnTo>
                        <a:lnTo>
                          <a:pt x="37" y="87"/>
                        </a:lnTo>
                        <a:lnTo>
                          <a:pt x="55" y="99"/>
                        </a:lnTo>
                        <a:lnTo>
                          <a:pt x="71" y="102"/>
                        </a:lnTo>
                        <a:lnTo>
                          <a:pt x="86" y="101"/>
                        </a:lnTo>
                        <a:lnTo>
                          <a:pt x="94" y="85"/>
                        </a:lnTo>
                        <a:lnTo>
                          <a:pt x="92" y="62"/>
                        </a:lnTo>
                        <a:lnTo>
                          <a:pt x="76" y="36"/>
                        </a:lnTo>
                        <a:lnTo>
                          <a:pt x="53" y="8"/>
                        </a:lnTo>
                        <a:lnTo>
                          <a:pt x="52" y="0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2999" name="Group 63"/>
                <p:cNvGrpSpPr>
                  <a:grpSpLocks/>
                </p:cNvGrpSpPr>
                <p:nvPr/>
              </p:nvGrpSpPr>
              <p:grpSpPr bwMode="auto">
                <a:xfrm>
                  <a:off x="3045" y="797"/>
                  <a:ext cx="333" cy="1239"/>
                  <a:chOff x="3045" y="797"/>
                  <a:chExt cx="333" cy="1239"/>
                </a:xfrm>
              </p:grpSpPr>
              <p:sp>
                <p:nvSpPr>
                  <p:cNvPr id="4184" name="Freeform 64"/>
                  <p:cNvSpPr>
                    <a:spLocks/>
                  </p:cNvSpPr>
                  <p:nvPr/>
                </p:nvSpPr>
                <p:spPr bwMode="auto">
                  <a:xfrm>
                    <a:off x="3053" y="1438"/>
                    <a:ext cx="44" cy="116"/>
                  </a:xfrm>
                  <a:custGeom>
                    <a:avLst/>
                    <a:gdLst>
                      <a:gd name="T0" fmla="*/ 2 w 45"/>
                      <a:gd name="T1" fmla="*/ 1 h 114"/>
                      <a:gd name="T2" fmla="*/ 0 w 45"/>
                      <a:gd name="T3" fmla="*/ 64 h 114"/>
                      <a:gd name="T4" fmla="*/ 23 w 45"/>
                      <a:gd name="T5" fmla="*/ 102 h 114"/>
                      <a:gd name="T6" fmla="*/ 35 w 45"/>
                      <a:gd name="T7" fmla="*/ 114 h 114"/>
                      <a:gd name="T8" fmla="*/ 33 w 45"/>
                      <a:gd name="T9" fmla="*/ 60 h 114"/>
                      <a:gd name="T10" fmla="*/ 38 w 45"/>
                      <a:gd name="T11" fmla="*/ 66 h 114"/>
                      <a:gd name="T12" fmla="*/ 44 w 45"/>
                      <a:gd name="T13" fmla="*/ 83 h 114"/>
                      <a:gd name="T14" fmla="*/ 45 w 45"/>
                      <a:gd name="T15" fmla="*/ 64 h 114"/>
                      <a:gd name="T16" fmla="*/ 39 w 45"/>
                      <a:gd name="T17" fmla="*/ 30 h 114"/>
                      <a:gd name="T18" fmla="*/ 24 w 45"/>
                      <a:gd name="T19" fmla="*/ 0 h 114"/>
                      <a:gd name="T20" fmla="*/ 2 w 45"/>
                      <a:gd name="T21" fmla="*/ 1 h 1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114"/>
                      <a:gd name="T35" fmla="*/ 45 w 45"/>
                      <a:gd name="T36" fmla="*/ 114 h 1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114">
                        <a:moveTo>
                          <a:pt x="2" y="1"/>
                        </a:moveTo>
                        <a:lnTo>
                          <a:pt x="0" y="64"/>
                        </a:lnTo>
                        <a:lnTo>
                          <a:pt x="23" y="102"/>
                        </a:lnTo>
                        <a:lnTo>
                          <a:pt x="35" y="114"/>
                        </a:lnTo>
                        <a:lnTo>
                          <a:pt x="33" y="60"/>
                        </a:lnTo>
                        <a:lnTo>
                          <a:pt x="38" y="66"/>
                        </a:lnTo>
                        <a:lnTo>
                          <a:pt x="44" y="83"/>
                        </a:lnTo>
                        <a:lnTo>
                          <a:pt x="45" y="64"/>
                        </a:lnTo>
                        <a:lnTo>
                          <a:pt x="39" y="30"/>
                        </a:lnTo>
                        <a:lnTo>
                          <a:pt x="24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blipFill dpi="0" rotWithShape="0">
                    <a:blip r:embed="rId1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85" name="Freeform 65"/>
                  <p:cNvSpPr>
                    <a:spLocks/>
                  </p:cNvSpPr>
                  <p:nvPr/>
                </p:nvSpPr>
                <p:spPr bwMode="auto">
                  <a:xfrm>
                    <a:off x="3069" y="1189"/>
                    <a:ext cx="268" cy="878"/>
                  </a:xfrm>
                  <a:custGeom>
                    <a:avLst/>
                    <a:gdLst>
                      <a:gd name="T0" fmla="*/ 3 w 261"/>
                      <a:gd name="T1" fmla="*/ 0 h 848"/>
                      <a:gd name="T2" fmla="*/ 0 w 261"/>
                      <a:gd name="T3" fmla="*/ 460 h 848"/>
                      <a:gd name="T4" fmla="*/ 3 w 261"/>
                      <a:gd name="T5" fmla="*/ 803 h 848"/>
                      <a:gd name="T6" fmla="*/ 81 w 261"/>
                      <a:gd name="T7" fmla="*/ 818 h 848"/>
                      <a:gd name="T8" fmla="*/ 93 w 261"/>
                      <a:gd name="T9" fmla="*/ 538 h 848"/>
                      <a:gd name="T10" fmla="*/ 84 w 261"/>
                      <a:gd name="T11" fmla="*/ 511 h 848"/>
                      <a:gd name="T12" fmla="*/ 93 w 261"/>
                      <a:gd name="T13" fmla="*/ 496 h 848"/>
                      <a:gd name="T14" fmla="*/ 93 w 261"/>
                      <a:gd name="T15" fmla="*/ 325 h 848"/>
                      <a:gd name="T16" fmla="*/ 111 w 261"/>
                      <a:gd name="T17" fmla="*/ 379 h 848"/>
                      <a:gd name="T18" fmla="*/ 156 w 261"/>
                      <a:gd name="T19" fmla="*/ 611 h 848"/>
                      <a:gd name="T20" fmla="*/ 195 w 261"/>
                      <a:gd name="T21" fmla="*/ 848 h 848"/>
                      <a:gd name="T22" fmla="*/ 261 w 261"/>
                      <a:gd name="T23" fmla="*/ 848 h 848"/>
                      <a:gd name="T24" fmla="*/ 231 w 261"/>
                      <a:gd name="T25" fmla="*/ 529 h 848"/>
                      <a:gd name="T26" fmla="*/ 219 w 261"/>
                      <a:gd name="T27" fmla="*/ 260 h 848"/>
                      <a:gd name="T28" fmla="*/ 225 w 261"/>
                      <a:gd name="T29" fmla="*/ 6 h 848"/>
                      <a:gd name="T30" fmla="*/ 3 w 261"/>
                      <a:gd name="T31" fmla="*/ 0 h 84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61"/>
                      <a:gd name="T49" fmla="*/ 0 h 848"/>
                      <a:gd name="T50" fmla="*/ 261 w 261"/>
                      <a:gd name="T51" fmla="*/ 848 h 84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61" h="848">
                        <a:moveTo>
                          <a:pt x="3" y="0"/>
                        </a:moveTo>
                        <a:lnTo>
                          <a:pt x="0" y="460"/>
                        </a:lnTo>
                        <a:lnTo>
                          <a:pt x="3" y="803"/>
                        </a:lnTo>
                        <a:lnTo>
                          <a:pt x="81" y="818"/>
                        </a:lnTo>
                        <a:lnTo>
                          <a:pt x="93" y="538"/>
                        </a:lnTo>
                        <a:lnTo>
                          <a:pt x="84" y="511"/>
                        </a:lnTo>
                        <a:lnTo>
                          <a:pt x="93" y="496"/>
                        </a:lnTo>
                        <a:lnTo>
                          <a:pt x="93" y="325"/>
                        </a:lnTo>
                        <a:lnTo>
                          <a:pt x="111" y="379"/>
                        </a:lnTo>
                        <a:lnTo>
                          <a:pt x="156" y="611"/>
                        </a:lnTo>
                        <a:lnTo>
                          <a:pt x="195" y="848"/>
                        </a:lnTo>
                        <a:lnTo>
                          <a:pt x="261" y="848"/>
                        </a:lnTo>
                        <a:lnTo>
                          <a:pt x="231" y="529"/>
                        </a:lnTo>
                        <a:lnTo>
                          <a:pt x="219" y="260"/>
                        </a:lnTo>
                        <a:lnTo>
                          <a:pt x="225" y="6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blipFill dpi="0" rotWithShape="0">
                    <a:blip r:embed="rId15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86" name="Freeform 66"/>
                  <p:cNvSpPr>
                    <a:spLocks/>
                  </p:cNvSpPr>
                  <p:nvPr/>
                </p:nvSpPr>
                <p:spPr bwMode="auto">
                  <a:xfrm>
                    <a:off x="3044" y="797"/>
                    <a:ext cx="335" cy="648"/>
                  </a:xfrm>
                  <a:custGeom>
                    <a:avLst/>
                    <a:gdLst>
                      <a:gd name="T0" fmla="*/ 110 w 333"/>
                      <a:gd name="T1" fmla="*/ 8 h 648"/>
                      <a:gd name="T2" fmla="*/ 9 w 333"/>
                      <a:gd name="T3" fmla="*/ 87 h 648"/>
                      <a:gd name="T4" fmla="*/ 2 w 333"/>
                      <a:gd name="T5" fmla="*/ 295 h 648"/>
                      <a:gd name="T6" fmla="*/ 0 w 333"/>
                      <a:gd name="T7" fmla="*/ 400 h 648"/>
                      <a:gd name="T8" fmla="*/ 6 w 333"/>
                      <a:gd name="T9" fmla="*/ 648 h 648"/>
                      <a:gd name="T10" fmla="*/ 29 w 333"/>
                      <a:gd name="T11" fmla="*/ 648 h 648"/>
                      <a:gd name="T12" fmla="*/ 40 w 333"/>
                      <a:gd name="T13" fmla="*/ 394 h 648"/>
                      <a:gd name="T14" fmla="*/ 253 w 333"/>
                      <a:gd name="T15" fmla="*/ 394 h 648"/>
                      <a:gd name="T16" fmla="*/ 259 w 333"/>
                      <a:gd name="T17" fmla="*/ 330 h 648"/>
                      <a:gd name="T18" fmla="*/ 266 w 333"/>
                      <a:gd name="T19" fmla="*/ 375 h 648"/>
                      <a:gd name="T20" fmla="*/ 251 w 333"/>
                      <a:gd name="T21" fmla="*/ 471 h 648"/>
                      <a:gd name="T22" fmla="*/ 237 w 333"/>
                      <a:gd name="T23" fmla="*/ 615 h 648"/>
                      <a:gd name="T24" fmla="*/ 273 w 333"/>
                      <a:gd name="T25" fmla="*/ 624 h 648"/>
                      <a:gd name="T26" fmla="*/ 333 w 333"/>
                      <a:gd name="T27" fmla="*/ 371 h 648"/>
                      <a:gd name="T28" fmla="*/ 295 w 333"/>
                      <a:gd name="T29" fmla="*/ 73 h 648"/>
                      <a:gd name="T30" fmla="*/ 181 w 333"/>
                      <a:gd name="T31" fmla="*/ 0 h 648"/>
                      <a:gd name="T32" fmla="*/ 131 w 333"/>
                      <a:gd name="T33" fmla="*/ 33 h 648"/>
                      <a:gd name="T34" fmla="*/ 110 w 333"/>
                      <a:gd name="T35" fmla="*/ 8 h 64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33"/>
                      <a:gd name="T55" fmla="*/ 0 h 648"/>
                      <a:gd name="T56" fmla="*/ 333 w 333"/>
                      <a:gd name="T57" fmla="*/ 648 h 64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33" h="648">
                        <a:moveTo>
                          <a:pt x="110" y="8"/>
                        </a:moveTo>
                        <a:lnTo>
                          <a:pt x="9" y="87"/>
                        </a:lnTo>
                        <a:lnTo>
                          <a:pt x="2" y="295"/>
                        </a:lnTo>
                        <a:lnTo>
                          <a:pt x="0" y="400"/>
                        </a:lnTo>
                        <a:lnTo>
                          <a:pt x="6" y="648"/>
                        </a:lnTo>
                        <a:lnTo>
                          <a:pt x="29" y="648"/>
                        </a:lnTo>
                        <a:lnTo>
                          <a:pt x="40" y="394"/>
                        </a:lnTo>
                        <a:lnTo>
                          <a:pt x="253" y="394"/>
                        </a:lnTo>
                        <a:lnTo>
                          <a:pt x="259" y="330"/>
                        </a:lnTo>
                        <a:lnTo>
                          <a:pt x="266" y="375"/>
                        </a:lnTo>
                        <a:lnTo>
                          <a:pt x="251" y="471"/>
                        </a:lnTo>
                        <a:lnTo>
                          <a:pt x="237" y="615"/>
                        </a:lnTo>
                        <a:lnTo>
                          <a:pt x="273" y="624"/>
                        </a:lnTo>
                        <a:lnTo>
                          <a:pt x="333" y="371"/>
                        </a:lnTo>
                        <a:lnTo>
                          <a:pt x="295" y="73"/>
                        </a:lnTo>
                        <a:lnTo>
                          <a:pt x="181" y="0"/>
                        </a:lnTo>
                        <a:lnTo>
                          <a:pt x="131" y="33"/>
                        </a:lnTo>
                        <a:lnTo>
                          <a:pt x="110" y="8"/>
                        </a:lnTo>
                        <a:close/>
                      </a:path>
                    </a:pathLst>
                  </a:custGeom>
                  <a:blipFill dpi="0" rotWithShape="0">
                    <a:blip r:embed="rId7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87" name="Freeform 67"/>
                  <p:cNvSpPr>
                    <a:spLocks/>
                  </p:cNvSpPr>
                  <p:nvPr/>
                </p:nvSpPr>
                <p:spPr bwMode="auto">
                  <a:xfrm>
                    <a:off x="3273" y="1409"/>
                    <a:ext cx="48" cy="111"/>
                  </a:xfrm>
                  <a:custGeom>
                    <a:avLst/>
                    <a:gdLst>
                      <a:gd name="T0" fmla="*/ 15 w 50"/>
                      <a:gd name="T1" fmla="*/ 0 h 108"/>
                      <a:gd name="T2" fmla="*/ 0 w 50"/>
                      <a:gd name="T3" fmla="*/ 57 h 108"/>
                      <a:gd name="T4" fmla="*/ 26 w 50"/>
                      <a:gd name="T5" fmla="*/ 108 h 108"/>
                      <a:gd name="T6" fmla="*/ 35 w 50"/>
                      <a:gd name="T7" fmla="*/ 102 h 108"/>
                      <a:gd name="T8" fmla="*/ 50 w 50"/>
                      <a:gd name="T9" fmla="*/ 97 h 108"/>
                      <a:gd name="T10" fmla="*/ 44 w 50"/>
                      <a:gd name="T11" fmla="*/ 81 h 108"/>
                      <a:gd name="T12" fmla="*/ 42 w 50"/>
                      <a:gd name="T13" fmla="*/ 61 h 108"/>
                      <a:gd name="T14" fmla="*/ 50 w 50"/>
                      <a:gd name="T15" fmla="*/ 40 h 108"/>
                      <a:gd name="T16" fmla="*/ 44 w 50"/>
                      <a:gd name="T17" fmla="*/ 4 h 108"/>
                      <a:gd name="T18" fmla="*/ 15 w 50"/>
                      <a:gd name="T19" fmla="*/ 0 h 10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0"/>
                      <a:gd name="T31" fmla="*/ 0 h 108"/>
                      <a:gd name="T32" fmla="*/ 50 w 50"/>
                      <a:gd name="T33" fmla="*/ 108 h 10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0" h="108">
                        <a:moveTo>
                          <a:pt x="15" y="0"/>
                        </a:moveTo>
                        <a:lnTo>
                          <a:pt x="0" y="57"/>
                        </a:lnTo>
                        <a:lnTo>
                          <a:pt x="26" y="108"/>
                        </a:lnTo>
                        <a:lnTo>
                          <a:pt x="35" y="102"/>
                        </a:lnTo>
                        <a:lnTo>
                          <a:pt x="50" y="97"/>
                        </a:lnTo>
                        <a:lnTo>
                          <a:pt x="44" y="81"/>
                        </a:lnTo>
                        <a:lnTo>
                          <a:pt x="42" y="61"/>
                        </a:lnTo>
                        <a:lnTo>
                          <a:pt x="50" y="40"/>
                        </a:lnTo>
                        <a:lnTo>
                          <a:pt x="44" y="4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blipFill dpi="0" rotWithShape="0">
                    <a:blip r:embed="rId1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423008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3085" y="810"/>
                    <a:ext cx="215" cy="403"/>
                    <a:chOff x="3085" y="810"/>
                    <a:chExt cx="215" cy="403"/>
                  </a:xfrm>
                </p:grpSpPr>
                <p:grpSp>
                  <p:nvGrpSpPr>
                    <p:cNvPr id="423009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85" y="810"/>
                      <a:ext cx="215" cy="403"/>
                      <a:chOff x="3085" y="810"/>
                      <a:chExt cx="215" cy="403"/>
                    </a:xfrm>
                  </p:grpSpPr>
                  <p:grpSp>
                    <p:nvGrpSpPr>
                      <p:cNvPr id="423011" name="Group 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85" y="1193"/>
                        <a:ext cx="215" cy="20"/>
                        <a:chOff x="3085" y="1193"/>
                        <a:chExt cx="215" cy="20"/>
                      </a:xfrm>
                    </p:grpSpPr>
                    <p:sp>
                      <p:nvSpPr>
                        <p:cNvPr id="4193" name="Line 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5" y="1213"/>
                          <a:ext cx="216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94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5" y="1193"/>
                          <a:ext cx="216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4192" name="Freeform 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809"/>
                        <a:ext cx="101" cy="58"/>
                      </a:xfrm>
                      <a:custGeom>
                        <a:avLst/>
                        <a:gdLst>
                          <a:gd name="T0" fmla="*/ 0 w 98"/>
                          <a:gd name="T1" fmla="*/ 7 h 58"/>
                          <a:gd name="T2" fmla="*/ 4 w 98"/>
                          <a:gd name="T3" fmla="*/ 58 h 58"/>
                          <a:gd name="T4" fmla="*/ 31 w 98"/>
                          <a:gd name="T5" fmla="*/ 21 h 58"/>
                          <a:gd name="T6" fmla="*/ 50 w 98"/>
                          <a:gd name="T7" fmla="*/ 57 h 58"/>
                          <a:gd name="T8" fmla="*/ 98 w 98"/>
                          <a:gd name="T9" fmla="*/ 0 h 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98"/>
                          <a:gd name="T16" fmla="*/ 0 h 58"/>
                          <a:gd name="T17" fmla="*/ 98 w 98"/>
                          <a:gd name="T18" fmla="*/ 58 h 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98" h="58">
                            <a:moveTo>
                              <a:pt x="0" y="7"/>
                            </a:moveTo>
                            <a:lnTo>
                              <a:pt x="4" y="58"/>
                            </a:lnTo>
                            <a:lnTo>
                              <a:pt x="31" y="21"/>
                            </a:lnTo>
                            <a:lnTo>
                              <a:pt x="50" y="57"/>
                            </a:lnTo>
                            <a:lnTo>
                              <a:pt x="98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190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74" y="838"/>
                      <a:ext cx="0" cy="37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23000" name="Group 75"/>
                <p:cNvGrpSpPr>
                  <a:grpSpLocks/>
                </p:cNvGrpSpPr>
                <p:nvPr/>
              </p:nvGrpSpPr>
              <p:grpSpPr bwMode="auto">
                <a:xfrm>
                  <a:off x="3113" y="604"/>
                  <a:ext cx="139" cy="227"/>
                  <a:chOff x="3113" y="604"/>
                  <a:chExt cx="139" cy="227"/>
                </a:xfrm>
              </p:grpSpPr>
              <p:sp>
                <p:nvSpPr>
                  <p:cNvPr id="4181" name="Freeform 76"/>
                  <p:cNvSpPr>
                    <a:spLocks/>
                  </p:cNvSpPr>
                  <p:nvPr/>
                </p:nvSpPr>
                <p:spPr bwMode="auto">
                  <a:xfrm>
                    <a:off x="3117" y="615"/>
                    <a:ext cx="128" cy="215"/>
                  </a:xfrm>
                  <a:custGeom>
                    <a:avLst/>
                    <a:gdLst>
                      <a:gd name="T0" fmla="*/ 5 w 129"/>
                      <a:gd name="T1" fmla="*/ 39 h 216"/>
                      <a:gd name="T2" fmla="*/ 2 w 129"/>
                      <a:gd name="T3" fmla="*/ 61 h 216"/>
                      <a:gd name="T4" fmla="*/ 1 w 129"/>
                      <a:gd name="T5" fmla="*/ 69 h 216"/>
                      <a:gd name="T6" fmla="*/ 5 w 129"/>
                      <a:gd name="T7" fmla="*/ 77 h 216"/>
                      <a:gd name="T8" fmla="*/ 0 w 129"/>
                      <a:gd name="T9" fmla="*/ 93 h 216"/>
                      <a:gd name="T10" fmla="*/ 3 w 129"/>
                      <a:gd name="T11" fmla="*/ 118 h 216"/>
                      <a:gd name="T12" fmla="*/ 6 w 129"/>
                      <a:gd name="T13" fmla="*/ 131 h 216"/>
                      <a:gd name="T14" fmla="*/ 9 w 129"/>
                      <a:gd name="T15" fmla="*/ 143 h 216"/>
                      <a:gd name="T16" fmla="*/ 13 w 129"/>
                      <a:gd name="T17" fmla="*/ 155 h 216"/>
                      <a:gd name="T18" fmla="*/ 18 w 129"/>
                      <a:gd name="T19" fmla="*/ 168 h 216"/>
                      <a:gd name="T20" fmla="*/ 28 w 129"/>
                      <a:gd name="T21" fmla="*/ 171 h 216"/>
                      <a:gd name="T22" fmla="*/ 38 w 129"/>
                      <a:gd name="T23" fmla="*/ 174 h 216"/>
                      <a:gd name="T24" fmla="*/ 38 w 129"/>
                      <a:gd name="T25" fmla="*/ 184 h 216"/>
                      <a:gd name="T26" fmla="*/ 37 w 129"/>
                      <a:gd name="T27" fmla="*/ 191 h 216"/>
                      <a:gd name="T28" fmla="*/ 57 w 129"/>
                      <a:gd name="T29" fmla="*/ 216 h 216"/>
                      <a:gd name="T30" fmla="*/ 110 w 129"/>
                      <a:gd name="T31" fmla="*/ 184 h 216"/>
                      <a:gd name="T32" fmla="*/ 112 w 129"/>
                      <a:gd name="T33" fmla="*/ 124 h 216"/>
                      <a:gd name="T34" fmla="*/ 119 w 129"/>
                      <a:gd name="T35" fmla="*/ 107 h 216"/>
                      <a:gd name="T36" fmla="*/ 123 w 129"/>
                      <a:gd name="T37" fmla="*/ 94 h 216"/>
                      <a:gd name="T38" fmla="*/ 127 w 129"/>
                      <a:gd name="T39" fmla="*/ 78 h 216"/>
                      <a:gd name="T40" fmla="*/ 129 w 129"/>
                      <a:gd name="T41" fmla="*/ 64 h 216"/>
                      <a:gd name="T42" fmla="*/ 128 w 129"/>
                      <a:gd name="T43" fmla="*/ 51 h 216"/>
                      <a:gd name="T44" fmla="*/ 126 w 129"/>
                      <a:gd name="T45" fmla="*/ 37 h 216"/>
                      <a:gd name="T46" fmla="*/ 123 w 129"/>
                      <a:gd name="T47" fmla="*/ 26 h 216"/>
                      <a:gd name="T48" fmla="*/ 118 w 129"/>
                      <a:gd name="T49" fmla="*/ 17 h 216"/>
                      <a:gd name="T50" fmla="*/ 110 w 129"/>
                      <a:gd name="T51" fmla="*/ 10 h 216"/>
                      <a:gd name="T52" fmla="*/ 101 w 129"/>
                      <a:gd name="T53" fmla="*/ 6 h 216"/>
                      <a:gd name="T54" fmla="*/ 90 w 129"/>
                      <a:gd name="T55" fmla="*/ 3 h 216"/>
                      <a:gd name="T56" fmla="*/ 78 w 129"/>
                      <a:gd name="T57" fmla="*/ 1 h 216"/>
                      <a:gd name="T58" fmla="*/ 63 w 129"/>
                      <a:gd name="T59" fmla="*/ 0 h 216"/>
                      <a:gd name="T60" fmla="*/ 49 w 129"/>
                      <a:gd name="T61" fmla="*/ 1 h 216"/>
                      <a:gd name="T62" fmla="*/ 33 w 129"/>
                      <a:gd name="T63" fmla="*/ 5 h 216"/>
                      <a:gd name="T64" fmla="*/ 24 w 129"/>
                      <a:gd name="T65" fmla="*/ 11 h 216"/>
                      <a:gd name="T66" fmla="*/ 15 w 129"/>
                      <a:gd name="T67" fmla="*/ 17 h 216"/>
                      <a:gd name="T68" fmla="*/ 9 w 129"/>
                      <a:gd name="T69" fmla="*/ 27 h 216"/>
                      <a:gd name="T70" fmla="*/ 5 w 129"/>
                      <a:gd name="T71" fmla="*/ 39 h 21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29"/>
                      <a:gd name="T109" fmla="*/ 0 h 216"/>
                      <a:gd name="T110" fmla="*/ 129 w 129"/>
                      <a:gd name="T111" fmla="*/ 216 h 21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29" h="216">
                        <a:moveTo>
                          <a:pt x="5" y="39"/>
                        </a:moveTo>
                        <a:lnTo>
                          <a:pt x="2" y="61"/>
                        </a:lnTo>
                        <a:lnTo>
                          <a:pt x="1" y="69"/>
                        </a:lnTo>
                        <a:lnTo>
                          <a:pt x="5" y="77"/>
                        </a:lnTo>
                        <a:lnTo>
                          <a:pt x="0" y="93"/>
                        </a:lnTo>
                        <a:lnTo>
                          <a:pt x="3" y="118"/>
                        </a:lnTo>
                        <a:lnTo>
                          <a:pt x="6" y="131"/>
                        </a:lnTo>
                        <a:lnTo>
                          <a:pt x="9" y="143"/>
                        </a:lnTo>
                        <a:lnTo>
                          <a:pt x="13" y="155"/>
                        </a:lnTo>
                        <a:lnTo>
                          <a:pt x="18" y="168"/>
                        </a:lnTo>
                        <a:lnTo>
                          <a:pt x="28" y="171"/>
                        </a:lnTo>
                        <a:lnTo>
                          <a:pt x="38" y="174"/>
                        </a:lnTo>
                        <a:lnTo>
                          <a:pt x="38" y="184"/>
                        </a:lnTo>
                        <a:lnTo>
                          <a:pt x="37" y="191"/>
                        </a:lnTo>
                        <a:lnTo>
                          <a:pt x="57" y="216"/>
                        </a:lnTo>
                        <a:lnTo>
                          <a:pt x="110" y="184"/>
                        </a:lnTo>
                        <a:lnTo>
                          <a:pt x="112" y="124"/>
                        </a:lnTo>
                        <a:lnTo>
                          <a:pt x="119" y="107"/>
                        </a:lnTo>
                        <a:lnTo>
                          <a:pt x="123" y="94"/>
                        </a:lnTo>
                        <a:lnTo>
                          <a:pt x="127" y="78"/>
                        </a:lnTo>
                        <a:lnTo>
                          <a:pt x="129" y="64"/>
                        </a:lnTo>
                        <a:lnTo>
                          <a:pt x="128" y="51"/>
                        </a:lnTo>
                        <a:lnTo>
                          <a:pt x="126" y="37"/>
                        </a:lnTo>
                        <a:lnTo>
                          <a:pt x="123" y="26"/>
                        </a:lnTo>
                        <a:lnTo>
                          <a:pt x="118" y="17"/>
                        </a:lnTo>
                        <a:lnTo>
                          <a:pt x="110" y="10"/>
                        </a:lnTo>
                        <a:lnTo>
                          <a:pt x="101" y="6"/>
                        </a:lnTo>
                        <a:lnTo>
                          <a:pt x="90" y="3"/>
                        </a:lnTo>
                        <a:lnTo>
                          <a:pt x="78" y="1"/>
                        </a:lnTo>
                        <a:lnTo>
                          <a:pt x="63" y="0"/>
                        </a:lnTo>
                        <a:lnTo>
                          <a:pt x="49" y="1"/>
                        </a:lnTo>
                        <a:lnTo>
                          <a:pt x="33" y="5"/>
                        </a:lnTo>
                        <a:lnTo>
                          <a:pt x="24" y="11"/>
                        </a:lnTo>
                        <a:lnTo>
                          <a:pt x="15" y="17"/>
                        </a:lnTo>
                        <a:lnTo>
                          <a:pt x="9" y="27"/>
                        </a:lnTo>
                        <a:lnTo>
                          <a:pt x="5" y="39"/>
                        </a:lnTo>
                        <a:close/>
                      </a:path>
                    </a:pathLst>
                  </a:custGeom>
                  <a:blipFill dpi="0" rotWithShape="0">
                    <a:blip r:embed="rId14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82" name="Freeform 77"/>
                  <p:cNvSpPr>
                    <a:spLocks/>
                  </p:cNvSpPr>
                  <p:nvPr/>
                </p:nvSpPr>
                <p:spPr bwMode="auto">
                  <a:xfrm>
                    <a:off x="3163" y="731"/>
                    <a:ext cx="64" cy="68"/>
                  </a:xfrm>
                  <a:custGeom>
                    <a:avLst/>
                    <a:gdLst>
                      <a:gd name="T0" fmla="*/ 54 w 65"/>
                      <a:gd name="T1" fmla="*/ 18 h 67"/>
                      <a:gd name="T2" fmla="*/ 48 w 65"/>
                      <a:gd name="T3" fmla="*/ 34 h 67"/>
                      <a:gd name="T4" fmla="*/ 0 w 65"/>
                      <a:gd name="T5" fmla="*/ 58 h 67"/>
                      <a:gd name="T6" fmla="*/ 25 w 65"/>
                      <a:gd name="T7" fmla="*/ 52 h 67"/>
                      <a:gd name="T8" fmla="*/ 36 w 65"/>
                      <a:gd name="T9" fmla="*/ 49 h 67"/>
                      <a:gd name="T10" fmla="*/ 49 w 65"/>
                      <a:gd name="T11" fmla="*/ 51 h 67"/>
                      <a:gd name="T12" fmla="*/ 59 w 65"/>
                      <a:gd name="T13" fmla="*/ 55 h 67"/>
                      <a:gd name="T14" fmla="*/ 64 w 65"/>
                      <a:gd name="T15" fmla="*/ 67 h 67"/>
                      <a:gd name="T16" fmla="*/ 65 w 65"/>
                      <a:gd name="T17" fmla="*/ 20 h 67"/>
                      <a:gd name="T18" fmla="*/ 63 w 65"/>
                      <a:gd name="T19" fmla="*/ 10 h 67"/>
                      <a:gd name="T20" fmla="*/ 56 w 65"/>
                      <a:gd name="T21" fmla="*/ 0 h 67"/>
                      <a:gd name="T22" fmla="*/ 54 w 65"/>
                      <a:gd name="T23" fmla="*/ 18 h 6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5"/>
                      <a:gd name="T37" fmla="*/ 0 h 67"/>
                      <a:gd name="T38" fmla="*/ 65 w 65"/>
                      <a:gd name="T39" fmla="*/ 67 h 6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5" h="67">
                        <a:moveTo>
                          <a:pt x="54" y="18"/>
                        </a:moveTo>
                        <a:lnTo>
                          <a:pt x="48" y="34"/>
                        </a:lnTo>
                        <a:lnTo>
                          <a:pt x="0" y="58"/>
                        </a:lnTo>
                        <a:lnTo>
                          <a:pt x="25" y="52"/>
                        </a:lnTo>
                        <a:lnTo>
                          <a:pt x="36" y="49"/>
                        </a:lnTo>
                        <a:lnTo>
                          <a:pt x="49" y="51"/>
                        </a:lnTo>
                        <a:lnTo>
                          <a:pt x="59" y="55"/>
                        </a:lnTo>
                        <a:lnTo>
                          <a:pt x="64" y="67"/>
                        </a:lnTo>
                        <a:lnTo>
                          <a:pt x="65" y="20"/>
                        </a:lnTo>
                        <a:lnTo>
                          <a:pt x="63" y="10"/>
                        </a:lnTo>
                        <a:lnTo>
                          <a:pt x="56" y="0"/>
                        </a:lnTo>
                        <a:lnTo>
                          <a:pt x="54" y="18"/>
                        </a:lnTo>
                        <a:close/>
                      </a:path>
                    </a:pathLst>
                  </a:custGeom>
                  <a:blipFill dpi="0" rotWithShape="0">
                    <a:blip r:embed="rId16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83" name="Freeform 78"/>
                  <p:cNvSpPr>
                    <a:spLocks/>
                  </p:cNvSpPr>
                  <p:nvPr/>
                </p:nvSpPr>
                <p:spPr bwMode="auto">
                  <a:xfrm>
                    <a:off x="3112" y="603"/>
                    <a:ext cx="140" cy="157"/>
                  </a:xfrm>
                  <a:custGeom>
                    <a:avLst/>
                    <a:gdLst>
                      <a:gd name="T0" fmla="*/ 25 w 139"/>
                      <a:gd name="T1" fmla="*/ 13 h 156"/>
                      <a:gd name="T2" fmla="*/ 37 w 139"/>
                      <a:gd name="T3" fmla="*/ 7 h 156"/>
                      <a:gd name="T4" fmla="*/ 47 w 139"/>
                      <a:gd name="T5" fmla="*/ 4 h 156"/>
                      <a:gd name="T6" fmla="*/ 64 w 139"/>
                      <a:gd name="T7" fmla="*/ 0 h 156"/>
                      <a:gd name="T8" fmla="*/ 76 w 139"/>
                      <a:gd name="T9" fmla="*/ 0 h 156"/>
                      <a:gd name="T10" fmla="*/ 89 w 139"/>
                      <a:gd name="T11" fmla="*/ 0 h 156"/>
                      <a:gd name="T12" fmla="*/ 102 w 139"/>
                      <a:gd name="T13" fmla="*/ 3 h 156"/>
                      <a:gd name="T14" fmla="*/ 111 w 139"/>
                      <a:gd name="T15" fmla="*/ 3 h 156"/>
                      <a:gd name="T16" fmla="*/ 120 w 139"/>
                      <a:gd name="T17" fmla="*/ 6 h 156"/>
                      <a:gd name="T18" fmla="*/ 128 w 139"/>
                      <a:gd name="T19" fmla="*/ 13 h 156"/>
                      <a:gd name="T20" fmla="*/ 134 w 139"/>
                      <a:gd name="T21" fmla="*/ 21 h 156"/>
                      <a:gd name="T22" fmla="*/ 135 w 139"/>
                      <a:gd name="T23" fmla="*/ 33 h 156"/>
                      <a:gd name="T24" fmla="*/ 137 w 139"/>
                      <a:gd name="T25" fmla="*/ 48 h 156"/>
                      <a:gd name="T26" fmla="*/ 139 w 139"/>
                      <a:gd name="T27" fmla="*/ 69 h 156"/>
                      <a:gd name="T28" fmla="*/ 138 w 139"/>
                      <a:gd name="T29" fmla="*/ 87 h 156"/>
                      <a:gd name="T30" fmla="*/ 134 w 139"/>
                      <a:gd name="T31" fmla="*/ 103 h 156"/>
                      <a:gd name="T32" fmla="*/ 131 w 139"/>
                      <a:gd name="T33" fmla="*/ 117 h 156"/>
                      <a:gd name="T34" fmla="*/ 127 w 139"/>
                      <a:gd name="T35" fmla="*/ 127 h 156"/>
                      <a:gd name="T36" fmla="*/ 123 w 139"/>
                      <a:gd name="T37" fmla="*/ 137 h 156"/>
                      <a:gd name="T38" fmla="*/ 119 w 139"/>
                      <a:gd name="T39" fmla="*/ 146 h 156"/>
                      <a:gd name="T40" fmla="*/ 114 w 139"/>
                      <a:gd name="T41" fmla="*/ 156 h 156"/>
                      <a:gd name="T42" fmla="*/ 109 w 139"/>
                      <a:gd name="T43" fmla="*/ 156 h 156"/>
                      <a:gd name="T44" fmla="*/ 111 w 139"/>
                      <a:gd name="T45" fmla="*/ 142 h 156"/>
                      <a:gd name="T46" fmla="*/ 108 w 139"/>
                      <a:gd name="T47" fmla="*/ 133 h 156"/>
                      <a:gd name="T48" fmla="*/ 106 w 139"/>
                      <a:gd name="T49" fmla="*/ 127 h 156"/>
                      <a:gd name="T50" fmla="*/ 109 w 139"/>
                      <a:gd name="T51" fmla="*/ 118 h 156"/>
                      <a:gd name="T52" fmla="*/ 111 w 139"/>
                      <a:gd name="T53" fmla="*/ 103 h 156"/>
                      <a:gd name="T54" fmla="*/ 107 w 139"/>
                      <a:gd name="T55" fmla="*/ 99 h 156"/>
                      <a:gd name="T56" fmla="*/ 101 w 139"/>
                      <a:gd name="T57" fmla="*/ 106 h 156"/>
                      <a:gd name="T58" fmla="*/ 96 w 139"/>
                      <a:gd name="T59" fmla="*/ 114 h 156"/>
                      <a:gd name="T60" fmla="*/ 97 w 139"/>
                      <a:gd name="T61" fmla="*/ 99 h 156"/>
                      <a:gd name="T62" fmla="*/ 94 w 139"/>
                      <a:gd name="T63" fmla="*/ 80 h 156"/>
                      <a:gd name="T64" fmla="*/ 94 w 139"/>
                      <a:gd name="T65" fmla="*/ 60 h 156"/>
                      <a:gd name="T66" fmla="*/ 93 w 139"/>
                      <a:gd name="T67" fmla="*/ 49 h 156"/>
                      <a:gd name="T68" fmla="*/ 98 w 139"/>
                      <a:gd name="T69" fmla="*/ 44 h 156"/>
                      <a:gd name="T70" fmla="*/ 88 w 139"/>
                      <a:gd name="T71" fmla="*/ 47 h 156"/>
                      <a:gd name="T72" fmla="*/ 80 w 139"/>
                      <a:gd name="T73" fmla="*/ 50 h 156"/>
                      <a:gd name="T74" fmla="*/ 73 w 139"/>
                      <a:gd name="T75" fmla="*/ 51 h 156"/>
                      <a:gd name="T76" fmla="*/ 59 w 139"/>
                      <a:gd name="T77" fmla="*/ 53 h 156"/>
                      <a:gd name="T78" fmla="*/ 51 w 139"/>
                      <a:gd name="T79" fmla="*/ 56 h 156"/>
                      <a:gd name="T80" fmla="*/ 63 w 139"/>
                      <a:gd name="T81" fmla="*/ 50 h 156"/>
                      <a:gd name="T82" fmla="*/ 56 w 139"/>
                      <a:gd name="T83" fmla="*/ 50 h 156"/>
                      <a:gd name="T84" fmla="*/ 40 w 139"/>
                      <a:gd name="T85" fmla="*/ 50 h 156"/>
                      <a:gd name="T86" fmla="*/ 28 w 139"/>
                      <a:gd name="T87" fmla="*/ 48 h 156"/>
                      <a:gd name="T88" fmla="*/ 13 w 139"/>
                      <a:gd name="T89" fmla="*/ 49 h 156"/>
                      <a:gd name="T90" fmla="*/ 9 w 139"/>
                      <a:gd name="T91" fmla="*/ 59 h 156"/>
                      <a:gd name="T92" fmla="*/ 7 w 139"/>
                      <a:gd name="T93" fmla="*/ 71 h 156"/>
                      <a:gd name="T94" fmla="*/ 4 w 139"/>
                      <a:gd name="T95" fmla="*/ 56 h 156"/>
                      <a:gd name="T96" fmla="*/ 0 w 139"/>
                      <a:gd name="T97" fmla="*/ 39 h 156"/>
                      <a:gd name="T98" fmla="*/ 7 w 139"/>
                      <a:gd name="T99" fmla="*/ 27 h 156"/>
                      <a:gd name="T100" fmla="*/ 15 w 139"/>
                      <a:gd name="T101" fmla="*/ 19 h 156"/>
                      <a:gd name="T102" fmla="*/ 25 w 139"/>
                      <a:gd name="T103" fmla="*/ 13 h 15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39"/>
                      <a:gd name="T157" fmla="*/ 0 h 156"/>
                      <a:gd name="T158" fmla="*/ 139 w 139"/>
                      <a:gd name="T159" fmla="*/ 156 h 15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39" h="156">
                        <a:moveTo>
                          <a:pt x="25" y="13"/>
                        </a:moveTo>
                        <a:lnTo>
                          <a:pt x="37" y="7"/>
                        </a:lnTo>
                        <a:lnTo>
                          <a:pt x="47" y="4"/>
                        </a:lnTo>
                        <a:lnTo>
                          <a:pt x="64" y="0"/>
                        </a:lnTo>
                        <a:lnTo>
                          <a:pt x="76" y="0"/>
                        </a:lnTo>
                        <a:lnTo>
                          <a:pt x="89" y="0"/>
                        </a:lnTo>
                        <a:lnTo>
                          <a:pt x="102" y="3"/>
                        </a:lnTo>
                        <a:lnTo>
                          <a:pt x="111" y="3"/>
                        </a:lnTo>
                        <a:lnTo>
                          <a:pt x="120" y="6"/>
                        </a:lnTo>
                        <a:lnTo>
                          <a:pt x="128" y="13"/>
                        </a:lnTo>
                        <a:lnTo>
                          <a:pt x="134" y="21"/>
                        </a:lnTo>
                        <a:lnTo>
                          <a:pt x="135" y="33"/>
                        </a:lnTo>
                        <a:lnTo>
                          <a:pt x="137" y="48"/>
                        </a:lnTo>
                        <a:lnTo>
                          <a:pt x="139" y="69"/>
                        </a:lnTo>
                        <a:lnTo>
                          <a:pt x="138" y="87"/>
                        </a:lnTo>
                        <a:lnTo>
                          <a:pt x="134" y="103"/>
                        </a:lnTo>
                        <a:lnTo>
                          <a:pt x="131" y="117"/>
                        </a:lnTo>
                        <a:lnTo>
                          <a:pt x="127" y="127"/>
                        </a:lnTo>
                        <a:lnTo>
                          <a:pt x="123" y="137"/>
                        </a:lnTo>
                        <a:lnTo>
                          <a:pt x="119" y="146"/>
                        </a:lnTo>
                        <a:lnTo>
                          <a:pt x="114" y="156"/>
                        </a:lnTo>
                        <a:lnTo>
                          <a:pt x="109" y="156"/>
                        </a:lnTo>
                        <a:lnTo>
                          <a:pt x="111" y="142"/>
                        </a:lnTo>
                        <a:lnTo>
                          <a:pt x="108" y="133"/>
                        </a:lnTo>
                        <a:lnTo>
                          <a:pt x="106" y="127"/>
                        </a:lnTo>
                        <a:lnTo>
                          <a:pt x="109" y="118"/>
                        </a:lnTo>
                        <a:lnTo>
                          <a:pt x="111" y="103"/>
                        </a:lnTo>
                        <a:lnTo>
                          <a:pt x="107" y="99"/>
                        </a:lnTo>
                        <a:lnTo>
                          <a:pt x="101" y="106"/>
                        </a:lnTo>
                        <a:lnTo>
                          <a:pt x="96" y="114"/>
                        </a:lnTo>
                        <a:lnTo>
                          <a:pt x="97" y="99"/>
                        </a:lnTo>
                        <a:lnTo>
                          <a:pt x="94" y="80"/>
                        </a:lnTo>
                        <a:lnTo>
                          <a:pt x="94" y="60"/>
                        </a:lnTo>
                        <a:lnTo>
                          <a:pt x="93" y="49"/>
                        </a:lnTo>
                        <a:lnTo>
                          <a:pt x="98" y="44"/>
                        </a:lnTo>
                        <a:lnTo>
                          <a:pt x="88" y="47"/>
                        </a:lnTo>
                        <a:lnTo>
                          <a:pt x="80" y="50"/>
                        </a:lnTo>
                        <a:lnTo>
                          <a:pt x="73" y="51"/>
                        </a:lnTo>
                        <a:lnTo>
                          <a:pt x="59" y="53"/>
                        </a:lnTo>
                        <a:lnTo>
                          <a:pt x="51" y="56"/>
                        </a:lnTo>
                        <a:lnTo>
                          <a:pt x="63" y="50"/>
                        </a:lnTo>
                        <a:lnTo>
                          <a:pt x="56" y="50"/>
                        </a:lnTo>
                        <a:lnTo>
                          <a:pt x="40" y="50"/>
                        </a:lnTo>
                        <a:lnTo>
                          <a:pt x="28" y="48"/>
                        </a:lnTo>
                        <a:lnTo>
                          <a:pt x="13" y="49"/>
                        </a:lnTo>
                        <a:lnTo>
                          <a:pt x="9" y="59"/>
                        </a:lnTo>
                        <a:lnTo>
                          <a:pt x="7" y="71"/>
                        </a:lnTo>
                        <a:lnTo>
                          <a:pt x="4" y="56"/>
                        </a:lnTo>
                        <a:lnTo>
                          <a:pt x="0" y="39"/>
                        </a:lnTo>
                        <a:lnTo>
                          <a:pt x="7" y="27"/>
                        </a:lnTo>
                        <a:lnTo>
                          <a:pt x="15" y="19"/>
                        </a:lnTo>
                        <a:lnTo>
                          <a:pt x="25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</p:grpSp>
          <p:graphicFrame>
            <p:nvGraphicFramePr>
              <p:cNvPr id="422916" name="Object 4"/>
              <p:cNvGraphicFramePr>
                <a:graphicFrameLocks noChangeAspect="1"/>
              </p:cNvGraphicFramePr>
              <p:nvPr/>
            </p:nvGraphicFramePr>
            <p:xfrm>
              <a:off x="1510" y="1371"/>
              <a:ext cx="504" cy="2347"/>
            </p:xfrm>
            <a:graphic>
              <a:graphicData uri="http://schemas.openxmlformats.org/presentationml/2006/ole">
                <p:oleObj spid="_x0000_s422916" name="Imagen" r:id="rId17" imgW="654050" imgH="3040063" progId="">
                  <p:embed/>
                </p:oleObj>
              </a:graphicData>
            </a:graphic>
          </p:graphicFrame>
          <p:grpSp>
            <p:nvGrpSpPr>
              <p:cNvPr id="422969" name="Group 80"/>
              <p:cNvGrpSpPr>
                <a:grpSpLocks/>
              </p:cNvGrpSpPr>
              <p:nvPr/>
            </p:nvGrpSpPr>
            <p:grpSpPr bwMode="auto">
              <a:xfrm>
                <a:off x="722" y="1439"/>
                <a:ext cx="959" cy="2303"/>
                <a:chOff x="1153" y="1106"/>
                <a:chExt cx="898" cy="2161"/>
              </a:xfrm>
            </p:grpSpPr>
            <p:grpSp>
              <p:nvGrpSpPr>
                <p:cNvPr id="422970" name="Group 81"/>
                <p:cNvGrpSpPr>
                  <a:grpSpLocks/>
                </p:cNvGrpSpPr>
                <p:nvPr/>
              </p:nvGrpSpPr>
              <p:grpSpPr bwMode="auto">
                <a:xfrm>
                  <a:off x="1528" y="1106"/>
                  <a:ext cx="252" cy="396"/>
                  <a:chOff x="1528" y="1106"/>
                  <a:chExt cx="252" cy="396"/>
                </a:xfrm>
              </p:grpSpPr>
              <p:grpSp>
                <p:nvGrpSpPr>
                  <p:cNvPr id="422994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1533" y="1126"/>
                    <a:ext cx="242" cy="376"/>
                    <a:chOff x="1533" y="1126"/>
                    <a:chExt cx="242" cy="376"/>
                  </a:xfrm>
                </p:grpSpPr>
                <p:sp>
                  <p:nvSpPr>
                    <p:cNvPr id="4176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1534" y="1126"/>
                      <a:ext cx="198" cy="373"/>
                    </a:xfrm>
                    <a:custGeom>
                      <a:avLst/>
                      <a:gdLst>
                        <a:gd name="T0" fmla="*/ 2 w 486"/>
                        <a:gd name="T1" fmla="*/ 27 h 371"/>
                        <a:gd name="T2" fmla="*/ 3 w 486"/>
                        <a:gd name="T3" fmla="*/ 14 h 371"/>
                        <a:gd name="T4" fmla="*/ 4 w 486"/>
                        <a:gd name="T5" fmla="*/ 5 h 371"/>
                        <a:gd name="T6" fmla="*/ 6 w 486"/>
                        <a:gd name="T7" fmla="*/ 0 h 371"/>
                        <a:gd name="T8" fmla="*/ 7 w 486"/>
                        <a:gd name="T9" fmla="*/ 0 h 371"/>
                        <a:gd name="T10" fmla="*/ 9 w 486"/>
                        <a:gd name="T11" fmla="*/ 2 h 371"/>
                        <a:gd name="T12" fmla="*/ 11 w 486"/>
                        <a:gd name="T13" fmla="*/ 8 h 371"/>
                        <a:gd name="T14" fmla="*/ 12 w 486"/>
                        <a:gd name="T15" fmla="*/ 19 h 371"/>
                        <a:gd name="T16" fmla="*/ 13 w 486"/>
                        <a:gd name="T17" fmla="*/ 32 h 371"/>
                        <a:gd name="T18" fmla="*/ 13 w 486"/>
                        <a:gd name="T19" fmla="*/ 45 h 371"/>
                        <a:gd name="T20" fmla="*/ 13 w 486"/>
                        <a:gd name="T21" fmla="*/ 57 h 371"/>
                        <a:gd name="T22" fmla="*/ 14 w 486"/>
                        <a:gd name="T23" fmla="*/ 77 h 371"/>
                        <a:gd name="T24" fmla="*/ 14 w 486"/>
                        <a:gd name="T25" fmla="*/ 97 h 371"/>
                        <a:gd name="T26" fmla="*/ 14 w 486"/>
                        <a:gd name="T27" fmla="*/ 112 h 371"/>
                        <a:gd name="T28" fmla="*/ 14 w 486"/>
                        <a:gd name="T29" fmla="*/ 126 h 371"/>
                        <a:gd name="T30" fmla="*/ 14 w 486"/>
                        <a:gd name="T31" fmla="*/ 146 h 371"/>
                        <a:gd name="T32" fmla="*/ 14 w 486"/>
                        <a:gd name="T33" fmla="*/ 142 h 371"/>
                        <a:gd name="T34" fmla="*/ 15 w 486"/>
                        <a:gd name="T35" fmla="*/ 148 h 371"/>
                        <a:gd name="T36" fmla="*/ 15 w 486"/>
                        <a:gd name="T37" fmla="*/ 170 h 371"/>
                        <a:gd name="T38" fmla="*/ 14 w 486"/>
                        <a:gd name="T39" fmla="*/ 193 h 371"/>
                        <a:gd name="T40" fmla="*/ 14 w 486"/>
                        <a:gd name="T41" fmla="*/ 215 h 371"/>
                        <a:gd name="T42" fmla="*/ 14 w 486"/>
                        <a:gd name="T43" fmla="*/ 225 h 371"/>
                        <a:gd name="T44" fmla="*/ 13 w 486"/>
                        <a:gd name="T45" fmla="*/ 229 h 371"/>
                        <a:gd name="T46" fmla="*/ 13 w 486"/>
                        <a:gd name="T47" fmla="*/ 222 h 371"/>
                        <a:gd name="T48" fmla="*/ 13 w 486"/>
                        <a:gd name="T49" fmla="*/ 244 h 371"/>
                        <a:gd name="T50" fmla="*/ 13 w 486"/>
                        <a:gd name="T51" fmla="*/ 268 h 371"/>
                        <a:gd name="T52" fmla="*/ 13 w 486"/>
                        <a:gd name="T53" fmla="*/ 283 h 371"/>
                        <a:gd name="T54" fmla="*/ 12 w 486"/>
                        <a:gd name="T55" fmla="*/ 325 h 371"/>
                        <a:gd name="T56" fmla="*/ 8 w 486"/>
                        <a:gd name="T57" fmla="*/ 371 h 371"/>
                        <a:gd name="T58" fmla="*/ 2 w 486"/>
                        <a:gd name="T59" fmla="*/ 326 h 371"/>
                        <a:gd name="T60" fmla="*/ 2 w 486"/>
                        <a:gd name="T61" fmla="*/ 290 h 371"/>
                        <a:gd name="T62" fmla="*/ 2 w 486"/>
                        <a:gd name="T63" fmla="*/ 247 h 371"/>
                        <a:gd name="T64" fmla="*/ 2 w 486"/>
                        <a:gd name="T65" fmla="*/ 224 h 371"/>
                        <a:gd name="T66" fmla="*/ 1 w 486"/>
                        <a:gd name="T67" fmla="*/ 229 h 371"/>
                        <a:gd name="T68" fmla="*/ 1 w 486"/>
                        <a:gd name="T69" fmla="*/ 229 h 371"/>
                        <a:gd name="T70" fmla="*/ 0 w 486"/>
                        <a:gd name="T71" fmla="*/ 188 h 371"/>
                        <a:gd name="T72" fmla="*/ 0 w 486"/>
                        <a:gd name="T73" fmla="*/ 157 h 371"/>
                        <a:gd name="T74" fmla="*/ 0 w 486"/>
                        <a:gd name="T75" fmla="*/ 151 h 371"/>
                        <a:gd name="T76" fmla="*/ 0 w 486"/>
                        <a:gd name="T77" fmla="*/ 149 h 371"/>
                        <a:gd name="T78" fmla="*/ 0 w 486"/>
                        <a:gd name="T79" fmla="*/ 133 h 371"/>
                        <a:gd name="T80" fmla="*/ 0 w 486"/>
                        <a:gd name="T81" fmla="*/ 107 h 371"/>
                        <a:gd name="T82" fmla="*/ 0 w 486"/>
                        <a:gd name="T83" fmla="*/ 89 h 371"/>
                        <a:gd name="T84" fmla="*/ 0 w 486"/>
                        <a:gd name="T85" fmla="*/ 68 h 371"/>
                        <a:gd name="T86" fmla="*/ 1 w 486"/>
                        <a:gd name="T87" fmla="*/ 42 h 371"/>
                        <a:gd name="T88" fmla="*/ 2 w 486"/>
                        <a:gd name="T89" fmla="*/ 27 h 371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486"/>
                        <a:gd name="T136" fmla="*/ 0 h 371"/>
                        <a:gd name="T137" fmla="*/ 486 w 486"/>
                        <a:gd name="T138" fmla="*/ 371 h 371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486" h="371">
                          <a:moveTo>
                            <a:pt x="68" y="27"/>
                          </a:moveTo>
                          <a:lnTo>
                            <a:pt x="104" y="14"/>
                          </a:lnTo>
                          <a:lnTo>
                            <a:pt x="152" y="5"/>
                          </a:lnTo>
                          <a:lnTo>
                            <a:pt x="206" y="0"/>
                          </a:lnTo>
                          <a:lnTo>
                            <a:pt x="254" y="0"/>
                          </a:lnTo>
                          <a:lnTo>
                            <a:pt x="310" y="2"/>
                          </a:lnTo>
                          <a:lnTo>
                            <a:pt x="360" y="8"/>
                          </a:lnTo>
                          <a:lnTo>
                            <a:pt x="398" y="19"/>
                          </a:lnTo>
                          <a:lnTo>
                            <a:pt x="422" y="32"/>
                          </a:lnTo>
                          <a:lnTo>
                            <a:pt x="436" y="45"/>
                          </a:lnTo>
                          <a:lnTo>
                            <a:pt x="448" y="57"/>
                          </a:lnTo>
                          <a:lnTo>
                            <a:pt x="456" y="77"/>
                          </a:lnTo>
                          <a:lnTo>
                            <a:pt x="458" y="97"/>
                          </a:lnTo>
                          <a:lnTo>
                            <a:pt x="458" y="112"/>
                          </a:lnTo>
                          <a:lnTo>
                            <a:pt x="458" y="126"/>
                          </a:lnTo>
                          <a:lnTo>
                            <a:pt x="458" y="146"/>
                          </a:lnTo>
                          <a:lnTo>
                            <a:pt x="472" y="142"/>
                          </a:lnTo>
                          <a:lnTo>
                            <a:pt x="486" y="148"/>
                          </a:lnTo>
                          <a:lnTo>
                            <a:pt x="486" y="170"/>
                          </a:lnTo>
                          <a:lnTo>
                            <a:pt x="474" y="193"/>
                          </a:lnTo>
                          <a:lnTo>
                            <a:pt x="466" y="215"/>
                          </a:lnTo>
                          <a:lnTo>
                            <a:pt x="462" y="225"/>
                          </a:lnTo>
                          <a:lnTo>
                            <a:pt x="446" y="229"/>
                          </a:lnTo>
                          <a:lnTo>
                            <a:pt x="434" y="222"/>
                          </a:lnTo>
                          <a:lnTo>
                            <a:pt x="432" y="244"/>
                          </a:lnTo>
                          <a:lnTo>
                            <a:pt x="426" y="268"/>
                          </a:lnTo>
                          <a:lnTo>
                            <a:pt x="420" y="283"/>
                          </a:lnTo>
                          <a:lnTo>
                            <a:pt x="410" y="325"/>
                          </a:lnTo>
                          <a:lnTo>
                            <a:pt x="280" y="371"/>
                          </a:lnTo>
                          <a:lnTo>
                            <a:pt x="94" y="326"/>
                          </a:lnTo>
                          <a:lnTo>
                            <a:pt x="90" y="290"/>
                          </a:lnTo>
                          <a:lnTo>
                            <a:pt x="74" y="247"/>
                          </a:lnTo>
                          <a:lnTo>
                            <a:pt x="68" y="224"/>
                          </a:lnTo>
                          <a:lnTo>
                            <a:pt x="58" y="229"/>
                          </a:lnTo>
                          <a:lnTo>
                            <a:pt x="38" y="229"/>
                          </a:lnTo>
                          <a:lnTo>
                            <a:pt x="18" y="188"/>
                          </a:lnTo>
                          <a:lnTo>
                            <a:pt x="0" y="157"/>
                          </a:lnTo>
                          <a:lnTo>
                            <a:pt x="4" y="151"/>
                          </a:lnTo>
                          <a:lnTo>
                            <a:pt x="24" y="149"/>
                          </a:lnTo>
                          <a:lnTo>
                            <a:pt x="22" y="133"/>
                          </a:lnTo>
                          <a:lnTo>
                            <a:pt x="20" y="107"/>
                          </a:lnTo>
                          <a:lnTo>
                            <a:pt x="22" y="89"/>
                          </a:lnTo>
                          <a:lnTo>
                            <a:pt x="30" y="68"/>
                          </a:lnTo>
                          <a:lnTo>
                            <a:pt x="48" y="42"/>
                          </a:lnTo>
                          <a:lnTo>
                            <a:pt x="68" y="27"/>
                          </a:lnTo>
                          <a:close/>
                        </a:path>
                      </a:pathLst>
                    </a:custGeom>
                    <a:solidFill>
                      <a:srgbClr val="FFBF7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77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1534" y="1133"/>
                      <a:ext cx="142" cy="370"/>
                    </a:xfrm>
                    <a:custGeom>
                      <a:avLst/>
                      <a:gdLst>
                        <a:gd name="T0" fmla="*/ 6 w 304"/>
                        <a:gd name="T1" fmla="*/ 45 h 370"/>
                        <a:gd name="T2" fmla="*/ 5 w 304"/>
                        <a:gd name="T3" fmla="*/ 129 h 370"/>
                        <a:gd name="T4" fmla="*/ 4 w 304"/>
                        <a:gd name="T5" fmla="*/ 135 h 370"/>
                        <a:gd name="T6" fmla="*/ 6 w 304"/>
                        <a:gd name="T7" fmla="*/ 136 h 370"/>
                        <a:gd name="T8" fmla="*/ 7 w 304"/>
                        <a:gd name="T9" fmla="*/ 145 h 370"/>
                        <a:gd name="T10" fmla="*/ 8 w 304"/>
                        <a:gd name="T11" fmla="*/ 146 h 370"/>
                        <a:gd name="T12" fmla="*/ 7 w 304"/>
                        <a:gd name="T13" fmla="*/ 222 h 370"/>
                        <a:gd name="T14" fmla="*/ 9 w 304"/>
                        <a:gd name="T15" fmla="*/ 220 h 370"/>
                        <a:gd name="T16" fmla="*/ 8 w 304"/>
                        <a:gd name="T17" fmla="*/ 241 h 370"/>
                        <a:gd name="T18" fmla="*/ 7 w 304"/>
                        <a:gd name="T19" fmla="*/ 226 h 370"/>
                        <a:gd name="T20" fmla="*/ 6 w 304"/>
                        <a:gd name="T21" fmla="*/ 226 h 370"/>
                        <a:gd name="T22" fmla="*/ 7 w 304"/>
                        <a:gd name="T23" fmla="*/ 212 h 370"/>
                        <a:gd name="T24" fmla="*/ 7 w 304"/>
                        <a:gd name="T25" fmla="*/ 172 h 370"/>
                        <a:gd name="T26" fmla="*/ 3 w 304"/>
                        <a:gd name="T27" fmla="*/ 178 h 370"/>
                        <a:gd name="T28" fmla="*/ 3 w 304"/>
                        <a:gd name="T29" fmla="*/ 220 h 370"/>
                        <a:gd name="T30" fmla="*/ 4 w 304"/>
                        <a:gd name="T31" fmla="*/ 248 h 370"/>
                        <a:gd name="T32" fmla="*/ 6 w 304"/>
                        <a:gd name="T33" fmla="*/ 319 h 370"/>
                        <a:gd name="T34" fmla="*/ 9 w 304"/>
                        <a:gd name="T35" fmla="*/ 312 h 370"/>
                        <a:gd name="T36" fmla="*/ 8 w 304"/>
                        <a:gd name="T37" fmla="*/ 370 h 370"/>
                        <a:gd name="T38" fmla="*/ 2 w 304"/>
                        <a:gd name="T39" fmla="*/ 321 h 370"/>
                        <a:gd name="T40" fmla="*/ 2 w 304"/>
                        <a:gd name="T41" fmla="*/ 274 h 370"/>
                        <a:gd name="T42" fmla="*/ 2 w 304"/>
                        <a:gd name="T43" fmla="*/ 218 h 370"/>
                        <a:gd name="T44" fmla="*/ 1 w 304"/>
                        <a:gd name="T45" fmla="*/ 223 h 370"/>
                        <a:gd name="T46" fmla="*/ 1 w 304"/>
                        <a:gd name="T47" fmla="*/ 222 h 370"/>
                        <a:gd name="T48" fmla="*/ 0 w 304"/>
                        <a:gd name="T49" fmla="*/ 151 h 370"/>
                        <a:gd name="T50" fmla="*/ 0 w 304"/>
                        <a:gd name="T51" fmla="*/ 144 h 370"/>
                        <a:gd name="T52" fmla="*/ 0 w 304"/>
                        <a:gd name="T53" fmla="*/ 142 h 370"/>
                        <a:gd name="T54" fmla="*/ 0 w 304"/>
                        <a:gd name="T55" fmla="*/ 119 h 370"/>
                        <a:gd name="T56" fmla="*/ 0 w 304"/>
                        <a:gd name="T57" fmla="*/ 102 h 370"/>
                        <a:gd name="T58" fmla="*/ 0 w 304"/>
                        <a:gd name="T59" fmla="*/ 87 h 370"/>
                        <a:gd name="T60" fmla="*/ 0 w 304"/>
                        <a:gd name="T61" fmla="*/ 70 h 370"/>
                        <a:gd name="T62" fmla="*/ 1 w 304"/>
                        <a:gd name="T63" fmla="*/ 51 h 370"/>
                        <a:gd name="T64" fmla="*/ 1 w 304"/>
                        <a:gd name="T65" fmla="*/ 36 h 370"/>
                        <a:gd name="T66" fmla="*/ 2 w 304"/>
                        <a:gd name="T67" fmla="*/ 21 h 370"/>
                        <a:gd name="T68" fmla="*/ 3 w 304"/>
                        <a:gd name="T69" fmla="*/ 8 h 370"/>
                        <a:gd name="T70" fmla="*/ 4 w 304"/>
                        <a:gd name="T71" fmla="*/ 0 h 370"/>
                        <a:gd name="T72" fmla="*/ 4 w 304"/>
                        <a:gd name="T73" fmla="*/ 11 h 370"/>
                        <a:gd name="T74" fmla="*/ 4 w 304"/>
                        <a:gd name="T75" fmla="*/ 23 h 370"/>
                        <a:gd name="T76" fmla="*/ 4 w 304"/>
                        <a:gd name="T77" fmla="*/ 29 h 370"/>
                        <a:gd name="T78" fmla="*/ 4 w 304"/>
                        <a:gd name="T79" fmla="*/ 35 h 370"/>
                        <a:gd name="T80" fmla="*/ 4 w 304"/>
                        <a:gd name="T81" fmla="*/ 40 h 370"/>
                        <a:gd name="T82" fmla="*/ 5 w 304"/>
                        <a:gd name="T83" fmla="*/ 44 h 370"/>
                        <a:gd name="T84" fmla="*/ 6 w 304"/>
                        <a:gd name="T85" fmla="*/ 45 h 370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304"/>
                        <a:gd name="T130" fmla="*/ 0 h 370"/>
                        <a:gd name="T131" fmla="*/ 304 w 304"/>
                        <a:gd name="T132" fmla="*/ 370 h 370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304" h="370">
                          <a:moveTo>
                            <a:pt x="194" y="45"/>
                          </a:moveTo>
                          <a:lnTo>
                            <a:pt x="162" y="129"/>
                          </a:lnTo>
                          <a:lnTo>
                            <a:pt x="150" y="135"/>
                          </a:lnTo>
                          <a:lnTo>
                            <a:pt x="194" y="136"/>
                          </a:lnTo>
                          <a:lnTo>
                            <a:pt x="236" y="145"/>
                          </a:lnTo>
                          <a:lnTo>
                            <a:pt x="262" y="146"/>
                          </a:lnTo>
                          <a:lnTo>
                            <a:pt x="254" y="222"/>
                          </a:lnTo>
                          <a:lnTo>
                            <a:pt x="304" y="220"/>
                          </a:lnTo>
                          <a:lnTo>
                            <a:pt x="262" y="241"/>
                          </a:lnTo>
                          <a:lnTo>
                            <a:pt x="226" y="226"/>
                          </a:lnTo>
                          <a:lnTo>
                            <a:pt x="204" y="226"/>
                          </a:lnTo>
                          <a:lnTo>
                            <a:pt x="226" y="212"/>
                          </a:lnTo>
                          <a:lnTo>
                            <a:pt x="226" y="172"/>
                          </a:lnTo>
                          <a:lnTo>
                            <a:pt x="126" y="178"/>
                          </a:lnTo>
                          <a:lnTo>
                            <a:pt x="114" y="220"/>
                          </a:lnTo>
                          <a:lnTo>
                            <a:pt x="132" y="248"/>
                          </a:lnTo>
                          <a:lnTo>
                            <a:pt x="196" y="319"/>
                          </a:lnTo>
                          <a:lnTo>
                            <a:pt x="300" y="312"/>
                          </a:lnTo>
                          <a:lnTo>
                            <a:pt x="266" y="370"/>
                          </a:lnTo>
                          <a:lnTo>
                            <a:pt x="94" y="321"/>
                          </a:lnTo>
                          <a:lnTo>
                            <a:pt x="84" y="274"/>
                          </a:lnTo>
                          <a:lnTo>
                            <a:pt x="66" y="218"/>
                          </a:lnTo>
                          <a:lnTo>
                            <a:pt x="54" y="223"/>
                          </a:lnTo>
                          <a:lnTo>
                            <a:pt x="38" y="222"/>
                          </a:lnTo>
                          <a:lnTo>
                            <a:pt x="0" y="151"/>
                          </a:lnTo>
                          <a:lnTo>
                            <a:pt x="4" y="144"/>
                          </a:lnTo>
                          <a:lnTo>
                            <a:pt x="22" y="142"/>
                          </a:lnTo>
                          <a:lnTo>
                            <a:pt x="22" y="119"/>
                          </a:lnTo>
                          <a:lnTo>
                            <a:pt x="18" y="102"/>
                          </a:lnTo>
                          <a:lnTo>
                            <a:pt x="22" y="87"/>
                          </a:lnTo>
                          <a:lnTo>
                            <a:pt x="26" y="70"/>
                          </a:lnTo>
                          <a:lnTo>
                            <a:pt x="36" y="51"/>
                          </a:lnTo>
                          <a:lnTo>
                            <a:pt x="48" y="36"/>
                          </a:lnTo>
                          <a:lnTo>
                            <a:pt x="68" y="21"/>
                          </a:lnTo>
                          <a:lnTo>
                            <a:pt x="104" y="8"/>
                          </a:lnTo>
                          <a:lnTo>
                            <a:pt x="144" y="0"/>
                          </a:lnTo>
                          <a:lnTo>
                            <a:pt x="136" y="11"/>
                          </a:lnTo>
                          <a:lnTo>
                            <a:pt x="128" y="23"/>
                          </a:lnTo>
                          <a:lnTo>
                            <a:pt x="130" y="29"/>
                          </a:lnTo>
                          <a:lnTo>
                            <a:pt x="142" y="35"/>
                          </a:lnTo>
                          <a:lnTo>
                            <a:pt x="154" y="40"/>
                          </a:lnTo>
                          <a:lnTo>
                            <a:pt x="172" y="44"/>
                          </a:lnTo>
                          <a:lnTo>
                            <a:pt x="194" y="45"/>
                          </a:lnTo>
                          <a:close/>
                        </a:path>
                      </a:pathLst>
                    </a:custGeom>
                    <a:solidFill>
                      <a:srgbClr val="FF9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4175" name="Freeform 85"/>
                  <p:cNvSpPr>
                    <a:spLocks/>
                  </p:cNvSpPr>
                  <p:nvPr/>
                </p:nvSpPr>
                <p:spPr bwMode="auto">
                  <a:xfrm>
                    <a:off x="1528" y="1105"/>
                    <a:ext cx="251" cy="223"/>
                  </a:xfrm>
                  <a:custGeom>
                    <a:avLst/>
                    <a:gdLst>
                      <a:gd name="T0" fmla="*/ 1 w 506"/>
                      <a:gd name="T1" fmla="*/ 222 h 222"/>
                      <a:gd name="T2" fmla="*/ 0 w 506"/>
                      <a:gd name="T3" fmla="*/ 168 h 222"/>
                      <a:gd name="T4" fmla="*/ 0 w 506"/>
                      <a:gd name="T5" fmla="*/ 108 h 222"/>
                      <a:gd name="T6" fmla="*/ 0 w 506"/>
                      <a:gd name="T7" fmla="*/ 69 h 222"/>
                      <a:gd name="T8" fmla="*/ 1 w 506"/>
                      <a:gd name="T9" fmla="*/ 50 h 222"/>
                      <a:gd name="T10" fmla="*/ 1 w 506"/>
                      <a:gd name="T11" fmla="*/ 35 h 222"/>
                      <a:gd name="T12" fmla="*/ 3 w 506"/>
                      <a:gd name="T13" fmla="*/ 18 h 222"/>
                      <a:gd name="T14" fmla="*/ 5 w 506"/>
                      <a:gd name="T15" fmla="*/ 9 h 222"/>
                      <a:gd name="T16" fmla="*/ 7 w 506"/>
                      <a:gd name="T17" fmla="*/ 0 h 222"/>
                      <a:gd name="T18" fmla="*/ 9 w 506"/>
                      <a:gd name="T19" fmla="*/ 6 h 222"/>
                      <a:gd name="T20" fmla="*/ 11 w 506"/>
                      <a:gd name="T21" fmla="*/ 15 h 222"/>
                      <a:gd name="T22" fmla="*/ 12 w 506"/>
                      <a:gd name="T23" fmla="*/ 22 h 222"/>
                      <a:gd name="T24" fmla="*/ 14 w 506"/>
                      <a:gd name="T25" fmla="*/ 31 h 222"/>
                      <a:gd name="T26" fmla="*/ 14 w 506"/>
                      <a:gd name="T27" fmla="*/ 43 h 222"/>
                      <a:gd name="T28" fmla="*/ 15 w 506"/>
                      <a:gd name="T29" fmla="*/ 63 h 222"/>
                      <a:gd name="T30" fmla="*/ 15 w 506"/>
                      <a:gd name="T31" fmla="*/ 100 h 222"/>
                      <a:gd name="T32" fmla="*/ 15 w 506"/>
                      <a:gd name="T33" fmla="*/ 133 h 222"/>
                      <a:gd name="T34" fmla="*/ 15 w 506"/>
                      <a:gd name="T35" fmla="*/ 162 h 222"/>
                      <a:gd name="T36" fmla="*/ 15 w 506"/>
                      <a:gd name="T37" fmla="*/ 175 h 222"/>
                      <a:gd name="T38" fmla="*/ 15 w 506"/>
                      <a:gd name="T39" fmla="*/ 204 h 222"/>
                      <a:gd name="T40" fmla="*/ 15 w 506"/>
                      <a:gd name="T41" fmla="*/ 169 h 222"/>
                      <a:gd name="T42" fmla="*/ 14 w 506"/>
                      <a:gd name="T43" fmla="*/ 177 h 222"/>
                      <a:gd name="T44" fmla="*/ 14 w 506"/>
                      <a:gd name="T45" fmla="*/ 197 h 222"/>
                      <a:gd name="T46" fmla="*/ 13 w 506"/>
                      <a:gd name="T47" fmla="*/ 178 h 222"/>
                      <a:gd name="T48" fmla="*/ 14 w 506"/>
                      <a:gd name="T49" fmla="*/ 153 h 222"/>
                      <a:gd name="T50" fmla="*/ 12 w 506"/>
                      <a:gd name="T51" fmla="*/ 117 h 222"/>
                      <a:gd name="T52" fmla="*/ 13 w 506"/>
                      <a:gd name="T53" fmla="*/ 98 h 222"/>
                      <a:gd name="T54" fmla="*/ 11 w 506"/>
                      <a:gd name="T55" fmla="*/ 105 h 222"/>
                      <a:gd name="T56" fmla="*/ 10 w 506"/>
                      <a:gd name="T57" fmla="*/ 113 h 222"/>
                      <a:gd name="T58" fmla="*/ 9 w 506"/>
                      <a:gd name="T59" fmla="*/ 110 h 222"/>
                      <a:gd name="T60" fmla="*/ 8 w 506"/>
                      <a:gd name="T61" fmla="*/ 105 h 222"/>
                      <a:gd name="T62" fmla="*/ 7 w 506"/>
                      <a:gd name="T63" fmla="*/ 103 h 222"/>
                      <a:gd name="T64" fmla="*/ 7 w 506"/>
                      <a:gd name="T65" fmla="*/ 113 h 222"/>
                      <a:gd name="T66" fmla="*/ 7 w 506"/>
                      <a:gd name="T67" fmla="*/ 113 h 222"/>
                      <a:gd name="T68" fmla="*/ 5 w 506"/>
                      <a:gd name="T69" fmla="*/ 111 h 222"/>
                      <a:gd name="T70" fmla="*/ 4 w 506"/>
                      <a:gd name="T71" fmla="*/ 101 h 222"/>
                      <a:gd name="T72" fmla="*/ 3 w 506"/>
                      <a:gd name="T73" fmla="*/ 95 h 222"/>
                      <a:gd name="T74" fmla="*/ 3 w 506"/>
                      <a:gd name="T75" fmla="*/ 108 h 222"/>
                      <a:gd name="T76" fmla="*/ 2 w 506"/>
                      <a:gd name="T77" fmla="*/ 130 h 222"/>
                      <a:gd name="T78" fmla="*/ 2 w 506"/>
                      <a:gd name="T79" fmla="*/ 148 h 222"/>
                      <a:gd name="T80" fmla="*/ 2 w 506"/>
                      <a:gd name="T81" fmla="*/ 162 h 222"/>
                      <a:gd name="T82" fmla="*/ 2 w 506"/>
                      <a:gd name="T83" fmla="*/ 178 h 222"/>
                      <a:gd name="T84" fmla="*/ 2 w 506"/>
                      <a:gd name="T85" fmla="*/ 193 h 222"/>
                      <a:gd name="T86" fmla="*/ 1 w 506"/>
                      <a:gd name="T87" fmla="*/ 178 h 222"/>
                      <a:gd name="T88" fmla="*/ 1 w 506"/>
                      <a:gd name="T89" fmla="*/ 176 h 222"/>
                      <a:gd name="T90" fmla="*/ 0 w 506"/>
                      <a:gd name="T91" fmla="*/ 187 h 222"/>
                      <a:gd name="T92" fmla="*/ 1 w 506"/>
                      <a:gd name="T93" fmla="*/ 222 h 22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506"/>
                      <a:gd name="T142" fmla="*/ 0 h 222"/>
                      <a:gd name="T143" fmla="*/ 506 w 506"/>
                      <a:gd name="T144" fmla="*/ 222 h 22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506" h="222">
                        <a:moveTo>
                          <a:pt x="36" y="222"/>
                        </a:moveTo>
                        <a:lnTo>
                          <a:pt x="0" y="168"/>
                        </a:lnTo>
                        <a:lnTo>
                          <a:pt x="4" y="108"/>
                        </a:lnTo>
                        <a:lnTo>
                          <a:pt x="16" y="69"/>
                        </a:lnTo>
                        <a:lnTo>
                          <a:pt x="36" y="50"/>
                        </a:lnTo>
                        <a:lnTo>
                          <a:pt x="60" y="35"/>
                        </a:lnTo>
                        <a:lnTo>
                          <a:pt x="102" y="18"/>
                        </a:lnTo>
                        <a:lnTo>
                          <a:pt x="166" y="9"/>
                        </a:lnTo>
                        <a:lnTo>
                          <a:pt x="240" y="0"/>
                        </a:lnTo>
                        <a:lnTo>
                          <a:pt x="316" y="6"/>
                        </a:lnTo>
                        <a:lnTo>
                          <a:pt x="376" y="15"/>
                        </a:lnTo>
                        <a:lnTo>
                          <a:pt x="410" y="22"/>
                        </a:lnTo>
                        <a:lnTo>
                          <a:pt x="450" y="31"/>
                        </a:lnTo>
                        <a:lnTo>
                          <a:pt x="464" y="43"/>
                        </a:lnTo>
                        <a:lnTo>
                          <a:pt x="482" y="63"/>
                        </a:lnTo>
                        <a:lnTo>
                          <a:pt x="502" y="100"/>
                        </a:lnTo>
                        <a:lnTo>
                          <a:pt x="506" y="133"/>
                        </a:lnTo>
                        <a:lnTo>
                          <a:pt x="506" y="162"/>
                        </a:lnTo>
                        <a:lnTo>
                          <a:pt x="506" y="175"/>
                        </a:lnTo>
                        <a:lnTo>
                          <a:pt x="488" y="204"/>
                        </a:lnTo>
                        <a:lnTo>
                          <a:pt x="496" y="169"/>
                        </a:lnTo>
                        <a:lnTo>
                          <a:pt x="462" y="177"/>
                        </a:lnTo>
                        <a:lnTo>
                          <a:pt x="450" y="197"/>
                        </a:lnTo>
                        <a:lnTo>
                          <a:pt x="442" y="178"/>
                        </a:lnTo>
                        <a:lnTo>
                          <a:pt x="450" y="153"/>
                        </a:lnTo>
                        <a:lnTo>
                          <a:pt x="416" y="117"/>
                        </a:lnTo>
                        <a:lnTo>
                          <a:pt x="430" y="98"/>
                        </a:lnTo>
                        <a:lnTo>
                          <a:pt x="384" y="105"/>
                        </a:lnTo>
                        <a:lnTo>
                          <a:pt x="340" y="113"/>
                        </a:lnTo>
                        <a:lnTo>
                          <a:pt x="296" y="110"/>
                        </a:lnTo>
                        <a:lnTo>
                          <a:pt x="258" y="105"/>
                        </a:lnTo>
                        <a:lnTo>
                          <a:pt x="226" y="103"/>
                        </a:lnTo>
                        <a:lnTo>
                          <a:pt x="252" y="113"/>
                        </a:lnTo>
                        <a:lnTo>
                          <a:pt x="232" y="113"/>
                        </a:lnTo>
                        <a:lnTo>
                          <a:pt x="174" y="111"/>
                        </a:lnTo>
                        <a:lnTo>
                          <a:pt x="132" y="101"/>
                        </a:lnTo>
                        <a:lnTo>
                          <a:pt x="100" y="95"/>
                        </a:lnTo>
                        <a:lnTo>
                          <a:pt x="104" y="108"/>
                        </a:lnTo>
                        <a:lnTo>
                          <a:pt x="94" y="130"/>
                        </a:lnTo>
                        <a:lnTo>
                          <a:pt x="80" y="148"/>
                        </a:lnTo>
                        <a:lnTo>
                          <a:pt x="74" y="162"/>
                        </a:lnTo>
                        <a:lnTo>
                          <a:pt x="72" y="178"/>
                        </a:lnTo>
                        <a:lnTo>
                          <a:pt x="72" y="193"/>
                        </a:lnTo>
                        <a:lnTo>
                          <a:pt x="54" y="178"/>
                        </a:lnTo>
                        <a:lnTo>
                          <a:pt x="34" y="176"/>
                        </a:lnTo>
                        <a:lnTo>
                          <a:pt x="18" y="187"/>
                        </a:lnTo>
                        <a:lnTo>
                          <a:pt x="36" y="22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2971" name="Group 86"/>
                <p:cNvGrpSpPr>
                  <a:grpSpLocks/>
                </p:cNvGrpSpPr>
                <p:nvPr/>
              </p:nvGrpSpPr>
              <p:grpSpPr bwMode="auto">
                <a:xfrm>
                  <a:off x="1343" y="3077"/>
                  <a:ext cx="695" cy="190"/>
                  <a:chOff x="1343" y="3077"/>
                  <a:chExt cx="695" cy="190"/>
                </a:xfrm>
              </p:grpSpPr>
              <p:sp>
                <p:nvSpPr>
                  <p:cNvPr id="4172" name="Freeform 87"/>
                  <p:cNvSpPr>
                    <a:spLocks/>
                  </p:cNvSpPr>
                  <p:nvPr/>
                </p:nvSpPr>
                <p:spPr bwMode="auto">
                  <a:xfrm>
                    <a:off x="1343" y="3076"/>
                    <a:ext cx="290" cy="192"/>
                  </a:xfrm>
                  <a:custGeom>
                    <a:avLst/>
                    <a:gdLst>
                      <a:gd name="T0" fmla="*/ 8 w 585"/>
                      <a:gd name="T1" fmla="*/ 42 h 190"/>
                      <a:gd name="T2" fmla="*/ 5 w 585"/>
                      <a:gd name="T3" fmla="*/ 90 h 190"/>
                      <a:gd name="T4" fmla="*/ 3 w 585"/>
                      <a:gd name="T5" fmla="*/ 116 h 190"/>
                      <a:gd name="T6" fmla="*/ 0 w 585"/>
                      <a:gd name="T7" fmla="*/ 138 h 190"/>
                      <a:gd name="T8" fmla="*/ 0 w 585"/>
                      <a:gd name="T9" fmla="*/ 173 h 190"/>
                      <a:gd name="T10" fmla="*/ 3 w 585"/>
                      <a:gd name="T11" fmla="*/ 190 h 190"/>
                      <a:gd name="T12" fmla="*/ 7 w 585"/>
                      <a:gd name="T13" fmla="*/ 190 h 190"/>
                      <a:gd name="T14" fmla="*/ 11 w 585"/>
                      <a:gd name="T15" fmla="*/ 161 h 190"/>
                      <a:gd name="T16" fmla="*/ 13 w 585"/>
                      <a:gd name="T17" fmla="*/ 135 h 190"/>
                      <a:gd name="T18" fmla="*/ 18 w 585"/>
                      <a:gd name="T19" fmla="*/ 112 h 190"/>
                      <a:gd name="T20" fmla="*/ 18 w 585"/>
                      <a:gd name="T21" fmla="*/ 45 h 190"/>
                      <a:gd name="T22" fmla="*/ 17 w 585"/>
                      <a:gd name="T23" fmla="*/ 0 h 190"/>
                      <a:gd name="T24" fmla="*/ 8 w 585"/>
                      <a:gd name="T25" fmla="*/ 42 h 19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585"/>
                      <a:gd name="T40" fmla="*/ 0 h 190"/>
                      <a:gd name="T41" fmla="*/ 585 w 585"/>
                      <a:gd name="T42" fmla="*/ 190 h 19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585" h="190">
                        <a:moveTo>
                          <a:pt x="279" y="42"/>
                        </a:moveTo>
                        <a:lnTo>
                          <a:pt x="181" y="90"/>
                        </a:lnTo>
                        <a:lnTo>
                          <a:pt x="111" y="116"/>
                        </a:lnTo>
                        <a:lnTo>
                          <a:pt x="0" y="138"/>
                        </a:lnTo>
                        <a:lnTo>
                          <a:pt x="0" y="173"/>
                        </a:lnTo>
                        <a:lnTo>
                          <a:pt x="99" y="190"/>
                        </a:lnTo>
                        <a:lnTo>
                          <a:pt x="253" y="190"/>
                        </a:lnTo>
                        <a:lnTo>
                          <a:pt x="369" y="161"/>
                        </a:lnTo>
                        <a:lnTo>
                          <a:pt x="427" y="135"/>
                        </a:lnTo>
                        <a:lnTo>
                          <a:pt x="585" y="112"/>
                        </a:lnTo>
                        <a:lnTo>
                          <a:pt x="585" y="45"/>
                        </a:lnTo>
                        <a:lnTo>
                          <a:pt x="565" y="0"/>
                        </a:lnTo>
                        <a:lnTo>
                          <a:pt x="279" y="4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73" name="Freeform 88"/>
                  <p:cNvSpPr>
                    <a:spLocks/>
                  </p:cNvSpPr>
                  <p:nvPr/>
                </p:nvSpPr>
                <p:spPr bwMode="auto">
                  <a:xfrm>
                    <a:off x="1722" y="3087"/>
                    <a:ext cx="274" cy="167"/>
                  </a:xfrm>
                  <a:custGeom>
                    <a:avLst/>
                    <a:gdLst>
                      <a:gd name="T0" fmla="*/ 1 w 631"/>
                      <a:gd name="T1" fmla="*/ 7 h 168"/>
                      <a:gd name="T2" fmla="*/ 0 w 631"/>
                      <a:gd name="T3" fmla="*/ 100 h 168"/>
                      <a:gd name="T4" fmla="*/ 5 w 631"/>
                      <a:gd name="T5" fmla="*/ 116 h 168"/>
                      <a:gd name="T6" fmla="*/ 8 w 631"/>
                      <a:gd name="T7" fmla="*/ 135 h 168"/>
                      <a:gd name="T8" fmla="*/ 12 w 631"/>
                      <a:gd name="T9" fmla="*/ 155 h 168"/>
                      <a:gd name="T10" fmla="*/ 16 w 631"/>
                      <a:gd name="T11" fmla="*/ 168 h 168"/>
                      <a:gd name="T12" fmla="*/ 20 w 631"/>
                      <a:gd name="T13" fmla="*/ 158 h 168"/>
                      <a:gd name="T14" fmla="*/ 20 w 631"/>
                      <a:gd name="T15" fmla="*/ 116 h 168"/>
                      <a:gd name="T16" fmla="*/ 15 w 631"/>
                      <a:gd name="T17" fmla="*/ 68 h 168"/>
                      <a:gd name="T18" fmla="*/ 11 w 631"/>
                      <a:gd name="T19" fmla="*/ 29 h 168"/>
                      <a:gd name="T20" fmla="*/ 9 w 631"/>
                      <a:gd name="T21" fmla="*/ 0 h 168"/>
                      <a:gd name="T22" fmla="*/ 1 w 631"/>
                      <a:gd name="T23" fmla="*/ 7 h 16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31"/>
                      <a:gd name="T37" fmla="*/ 0 h 168"/>
                      <a:gd name="T38" fmla="*/ 631 w 631"/>
                      <a:gd name="T39" fmla="*/ 168 h 16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31" h="168">
                        <a:moveTo>
                          <a:pt x="6" y="7"/>
                        </a:moveTo>
                        <a:lnTo>
                          <a:pt x="0" y="100"/>
                        </a:lnTo>
                        <a:lnTo>
                          <a:pt x="146" y="116"/>
                        </a:lnTo>
                        <a:lnTo>
                          <a:pt x="231" y="135"/>
                        </a:lnTo>
                        <a:lnTo>
                          <a:pt x="379" y="155"/>
                        </a:lnTo>
                        <a:lnTo>
                          <a:pt x="489" y="168"/>
                        </a:lnTo>
                        <a:lnTo>
                          <a:pt x="611" y="158"/>
                        </a:lnTo>
                        <a:lnTo>
                          <a:pt x="631" y="116"/>
                        </a:lnTo>
                        <a:lnTo>
                          <a:pt x="457" y="68"/>
                        </a:lnTo>
                        <a:lnTo>
                          <a:pt x="329" y="29"/>
                        </a:lnTo>
                        <a:lnTo>
                          <a:pt x="263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2972" name="Group 89"/>
                <p:cNvGrpSpPr>
                  <a:grpSpLocks/>
                </p:cNvGrpSpPr>
                <p:nvPr/>
              </p:nvGrpSpPr>
              <p:grpSpPr bwMode="auto">
                <a:xfrm>
                  <a:off x="1153" y="2253"/>
                  <a:ext cx="286" cy="562"/>
                  <a:chOff x="1153" y="2253"/>
                  <a:chExt cx="286" cy="562"/>
                </a:xfrm>
              </p:grpSpPr>
              <p:grpSp>
                <p:nvGrpSpPr>
                  <p:cNvPr id="422982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259" y="2253"/>
                    <a:ext cx="106" cy="155"/>
                    <a:chOff x="1259" y="2253"/>
                    <a:chExt cx="106" cy="155"/>
                  </a:xfrm>
                </p:grpSpPr>
                <p:sp>
                  <p:nvSpPr>
                    <p:cNvPr id="4168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1" y="2256"/>
                      <a:ext cx="43" cy="14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69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4" y="2253"/>
                      <a:ext cx="0" cy="15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70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04" y="2253"/>
                      <a:ext cx="33" cy="12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7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04" y="2253"/>
                      <a:ext cx="53" cy="9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2983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153" y="2280"/>
                    <a:ext cx="286" cy="535"/>
                    <a:chOff x="1153" y="2280"/>
                    <a:chExt cx="286" cy="535"/>
                  </a:xfrm>
                </p:grpSpPr>
                <p:sp>
                  <p:nvSpPr>
                    <p:cNvPr id="4164" name="Arc 96"/>
                    <p:cNvSpPr>
                      <a:spLocks/>
                    </p:cNvSpPr>
                    <p:nvPr/>
                  </p:nvSpPr>
                  <p:spPr bwMode="auto">
                    <a:xfrm>
                      <a:off x="1152" y="2762"/>
                      <a:ext cx="106" cy="52"/>
                    </a:xfrm>
                    <a:custGeom>
                      <a:avLst/>
                      <a:gdLst>
                        <a:gd name="T0" fmla="*/ 0 w 43200"/>
                        <a:gd name="T1" fmla="*/ 0 h 43200"/>
                        <a:gd name="T2" fmla="*/ 0 w 43200"/>
                        <a:gd name="T3" fmla="*/ 0 h 43200"/>
                        <a:gd name="T4" fmla="*/ 0 w 43200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43200"/>
                        <a:gd name="T11" fmla="*/ 43200 w 43200"/>
                        <a:gd name="T12" fmla="*/ 43200 h 432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43200" fill="none" extrusionOk="0">
                          <a:moveTo>
                            <a:pt x="30772" y="2044"/>
                          </a:moveTo>
                          <a:cubicBezTo>
                            <a:pt x="38356" y="5601"/>
                            <a:pt x="43200" y="13223"/>
                            <a:pt x="43200" y="21600"/>
                          </a:cubicBezTo>
                          <a:cubicBezTo>
                            <a:pt x="43200" y="33529"/>
                            <a:pt x="33529" y="43200"/>
                            <a:pt x="21600" y="43200"/>
                          </a:cubicBezTo>
                          <a:cubicBezTo>
                            <a:pt x="9670" y="43200"/>
                            <a:pt x="0" y="335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3745" y="-1"/>
                            <a:pt x="25878" y="319"/>
                            <a:pt x="27929" y="948"/>
                          </a:cubicBezTo>
                        </a:path>
                        <a:path w="43200" h="43200" stroke="0" extrusionOk="0">
                          <a:moveTo>
                            <a:pt x="30772" y="2044"/>
                          </a:moveTo>
                          <a:cubicBezTo>
                            <a:pt x="38356" y="5601"/>
                            <a:pt x="43200" y="13223"/>
                            <a:pt x="43200" y="21600"/>
                          </a:cubicBezTo>
                          <a:cubicBezTo>
                            <a:pt x="43200" y="33529"/>
                            <a:pt x="33529" y="43200"/>
                            <a:pt x="21600" y="43200"/>
                          </a:cubicBezTo>
                          <a:cubicBezTo>
                            <a:pt x="9670" y="43200"/>
                            <a:pt x="0" y="335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3745" y="-1"/>
                            <a:pt x="25878" y="319"/>
                            <a:pt x="27929" y="948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solidFill>
                      <a:srgbClr val="7F3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65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1152" y="2284"/>
                      <a:ext cx="241" cy="506"/>
                    </a:xfrm>
                    <a:custGeom>
                      <a:avLst/>
                      <a:gdLst>
                        <a:gd name="T0" fmla="*/ 3 w 477"/>
                        <a:gd name="T1" fmla="*/ 144 h 510"/>
                        <a:gd name="T2" fmla="*/ 15 w 477"/>
                        <a:gd name="T3" fmla="*/ 0 h 510"/>
                        <a:gd name="T4" fmla="*/ 15 w 477"/>
                        <a:gd name="T5" fmla="*/ 16 h 510"/>
                        <a:gd name="T6" fmla="*/ 15 w 477"/>
                        <a:gd name="T7" fmla="*/ 332 h 510"/>
                        <a:gd name="T8" fmla="*/ 0 w 477"/>
                        <a:gd name="T9" fmla="*/ 510 h 510"/>
                        <a:gd name="T10" fmla="*/ 3 w 477"/>
                        <a:gd name="T11" fmla="*/ 144 h 51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77"/>
                        <a:gd name="T19" fmla="*/ 0 h 510"/>
                        <a:gd name="T20" fmla="*/ 477 w 477"/>
                        <a:gd name="T21" fmla="*/ 510 h 51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77" h="510">
                          <a:moveTo>
                            <a:pt x="76" y="144"/>
                          </a:moveTo>
                          <a:lnTo>
                            <a:pt x="473" y="0"/>
                          </a:lnTo>
                          <a:lnTo>
                            <a:pt x="477" y="16"/>
                          </a:lnTo>
                          <a:lnTo>
                            <a:pt x="473" y="332"/>
                          </a:lnTo>
                          <a:lnTo>
                            <a:pt x="0" y="510"/>
                          </a:lnTo>
                          <a:lnTo>
                            <a:pt x="76" y="144"/>
                          </a:lnTo>
                          <a:close/>
                        </a:path>
                      </a:pathLst>
                    </a:custGeom>
                    <a:solidFill>
                      <a:srgbClr val="7F3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66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1155" y="2291"/>
                      <a:ext cx="264" cy="502"/>
                    </a:xfrm>
                    <a:custGeom>
                      <a:avLst/>
                      <a:gdLst>
                        <a:gd name="T0" fmla="*/ 3 w 527"/>
                        <a:gd name="T1" fmla="*/ 140 h 504"/>
                        <a:gd name="T2" fmla="*/ 0 w 527"/>
                        <a:gd name="T3" fmla="*/ 494 h 504"/>
                        <a:gd name="T4" fmla="*/ 1 w 527"/>
                        <a:gd name="T5" fmla="*/ 487 h 504"/>
                        <a:gd name="T6" fmla="*/ 2 w 527"/>
                        <a:gd name="T7" fmla="*/ 501 h 504"/>
                        <a:gd name="T8" fmla="*/ 2 w 527"/>
                        <a:gd name="T9" fmla="*/ 491 h 504"/>
                        <a:gd name="T10" fmla="*/ 3 w 527"/>
                        <a:gd name="T11" fmla="*/ 503 h 504"/>
                        <a:gd name="T12" fmla="*/ 3 w 527"/>
                        <a:gd name="T13" fmla="*/ 494 h 504"/>
                        <a:gd name="T14" fmla="*/ 4 w 527"/>
                        <a:gd name="T15" fmla="*/ 504 h 504"/>
                        <a:gd name="T16" fmla="*/ 5 w 527"/>
                        <a:gd name="T17" fmla="*/ 493 h 504"/>
                        <a:gd name="T18" fmla="*/ 6 w 527"/>
                        <a:gd name="T19" fmla="*/ 504 h 504"/>
                        <a:gd name="T20" fmla="*/ 6 w 527"/>
                        <a:gd name="T21" fmla="*/ 489 h 504"/>
                        <a:gd name="T22" fmla="*/ 7 w 527"/>
                        <a:gd name="T23" fmla="*/ 498 h 504"/>
                        <a:gd name="T24" fmla="*/ 5 w 527"/>
                        <a:gd name="T25" fmla="*/ 148 h 504"/>
                        <a:gd name="T26" fmla="*/ 17 w 527"/>
                        <a:gd name="T27" fmla="*/ 5 h 504"/>
                        <a:gd name="T28" fmla="*/ 16 w 527"/>
                        <a:gd name="T29" fmla="*/ 10 h 504"/>
                        <a:gd name="T30" fmla="*/ 16 w 527"/>
                        <a:gd name="T31" fmla="*/ 4 h 504"/>
                        <a:gd name="T32" fmla="*/ 15 w 527"/>
                        <a:gd name="T33" fmla="*/ 11 h 504"/>
                        <a:gd name="T34" fmla="*/ 15 w 527"/>
                        <a:gd name="T35" fmla="*/ 0 h 504"/>
                        <a:gd name="T36" fmla="*/ 3 w 527"/>
                        <a:gd name="T37" fmla="*/ 140 h 50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527"/>
                        <a:gd name="T58" fmla="*/ 0 h 504"/>
                        <a:gd name="T59" fmla="*/ 527 w 527"/>
                        <a:gd name="T60" fmla="*/ 504 h 50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527" h="504">
                          <a:moveTo>
                            <a:pt x="84" y="140"/>
                          </a:moveTo>
                          <a:lnTo>
                            <a:pt x="0" y="494"/>
                          </a:lnTo>
                          <a:lnTo>
                            <a:pt x="24" y="487"/>
                          </a:lnTo>
                          <a:lnTo>
                            <a:pt x="36" y="501"/>
                          </a:lnTo>
                          <a:lnTo>
                            <a:pt x="58" y="491"/>
                          </a:lnTo>
                          <a:lnTo>
                            <a:pt x="76" y="503"/>
                          </a:lnTo>
                          <a:lnTo>
                            <a:pt x="96" y="494"/>
                          </a:lnTo>
                          <a:lnTo>
                            <a:pt x="116" y="504"/>
                          </a:lnTo>
                          <a:lnTo>
                            <a:pt x="138" y="493"/>
                          </a:lnTo>
                          <a:lnTo>
                            <a:pt x="164" y="504"/>
                          </a:lnTo>
                          <a:lnTo>
                            <a:pt x="180" y="489"/>
                          </a:lnTo>
                          <a:lnTo>
                            <a:pt x="204" y="498"/>
                          </a:lnTo>
                          <a:lnTo>
                            <a:pt x="160" y="148"/>
                          </a:lnTo>
                          <a:lnTo>
                            <a:pt x="527" y="5"/>
                          </a:lnTo>
                          <a:lnTo>
                            <a:pt x="501" y="10"/>
                          </a:lnTo>
                          <a:lnTo>
                            <a:pt x="481" y="4"/>
                          </a:lnTo>
                          <a:lnTo>
                            <a:pt x="475" y="11"/>
                          </a:lnTo>
                          <a:lnTo>
                            <a:pt x="457" y="0"/>
                          </a:lnTo>
                          <a:lnTo>
                            <a:pt x="84" y="1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4167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1231" y="2281"/>
                      <a:ext cx="208" cy="516"/>
                    </a:xfrm>
                    <a:custGeom>
                      <a:avLst/>
                      <a:gdLst>
                        <a:gd name="T0" fmla="*/ 0 w 413"/>
                        <a:gd name="T1" fmla="*/ 151 h 517"/>
                        <a:gd name="T2" fmla="*/ 13 w 413"/>
                        <a:gd name="T3" fmla="*/ 0 h 517"/>
                        <a:gd name="T4" fmla="*/ 13 w 413"/>
                        <a:gd name="T5" fmla="*/ 47 h 517"/>
                        <a:gd name="T6" fmla="*/ 13 w 413"/>
                        <a:gd name="T7" fmla="*/ 324 h 517"/>
                        <a:gd name="T8" fmla="*/ 2 w 413"/>
                        <a:gd name="T9" fmla="*/ 517 h 517"/>
                        <a:gd name="T10" fmla="*/ 0 w 413"/>
                        <a:gd name="T11" fmla="*/ 151 h 5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13"/>
                        <a:gd name="T19" fmla="*/ 0 h 517"/>
                        <a:gd name="T20" fmla="*/ 413 w 413"/>
                        <a:gd name="T21" fmla="*/ 517 h 51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13" h="517">
                          <a:moveTo>
                            <a:pt x="0" y="151"/>
                          </a:moveTo>
                          <a:lnTo>
                            <a:pt x="387" y="0"/>
                          </a:lnTo>
                          <a:lnTo>
                            <a:pt x="411" y="47"/>
                          </a:lnTo>
                          <a:lnTo>
                            <a:pt x="413" y="324"/>
                          </a:lnTo>
                          <a:lnTo>
                            <a:pt x="44" y="517"/>
                          </a:lnTo>
                          <a:lnTo>
                            <a:pt x="0" y="151"/>
                          </a:lnTo>
                          <a:close/>
                        </a:path>
                      </a:pathLst>
                    </a:custGeom>
                    <a:solidFill>
                      <a:srgbClr val="BF7F3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153" name="Freeform 100"/>
                <p:cNvSpPr>
                  <a:spLocks/>
                </p:cNvSpPr>
                <p:nvPr/>
              </p:nvSpPr>
              <p:spPr bwMode="auto">
                <a:xfrm>
                  <a:off x="1234" y="2166"/>
                  <a:ext cx="165" cy="129"/>
                </a:xfrm>
                <a:custGeom>
                  <a:avLst/>
                  <a:gdLst>
                    <a:gd name="T0" fmla="*/ 3 w 329"/>
                    <a:gd name="T1" fmla="*/ 13 h 128"/>
                    <a:gd name="T2" fmla="*/ 1 w 329"/>
                    <a:gd name="T3" fmla="*/ 44 h 128"/>
                    <a:gd name="T4" fmla="*/ 0 w 329"/>
                    <a:gd name="T5" fmla="*/ 83 h 128"/>
                    <a:gd name="T6" fmla="*/ 3 w 329"/>
                    <a:gd name="T7" fmla="*/ 121 h 128"/>
                    <a:gd name="T8" fmla="*/ 5 w 329"/>
                    <a:gd name="T9" fmla="*/ 128 h 128"/>
                    <a:gd name="T10" fmla="*/ 7 w 329"/>
                    <a:gd name="T11" fmla="*/ 118 h 128"/>
                    <a:gd name="T12" fmla="*/ 8 w 329"/>
                    <a:gd name="T13" fmla="*/ 124 h 128"/>
                    <a:gd name="T14" fmla="*/ 10 w 329"/>
                    <a:gd name="T15" fmla="*/ 89 h 128"/>
                    <a:gd name="T16" fmla="*/ 11 w 329"/>
                    <a:gd name="T17" fmla="*/ 47 h 128"/>
                    <a:gd name="T18" fmla="*/ 9 w 329"/>
                    <a:gd name="T19" fmla="*/ 0 h 128"/>
                    <a:gd name="T20" fmla="*/ 3 w 329"/>
                    <a:gd name="T21" fmla="*/ 13 h 1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9"/>
                    <a:gd name="T34" fmla="*/ 0 h 128"/>
                    <a:gd name="T35" fmla="*/ 329 w 329"/>
                    <a:gd name="T36" fmla="*/ 128 h 1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9" h="128">
                      <a:moveTo>
                        <a:pt x="96" y="13"/>
                      </a:moveTo>
                      <a:lnTo>
                        <a:pt x="26" y="44"/>
                      </a:lnTo>
                      <a:lnTo>
                        <a:pt x="0" y="83"/>
                      </a:lnTo>
                      <a:lnTo>
                        <a:pt x="72" y="121"/>
                      </a:lnTo>
                      <a:lnTo>
                        <a:pt x="142" y="128"/>
                      </a:lnTo>
                      <a:lnTo>
                        <a:pt x="194" y="118"/>
                      </a:lnTo>
                      <a:lnTo>
                        <a:pt x="244" y="124"/>
                      </a:lnTo>
                      <a:lnTo>
                        <a:pt x="303" y="89"/>
                      </a:lnTo>
                      <a:lnTo>
                        <a:pt x="329" y="47"/>
                      </a:lnTo>
                      <a:lnTo>
                        <a:pt x="264" y="0"/>
                      </a:lnTo>
                      <a:lnTo>
                        <a:pt x="96" y="13"/>
                      </a:lnTo>
                      <a:close/>
                    </a:path>
                  </a:pathLst>
                </a:custGeom>
                <a:solidFill>
                  <a:srgbClr val="FFBF5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2974" name="Group 101"/>
                <p:cNvGrpSpPr>
                  <a:grpSpLocks/>
                </p:cNvGrpSpPr>
                <p:nvPr/>
              </p:nvGrpSpPr>
              <p:grpSpPr bwMode="auto">
                <a:xfrm>
                  <a:off x="1278" y="1440"/>
                  <a:ext cx="773" cy="1699"/>
                  <a:chOff x="1278" y="1440"/>
                  <a:chExt cx="773" cy="1699"/>
                </a:xfrm>
              </p:grpSpPr>
              <p:sp>
                <p:nvSpPr>
                  <p:cNvPr id="4155" name="Freeform 102"/>
                  <p:cNvSpPr>
                    <a:spLocks/>
                  </p:cNvSpPr>
                  <p:nvPr/>
                </p:nvSpPr>
                <p:spPr bwMode="auto">
                  <a:xfrm>
                    <a:off x="1554" y="1440"/>
                    <a:ext cx="208" cy="569"/>
                  </a:xfrm>
                  <a:custGeom>
                    <a:avLst/>
                    <a:gdLst>
                      <a:gd name="T0" fmla="*/ 7 w 412"/>
                      <a:gd name="T1" fmla="*/ 570 h 570"/>
                      <a:gd name="T2" fmla="*/ 0 w 412"/>
                      <a:gd name="T3" fmla="*/ 36 h 570"/>
                      <a:gd name="T4" fmla="*/ 1 w 412"/>
                      <a:gd name="T5" fmla="*/ 5 h 570"/>
                      <a:gd name="T6" fmla="*/ 6 w 412"/>
                      <a:gd name="T7" fmla="*/ 48 h 570"/>
                      <a:gd name="T8" fmla="*/ 11 w 412"/>
                      <a:gd name="T9" fmla="*/ 0 h 570"/>
                      <a:gd name="T10" fmla="*/ 12 w 412"/>
                      <a:gd name="T11" fmla="*/ 30 h 570"/>
                      <a:gd name="T12" fmla="*/ 7 w 412"/>
                      <a:gd name="T13" fmla="*/ 570 h 57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2"/>
                      <a:gd name="T22" fmla="*/ 0 h 570"/>
                      <a:gd name="T23" fmla="*/ 412 w 412"/>
                      <a:gd name="T24" fmla="*/ 570 h 57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2" h="570">
                        <a:moveTo>
                          <a:pt x="242" y="570"/>
                        </a:moveTo>
                        <a:lnTo>
                          <a:pt x="0" y="36"/>
                        </a:lnTo>
                        <a:lnTo>
                          <a:pt x="46" y="5"/>
                        </a:lnTo>
                        <a:lnTo>
                          <a:pt x="208" y="48"/>
                        </a:lnTo>
                        <a:lnTo>
                          <a:pt x="364" y="0"/>
                        </a:lnTo>
                        <a:lnTo>
                          <a:pt x="412" y="30"/>
                        </a:lnTo>
                        <a:lnTo>
                          <a:pt x="242" y="570"/>
                        </a:lnTo>
                        <a:close/>
                      </a:path>
                    </a:pathLst>
                  </a:custGeom>
                  <a:solidFill>
                    <a:srgbClr val="9FB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4156" name="Freeform 103"/>
                  <p:cNvSpPr>
                    <a:spLocks/>
                  </p:cNvSpPr>
                  <p:nvPr/>
                </p:nvSpPr>
                <p:spPr bwMode="auto">
                  <a:xfrm>
                    <a:off x="1630" y="1485"/>
                    <a:ext cx="76" cy="513"/>
                  </a:xfrm>
                  <a:custGeom>
                    <a:avLst/>
                    <a:gdLst>
                      <a:gd name="T0" fmla="*/ 1 w 154"/>
                      <a:gd name="T1" fmla="*/ 0 h 511"/>
                      <a:gd name="T2" fmla="*/ 1 w 154"/>
                      <a:gd name="T3" fmla="*/ 0 h 511"/>
                      <a:gd name="T4" fmla="*/ 3 w 154"/>
                      <a:gd name="T5" fmla="*/ 37 h 511"/>
                      <a:gd name="T6" fmla="*/ 2 w 154"/>
                      <a:gd name="T7" fmla="*/ 64 h 511"/>
                      <a:gd name="T8" fmla="*/ 3 w 154"/>
                      <a:gd name="T9" fmla="*/ 131 h 511"/>
                      <a:gd name="T10" fmla="*/ 5 w 154"/>
                      <a:gd name="T11" fmla="*/ 193 h 511"/>
                      <a:gd name="T12" fmla="*/ 5 w 154"/>
                      <a:gd name="T13" fmla="*/ 266 h 511"/>
                      <a:gd name="T14" fmla="*/ 5 w 154"/>
                      <a:gd name="T15" fmla="*/ 418 h 511"/>
                      <a:gd name="T16" fmla="*/ 5 w 154"/>
                      <a:gd name="T17" fmla="*/ 509 h 511"/>
                      <a:gd name="T18" fmla="*/ 1 w 154"/>
                      <a:gd name="T19" fmla="*/ 511 h 511"/>
                      <a:gd name="T20" fmla="*/ 1 w 154"/>
                      <a:gd name="T21" fmla="*/ 416 h 511"/>
                      <a:gd name="T22" fmla="*/ 1 w 154"/>
                      <a:gd name="T23" fmla="*/ 266 h 511"/>
                      <a:gd name="T24" fmla="*/ 1 w 154"/>
                      <a:gd name="T25" fmla="*/ 195 h 511"/>
                      <a:gd name="T26" fmla="*/ 1 w 154"/>
                      <a:gd name="T27" fmla="*/ 132 h 511"/>
                      <a:gd name="T28" fmla="*/ 1 w 154"/>
                      <a:gd name="T29" fmla="*/ 66 h 511"/>
                      <a:gd name="T30" fmla="*/ 0 w 154"/>
                      <a:gd name="T31" fmla="*/ 44 h 511"/>
                      <a:gd name="T32" fmla="*/ 1 w 154"/>
                      <a:gd name="T33" fmla="*/ 0 h 51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54"/>
                      <a:gd name="T52" fmla="*/ 0 h 511"/>
                      <a:gd name="T53" fmla="*/ 154 w 154"/>
                      <a:gd name="T54" fmla="*/ 511 h 51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54" h="511">
                        <a:moveTo>
                          <a:pt x="46" y="0"/>
                        </a:moveTo>
                        <a:lnTo>
                          <a:pt x="62" y="0"/>
                        </a:lnTo>
                        <a:lnTo>
                          <a:pt x="114" y="37"/>
                        </a:lnTo>
                        <a:lnTo>
                          <a:pt x="84" y="64"/>
                        </a:lnTo>
                        <a:lnTo>
                          <a:pt x="124" y="131"/>
                        </a:lnTo>
                        <a:lnTo>
                          <a:pt x="150" y="193"/>
                        </a:lnTo>
                        <a:lnTo>
                          <a:pt x="154" y="266"/>
                        </a:lnTo>
                        <a:lnTo>
                          <a:pt x="138" y="418"/>
                        </a:lnTo>
                        <a:lnTo>
                          <a:pt x="132" y="509"/>
                        </a:lnTo>
                        <a:lnTo>
                          <a:pt x="46" y="511"/>
                        </a:lnTo>
                        <a:lnTo>
                          <a:pt x="30" y="416"/>
                        </a:lnTo>
                        <a:lnTo>
                          <a:pt x="4" y="266"/>
                        </a:lnTo>
                        <a:lnTo>
                          <a:pt x="4" y="195"/>
                        </a:lnTo>
                        <a:lnTo>
                          <a:pt x="16" y="132"/>
                        </a:lnTo>
                        <a:lnTo>
                          <a:pt x="40" y="66"/>
                        </a:lnTo>
                        <a:lnTo>
                          <a:pt x="0" y="44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001F9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42297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278" y="1464"/>
                    <a:ext cx="773" cy="1675"/>
                    <a:chOff x="1278" y="1464"/>
                    <a:chExt cx="773" cy="1675"/>
                  </a:xfrm>
                </p:grpSpPr>
                <p:sp>
                  <p:nvSpPr>
                    <p:cNvPr id="4158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1277" y="1465"/>
                      <a:ext cx="732" cy="1674"/>
                    </a:xfrm>
                    <a:custGeom>
                      <a:avLst/>
                      <a:gdLst>
                        <a:gd name="T0" fmla="*/ 18 w 1546"/>
                        <a:gd name="T1" fmla="*/ 8 h 1675"/>
                        <a:gd name="T2" fmla="*/ 9 w 1546"/>
                        <a:gd name="T3" fmla="*/ 82 h 1675"/>
                        <a:gd name="T4" fmla="*/ 3 w 1546"/>
                        <a:gd name="T5" fmla="*/ 354 h 1675"/>
                        <a:gd name="T6" fmla="*/ 1 w 1546"/>
                        <a:gd name="T7" fmla="*/ 458 h 1675"/>
                        <a:gd name="T8" fmla="*/ 0 w 1546"/>
                        <a:gd name="T9" fmla="*/ 718 h 1675"/>
                        <a:gd name="T10" fmla="*/ 6 w 1546"/>
                        <a:gd name="T11" fmla="*/ 717 h 1675"/>
                        <a:gd name="T12" fmla="*/ 6 w 1546"/>
                        <a:gd name="T13" fmla="*/ 488 h 1675"/>
                        <a:gd name="T14" fmla="*/ 12 w 1546"/>
                        <a:gd name="T15" fmla="*/ 322 h 1675"/>
                        <a:gd name="T16" fmla="*/ 12 w 1546"/>
                        <a:gd name="T17" fmla="*/ 568 h 1675"/>
                        <a:gd name="T18" fmla="*/ 12 w 1546"/>
                        <a:gd name="T19" fmla="*/ 832 h 1675"/>
                        <a:gd name="T20" fmla="*/ 13 w 1546"/>
                        <a:gd name="T21" fmla="*/ 838 h 1675"/>
                        <a:gd name="T22" fmla="*/ 13 w 1546"/>
                        <a:gd name="T23" fmla="*/ 1179 h 1675"/>
                        <a:gd name="T24" fmla="*/ 12 w 1546"/>
                        <a:gd name="T25" fmla="*/ 1662 h 1675"/>
                        <a:gd name="T26" fmla="*/ 17 w 1546"/>
                        <a:gd name="T27" fmla="*/ 1675 h 1675"/>
                        <a:gd name="T28" fmla="*/ 22 w 1546"/>
                        <a:gd name="T29" fmla="*/ 1643 h 1675"/>
                        <a:gd name="T30" fmla="*/ 25 w 1546"/>
                        <a:gd name="T31" fmla="*/ 851 h 1675"/>
                        <a:gd name="T32" fmla="*/ 26 w 1546"/>
                        <a:gd name="T33" fmla="*/ 1302 h 1675"/>
                        <a:gd name="T34" fmla="*/ 27 w 1546"/>
                        <a:gd name="T35" fmla="*/ 1646 h 1675"/>
                        <a:gd name="T36" fmla="*/ 34 w 1546"/>
                        <a:gd name="T37" fmla="*/ 1675 h 1675"/>
                        <a:gd name="T38" fmla="*/ 38 w 1546"/>
                        <a:gd name="T39" fmla="*/ 1669 h 1675"/>
                        <a:gd name="T40" fmla="*/ 37 w 1546"/>
                        <a:gd name="T41" fmla="*/ 1037 h 1675"/>
                        <a:gd name="T42" fmla="*/ 37 w 1546"/>
                        <a:gd name="T43" fmla="*/ 832 h 1675"/>
                        <a:gd name="T44" fmla="*/ 39 w 1546"/>
                        <a:gd name="T45" fmla="*/ 819 h 1675"/>
                        <a:gd name="T46" fmla="*/ 40 w 1546"/>
                        <a:gd name="T47" fmla="*/ 748 h 1675"/>
                        <a:gd name="T48" fmla="*/ 41 w 1546"/>
                        <a:gd name="T49" fmla="*/ 688 h 1675"/>
                        <a:gd name="T50" fmla="*/ 48 w 1546"/>
                        <a:gd name="T51" fmla="*/ 540 h 1675"/>
                        <a:gd name="T52" fmla="*/ 42 w 1546"/>
                        <a:gd name="T53" fmla="*/ 83 h 1675"/>
                        <a:gd name="T54" fmla="*/ 30 w 1546"/>
                        <a:gd name="T55" fmla="*/ 0 h 1675"/>
                        <a:gd name="T56" fmla="*/ 24 w 1546"/>
                        <a:gd name="T57" fmla="*/ 529 h 1675"/>
                        <a:gd name="T58" fmla="*/ 18 w 1546"/>
                        <a:gd name="T59" fmla="*/ 8 h 1675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1546"/>
                        <a:gd name="T91" fmla="*/ 0 h 1675"/>
                        <a:gd name="T92" fmla="*/ 1546 w 1546"/>
                        <a:gd name="T93" fmla="*/ 1675 h 1675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1546" h="1675">
                          <a:moveTo>
                            <a:pt x="563" y="8"/>
                          </a:moveTo>
                          <a:lnTo>
                            <a:pt x="259" y="82"/>
                          </a:lnTo>
                          <a:lnTo>
                            <a:pt x="66" y="354"/>
                          </a:lnTo>
                          <a:lnTo>
                            <a:pt x="20" y="458"/>
                          </a:lnTo>
                          <a:lnTo>
                            <a:pt x="0" y="718"/>
                          </a:lnTo>
                          <a:lnTo>
                            <a:pt x="205" y="717"/>
                          </a:lnTo>
                          <a:lnTo>
                            <a:pt x="223" y="488"/>
                          </a:lnTo>
                          <a:lnTo>
                            <a:pt x="363" y="322"/>
                          </a:lnTo>
                          <a:lnTo>
                            <a:pt x="381" y="568"/>
                          </a:lnTo>
                          <a:lnTo>
                            <a:pt x="357" y="832"/>
                          </a:lnTo>
                          <a:lnTo>
                            <a:pt x="447" y="838"/>
                          </a:lnTo>
                          <a:lnTo>
                            <a:pt x="433" y="1179"/>
                          </a:lnTo>
                          <a:lnTo>
                            <a:pt x="409" y="1662"/>
                          </a:lnTo>
                          <a:lnTo>
                            <a:pt x="537" y="1675"/>
                          </a:lnTo>
                          <a:lnTo>
                            <a:pt x="695" y="1643"/>
                          </a:lnTo>
                          <a:lnTo>
                            <a:pt x="817" y="851"/>
                          </a:lnTo>
                          <a:lnTo>
                            <a:pt x="863" y="1302"/>
                          </a:lnTo>
                          <a:lnTo>
                            <a:pt x="895" y="1646"/>
                          </a:lnTo>
                          <a:lnTo>
                            <a:pt x="1069" y="1675"/>
                          </a:lnTo>
                          <a:lnTo>
                            <a:pt x="1210" y="1669"/>
                          </a:lnTo>
                          <a:lnTo>
                            <a:pt x="1160" y="1037"/>
                          </a:lnTo>
                          <a:lnTo>
                            <a:pt x="1184" y="832"/>
                          </a:lnTo>
                          <a:lnTo>
                            <a:pt x="1236" y="819"/>
                          </a:lnTo>
                          <a:lnTo>
                            <a:pt x="1274" y="748"/>
                          </a:lnTo>
                          <a:lnTo>
                            <a:pt x="1288" y="688"/>
                          </a:lnTo>
                          <a:lnTo>
                            <a:pt x="1546" y="540"/>
                          </a:lnTo>
                          <a:lnTo>
                            <a:pt x="1314" y="83"/>
                          </a:lnTo>
                          <a:lnTo>
                            <a:pt x="961" y="0"/>
                          </a:lnTo>
                          <a:lnTo>
                            <a:pt x="799" y="529"/>
                          </a:lnTo>
                          <a:lnTo>
                            <a:pt x="563" y="8"/>
                          </a:lnTo>
                          <a:close/>
                        </a:path>
                      </a:pathLst>
                    </a:custGeom>
                    <a:solidFill>
                      <a:srgbClr val="000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grpSp>
                  <p:nvGrpSpPr>
                    <p:cNvPr id="422979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70" y="2037"/>
                      <a:ext cx="32" cy="90"/>
                      <a:chOff x="1670" y="2037"/>
                      <a:chExt cx="32" cy="90"/>
                    </a:xfrm>
                  </p:grpSpPr>
                  <p:sp>
                    <p:nvSpPr>
                      <p:cNvPr id="4160" name="Oval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70" y="2037"/>
                        <a:ext cx="20" cy="28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4161" name="Oval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70" y="2092"/>
                        <a:ext cx="20" cy="3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aphicFrame>
            <p:nvGraphicFramePr>
              <p:cNvPr id="422917" name="Object 5"/>
              <p:cNvGraphicFramePr>
                <a:graphicFrameLocks noChangeAspect="1"/>
              </p:cNvGraphicFramePr>
              <p:nvPr/>
            </p:nvGraphicFramePr>
            <p:xfrm>
              <a:off x="432" y="1536"/>
              <a:ext cx="629" cy="2352"/>
            </p:xfrm>
            <a:graphic>
              <a:graphicData uri="http://schemas.openxmlformats.org/presentationml/2006/ole">
                <p:oleObj spid="_x0000_s422917" name="Imagen" r:id="rId18" imgW="893369" imgH="3334817" progId="">
                  <p:embed/>
                </p:oleObj>
              </a:graphicData>
            </a:graphic>
          </p:graphicFrame>
        </p:grpSp>
        <p:sp>
          <p:nvSpPr>
            <p:cNvPr id="4106" name="Rectangle 110"/>
            <p:cNvSpPr>
              <a:spLocks noChangeArrowheads="1"/>
            </p:cNvSpPr>
            <p:nvPr/>
          </p:nvSpPr>
          <p:spPr bwMode="auto">
            <a:xfrm>
              <a:off x="1323" y="2558"/>
              <a:ext cx="3291" cy="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ctr"/>
            <a:lstStyle/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  <a:buFont typeface="Wingdings" pitchFamily="2" charset="2"/>
                <a:buChar char="§"/>
                <a:tabLst>
                  <a:tab pos="542925" algn="l"/>
                </a:tabLst>
                <a:defRPr/>
              </a:pPr>
              <a:r>
                <a:rPr lang="es-ES_tradnl" sz="2000" dirty="0">
                  <a:solidFill>
                    <a:srgbClr val="7A5A00"/>
                  </a:solidFill>
                  <a:latin typeface="Arial Unicode MS" pitchFamily="34" charset="-128"/>
                  <a:cs typeface="+mn-cs"/>
                </a:rPr>
                <a:t>   </a:t>
              </a:r>
              <a:r>
                <a:rPr lang="es-ES_tradnl" sz="2000" dirty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Se evitan desplazamientos y colas</a:t>
              </a:r>
            </a:p>
          </p:txBody>
        </p:sp>
        <p:grpSp>
          <p:nvGrpSpPr>
            <p:cNvPr id="422927" name="Group 111"/>
            <p:cNvGrpSpPr>
              <a:grpSpLocks/>
            </p:cNvGrpSpPr>
            <p:nvPr/>
          </p:nvGrpSpPr>
          <p:grpSpPr bwMode="auto">
            <a:xfrm>
              <a:off x="288" y="2153"/>
              <a:ext cx="1199" cy="375"/>
              <a:chOff x="624" y="3120"/>
              <a:chExt cx="1379" cy="432"/>
            </a:xfrm>
          </p:grpSpPr>
          <p:sp>
            <p:nvSpPr>
              <p:cNvPr id="4108" name="Freeform 112"/>
              <p:cNvSpPr>
                <a:spLocks/>
              </p:cNvSpPr>
              <p:nvPr/>
            </p:nvSpPr>
            <p:spPr bwMode="auto">
              <a:xfrm>
                <a:off x="1610" y="3372"/>
                <a:ext cx="177" cy="120"/>
              </a:xfrm>
              <a:custGeom>
                <a:avLst/>
                <a:gdLst>
                  <a:gd name="T0" fmla="*/ 11 w 354"/>
                  <a:gd name="T1" fmla="*/ 8 h 238"/>
                  <a:gd name="T2" fmla="*/ 11 w 354"/>
                  <a:gd name="T3" fmla="*/ 7 h 238"/>
                  <a:gd name="T4" fmla="*/ 11 w 354"/>
                  <a:gd name="T5" fmla="*/ 5 h 238"/>
                  <a:gd name="T6" fmla="*/ 11 w 354"/>
                  <a:gd name="T7" fmla="*/ 4 h 238"/>
                  <a:gd name="T8" fmla="*/ 11 w 354"/>
                  <a:gd name="T9" fmla="*/ 3 h 238"/>
                  <a:gd name="T10" fmla="*/ 10 w 354"/>
                  <a:gd name="T11" fmla="*/ 2 h 238"/>
                  <a:gd name="T12" fmla="*/ 9 w 354"/>
                  <a:gd name="T13" fmla="*/ 2 h 238"/>
                  <a:gd name="T14" fmla="*/ 7 w 354"/>
                  <a:gd name="T15" fmla="*/ 1 h 238"/>
                  <a:gd name="T16" fmla="*/ 6 w 354"/>
                  <a:gd name="T17" fmla="*/ 1 h 238"/>
                  <a:gd name="T18" fmla="*/ 6 w 354"/>
                  <a:gd name="T19" fmla="*/ 0 h 238"/>
                  <a:gd name="T20" fmla="*/ 5 w 354"/>
                  <a:gd name="T21" fmla="*/ 1 h 238"/>
                  <a:gd name="T22" fmla="*/ 3 w 354"/>
                  <a:gd name="T23" fmla="*/ 1 h 238"/>
                  <a:gd name="T24" fmla="*/ 3 w 354"/>
                  <a:gd name="T25" fmla="*/ 2 h 238"/>
                  <a:gd name="T26" fmla="*/ 1 w 354"/>
                  <a:gd name="T27" fmla="*/ 2 h 238"/>
                  <a:gd name="T28" fmla="*/ 1 w 354"/>
                  <a:gd name="T29" fmla="*/ 3 h 238"/>
                  <a:gd name="T30" fmla="*/ 1 w 354"/>
                  <a:gd name="T31" fmla="*/ 4 h 238"/>
                  <a:gd name="T32" fmla="*/ 1 w 354"/>
                  <a:gd name="T33" fmla="*/ 5 h 238"/>
                  <a:gd name="T34" fmla="*/ 0 w 354"/>
                  <a:gd name="T35" fmla="*/ 7 h 238"/>
                  <a:gd name="T36" fmla="*/ 0 w 354"/>
                  <a:gd name="T37" fmla="*/ 7 h 238"/>
                  <a:gd name="T38" fmla="*/ 0 w 354"/>
                  <a:gd name="T39" fmla="*/ 7 h 238"/>
                  <a:gd name="T40" fmla="*/ 0 w 354"/>
                  <a:gd name="T41" fmla="*/ 8 h 238"/>
                  <a:gd name="T42" fmla="*/ 0 w 354"/>
                  <a:gd name="T43" fmla="*/ 8 h 238"/>
                  <a:gd name="T44" fmla="*/ 11 w 354"/>
                  <a:gd name="T45" fmla="*/ 8 h 23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4"/>
                  <a:gd name="T70" fmla="*/ 0 h 238"/>
                  <a:gd name="T71" fmla="*/ 354 w 354"/>
                  <a:gd name="T72" fmla="*/ 238 h 23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4" h="238">
                    <a:moveTo>
                      <a:pt x="354" y="238"/>
                    </a:moveTo>
                    <a:lnTo>
                      <a:pt x="354" y="193"/>
                    </a:lnTo>
                    <a:lnTo>
                      <a:pt x="351" y="154"/>
                    </a:lnTo>
                    <a:lnTo>
                      <a:pt x="340" y="118"/>
                    </a:lnTo>
                    <a:lnTo>
                      <a:pt x="323" y="84"/>
                    </a:lnTo>
                    <a:lnTo>
                      <a:pt x="301" y="56"/>
                    </a:lnTo>
                    <a:lnTo>
                      <a:pt x="275" y="33"/>
                    </a:lnTo>
                    <a:lnTo>
                      <a:pt x="245" y="15"/>
                    </a:lnTo>
                    <a:lnTo>
                      <a:pt x="211" y="3"/>
                    </a:lnTo>
                    <a:lnTo>
                      <a:pt x="176" y="0"/>
                    </a:lnTo>
                    <a:lnTo>
                      <a:pt x="140" y="3"/>
                    </a:lnTo>
                    <a:lnTo>
                      <a:pt x="108" y="15"/>
                    </a:lnTo>
                    <a:lnTo>
                      <a:pt x="78" y="33"/>
                    </a:lnTo>
                    <a:lnTo>
                      <a:pt x="52" y="56"/>
                    </a:lnTo>
                    <a:lnTo>
                      <a:pt x="30" y="84"/>
                    </a:lnTo>
                    <a:lnTo>
                      <a:pt x="14" y="118"/>
                    </a:lnTo>
                    <a:lnTo>
                      <a:pt x="4" y="154"/>
                    </a:lnTo>
                    <a:lnTo>
                      <a:pt x="0" y="193"/>
                    </a:lnTo>
                    <a:lnTo>
                      <a:pt x="0" y="206"/>
                    </a:lnTo>
                    <a:lnTo>
                      <a:pt x="0" y="222"/>
                    </a:lnTo>
                    <a:lnTo>
                      <a:pt x="0" y="233"/>
                    </a:lnTo>
                    <a:lnTo>
                      <a:pt x="0" y="238"/>
                    </a:lnTo>
                    <a:lnTo>
                      <a:pt x="354" y="2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09" name="Freeform 113"/>
              <p:cNvSpPr>
                <a:spLocks/>
              </p:cNvSpPr>
              <p:nvPr/>
            </p:nvSpPr>
            <p:spPr bwMode="auto">
              <a:xfrm>
                <a:off x="866" y="3372"/>
                <a:ext cx="176" cy="121"/>
              </a:xfrm>
              <a:custGeom>
                <a:avLst/>
                <a:gdLst>
                  <a:gd name="T0" fmla="*/ 11 w 351"/>
                  <a:gd name="T1" fmla="*/ 8 h 241"/>
                  <a:gd name="T2" fmla="*/ 11 w 351"/>
                  <a:gd name="T3" fmla="*/ 8 h 241"/>
                  <a:gd name="T4" fmla="*/ 11 w 351"/>
                  <a:gd name="T5" fmla="*/ 8 h 241"/>
                  <a:gd name="T6" fmla="*/ 11 w 351"/>
                  <a:gd name="T7" fmla="*/ 7 h 241"/>
                  <a:gd name="T8" fmla="*/ 11 w 351"/>
                  <a:gd name="T9" fmla="*/ 7 h 241"/>
                  <a:gd name="T10" fmla="*/ 11 w 351"/>
                  <a:gd name="T11" fmla="*/ 5 h 241"/>
                  <a:gd name="T12" fmla="*/ 11 w 351"/>
                  <a:gd name="T13" fmla="*/ 4 h 241"/>
                  <a:gd name="T14" fmla="*/ 10 w 351"/>
                  <a:gd name="T15" fmla="*/ 3 h 241"/>
                  <a:gd name="T16" fmla="*/ 10 w 351"/>
                  <a:gd name="T17" fmla="*/ 2 h 241"/>
                  <a:gd name="T18" fmla="*/ 9 w 351"/>
                  <a:gd name="T19" fmla="*/ 2 h 241"/>
                  <a:gd name="T20" fmla="*/ 8 w 351"/>
                  <a:gd name="T21" fmla="*/ 1 h 241"/>
                  <a:gd name="T22" fmla="*/ 7 w 351"/>
                  <a:gd name="T23" fmla="*/ 1 h 241"/>
                  <a:gd name="T24" fmla="*/ 6 w 351"/>
                  <a:gd name="T25" fmla="*/ 0 h 241"/>
                  <a:gd name="T26" fmla="*/ 5 w 351"/>
                  <a:gd name="T27" fmla="*/ 1 h 241"/>
                  <a:gd name="T28" fmla="*/ 4 w 351"/>
                  <a:gd name="T29" fmla="*/ 1 h 241"/>
                  <a:gd name="T30" fmla="*/ 3 w 351"/>
                  <a:gd name="T31" fmla="*/ 2 h 241"/>
                  <a:gd name="T32" fmla="*/ 2 w 351"/>
                  <a:gd name="T33" fmla="*/ 2 h 241"/>
                  <a:gd name="T34" fmla="*/ 1 w 351"/>
                  <a:gd name="T35" fmla="*/ 3 h 241"/>
                  <a:gd name="T36" fmla="*/ 1 w 351"/>
                  <a:gd name="T37" fmla="*/ 4 h 241"/>
                  <a:gd name="T38" fmla="*/ 1 w 351"/>
                  <a:gd name="T39" fmla="*/ 5 h 241"/>
                  <a:gd name="T40" fmla="*/ 0 w 351"/>
                  <a:gd name="T41" fmla="*/ 7 h 241"/>
                  <a:gd name="T42" fmla="*/ 0 w 351"/>
                  <a:gd name="T43" fmla="*/ 7 h 241"/>
                  <a:gd name="T44" fmla="*/ 0 w 351"/>
                  <a:gd name="T45" fmla="*/ 7 h 241"/>
                  <a:gd name="T46" fmla="*/ 0 w 351"/>
                  <a:gd name="T47" fmla="*/ 8 h 241"/>
                  <a:gd name="T48" fmla="*/ 0 w 351"/>
                  <a:gd name="T49" fmla="*/ 8 h 241"/>
                  <a:gd name="T50" fmla="*/ 11 w 351"/>
                  <a:gd name="T51" fmla="*/ 8 h 2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1"/>
                  <a:gd name="T79" fmla="*/ 0 h 241"/>
                  <a:gd name="T80" fmla="*/ 351 w 351"/>
                  <a:gd name="T81" fmla="*/ 241 h 2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1" h="241">
                    <a:moveTo>
                      <a:pt x="351" y="240"/>
                    </a:moveTo>
                    <a:lnTo>
                      <a:pt x="351" y="238"/>
                    </a:lnTo>
                    <a:lnTo>
                      <a:pt x="351" y="233"/>
                    </a:lnTo>
                    <a:lnTo>
                      <a:pt x="351" y="219"/>
                    </a:lnTo>
                    <a:lnTo>
                      <a:pt x="350" y="193"/>
                    </a:lnTo>
                    <a:lnTo>
                      <a:pt x="345" y="154"/>
                    </a:lnTo>
                    <a:lnTo>
                      <a:pt x="334" y="118"/>
                    </a:lnTo>
                    <a:lnTo>
                      <a:pt x="318" y="84"/>
                    </a:lnTo>
                    <a:lnTo>
                      <a:pt x="297" y="56"/>
                    </a:lnTo>
                    <a:lnTo>
                      <a:pt x="272" y="33"/>
                    </a:lnTo>
                    <a:lnTo>
                      <a:pt x="243" y="15"/>
                    </a:lnTo>
                    <a:lnTo>
                      <a:pt x="209" y="3"/>
                    </a:lnTo>
                    <a:lnTo>
                      <a:pt x="175" y="0"/>
                    </a:lnTo>
                    <a:lnTo>
                      <a:pt x="139" y="3"/>
                    </a:lnTo>
                    <a:lnTo>
                      <a:pt x="107" y="15"/>
                    </a:lnTo>
                    <a:lnTo>
                      <a:pt x="77" y="33"/>
                    </a:lnTo>
                    <a:lnTo>
                      <a:pt x="52" y="56"/>
                    </a:lnTo>
                    <a:lnTo>
                      <a:pt x="30" y="84"/>
                    </a:lnTo>
                    <a:lnTo>
                      <a:pt x="14" y="118"/>
                    </a:lnTo>
                    <a:lnTo>
                      <a:pt x="3" y="154"/>
                    </a:lnTo>
                    <a:lnTo>
                      <a:pt x="0" y="193"/>
                    </a:lnTo>
                    <a:lnTo>
                      <a:pt x="0" y="206"/>
                    </a:lnTo>
                    <a:lnTo>
                      <a:pt x="0" y="222"/>
                    </a:lnTo>
                    <a:lnTo>
                      <a:pt x="0" y="234"/>
                    </a:lnTo>
                    <a:lnTo>
                      <a:pt x="0" y="241"/>
                    </a:lnTo>
                    <a:lnTo>
                      <a:pt x="351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0" name="Freeform 114"/>
              <p:cNvSpPr>
                <a:spLocks/>
              </p:cNvSpPr>
              <p:nvPr/>
            </p:nvSpPr>
            <p:spPr bwMode="auto">
              <a:xfrm>
                <a:off x="880" y="3386"/>
                <a:ext cx="146" cy="166"/>
              </a:xfrm>
              <a:custGeom>
                <a:avLst/>
                <a:gdLst>
                  <a:gd name="T0" fmla="*/ 4 w 297"/>
                  <a:gd name="T1" fmla="*/ 11 h 331"/>
                  <a:gd name="T2" fmla="*/ 5 w 297"/>
                  <a:gd name="T3" fmla="*/ 11 h 331"/>
                  <a:gd name="T4" fmla="*/ 6 w 297"/>
                  <a:gd name="T5" fmla="*/ 10 h 331"/>
                  <a:gd name="T6" fmla="*/ 7 w 297"/>
                  <a:gd name="T7" fmla="*/ 10 h 331"/>
                  <a:gd name="T8" fmla="*/ 7 w 297"/>
                  <a:gd name="T9" fmla="*/ 9 h 331"/>
                  <a:gd name="T10" fmla="*/ 8 w 297"/>
                  <a:gd name="T11" fmla="*/ 9 h 331"/>
                  <a:gd name="T12" fmla="*/ 8 w 297"/>
                  <a:gd name="T13" fmla="*/ 8 h 331"/>
                  <a:gd name="T14" fmla="*/ 9 w 297"/>
                  <a:gd name="T15" fmla="*/ 7 h 331"/>
                  <a:gd name="T16" fmla="*/ 9 w 297"/>
                  <a:gd name="T17" fmla="*/ 6 h 331"/>
                  <a:gd name="T18" fmla="*/ 9 w 297"/>
                  <a:gd name="T19" fmla="*/ 5 h 331"/>
                  <a:gd name="T20" fmla="*/ 8 w 297"/>
                  <a:gd name="T21" fmla="*/ 4 h 331"/>
                  <a:gd name="T22" fmla="*/ 8 w 297"/>
                  <a:gd name="T23" fmla="*/ 3 h 331"/>
                  <a:gd name="T24" fmla="*/ 7 w 297"/>
                  <a:gd name="T25" fmla="*/ 2 h 331"/>
                  <a:gd name="T26" fmla="*/ 7 w 297"/>
                  <a:gd name="T27" fmla="*/ 1 h 331"/>
                  <a:gd name="T28" fmla="*/ 6 w 297"/>
                  <a:gd name="T29" fmla="*/ 1 h 331"/>
                  <a:gd name="T30" fmla="*/ 5 w 297"/>
                  <a:gd name="T31" fmla="*/ 1 h 331"/>
                  <a:gd name="T32" fmla="*/ 4 w 297"/>
                  <a:gd name="T33" fmla="*/ 0 h 331"/>
                  <a:gd name="T34" fmla="*/ 3 w 297"/>
                  <a:gd name="T35" fmla="*/ 1 h 331"/>
                  <a:gd name="T36" fmla="*/ 2 w 297"/>
                  <a:gd name="T37" fmla="*/ 1 h 331"/>
                  <a:gd name="T38" fmla="*/ 2 w 297"/>
                  <a:gd name="T39" fmla="*/ 1 h 331"/>
                  <a:gd name="T40" fmla="*/ 1 w 297"/>
                  <a:gd name="T41" fmla="*/ 2 h 331"/>
                  <a:gd name="T42" fmla="*/ 0 w 297"/>
                  <a:gd name="T43" fmla="*/ 3 h 331"/>
                  <a:gd name="T44" fmla="*/ 0 w 297"/>
                  <a:gd name="T45" fmla="*/ 4 h 331"/>
                  <a:gd name="T46" fmla="*/ 0 w 297"/>
                  <a:gd name="T47" fmla="*/ 5 h 331"/>
                  <a:gd name="T48" fmla="*/ 0 w 297"/>
                  <a:gd name="T49" fmla="*/ 6 h 331"/>
                  <a:gd name="T50" fmla="*/ 0 w 297"/>
                  <a:gd name="T51" fmla="*/ 7 h 331"/>
                  <a:gd name="T52" fmla="*/ 0 w 297"/>
                  <a:gd name="T53" fmla="*/ 8 h 331"/>
                  <a:gd name="T54" fmla="*/ 0 w 297"/>
                  <a:gd name="T55" fmla="*/ 9 h 331"/>
                  <a:gd name="T56" fmla="*/ 1 w 297"/>
                  <a:gd name="T57" fmla="*/ 9 h 331"/>
                  <a:gd name="T58" fmla="*/ 2 w 297"/>
                  <a:gd name="T59" fmla="*/ 10 h 331"/>
                  <a:gd name="T60" fmla="*/ 2 w 297"/>
                  <a:gd name="T61" fmla="*/ 10 h 331"/>
                  <a:gd name="T62" fmla="*/ 3 w 297"/>
                  <a:gd name="T63" fmla="*/ 11 h 331"/>
                  <a:gd name="T64" fmla="*/ 4 w 297"/>
                  <a:gd name="T65" fmla="*/ 11 h 3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7"/>
                  <a:gd name="T100" fmla="*/ 0 h 331"/>
                  <a:gd name="T101" fmla="*/ 297 w 297"/>
                  <a:gd name="T102" fmla="*/ 331 h 3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7" h="331">
                    <a:moveTo>
                      <a:pt x="149" y="331"/>
                    </a:moveTo>
                    <a:lnTo>
                      <a:pt x="179" y="327"/>
                    </a:lnTo>
                    <a:lnTo>
                      <a:pt x="206" y="318"/>
                    </a:lnTo>
                    <a:lnTo>
                      <a:pt x="232" y="303"/>
                    </a:lnTo>
                    <a:lnTo>
                      <a:pt x="254" y="282"/>
                    </a:lnTo>
                    <a:lnTo>
                      <a:pt x="272" y="258"/>
                    </a:lnTo>
                    <a:lnTo>
                      <a:pt x="286" y="231"/>
                    </a:lnTo>
                    <a:lnTo>
                      <a:pt x="294" y="199"/>
                    </a:lnTo>
                    <a:lnTo>
                      <a:pt x="297" y="165"/>
                    </a:lnTo>
                    <a:lnTo>
                      <a:pt x="294" y="132"/>
                    </a:lnTo>
                    <a:lnTo>
                      <a:pt x="286" y="101"/>
                    </a:lnTo>
                    <a:lnTo>
                      <a:pt x="272" y="73"/>
                    </a:lnTo>
                    <a:lnTo>
                      <a:pt x="254" y="49"/>
                    </a:lnTo>
                    <a:lnTo>
                      <a:pt x="232" y="28"/>
                    </a:lnTo>
                    <a:lnTo>
                      <a:pt x="206" y="13"/>
                    </a:lnTo>
                    <a:lnTo>
                      <a:pt x="179" y="4"/>
                    </a:lnTo>
                    <a:lnTo>
                      <a:pt x="149" y="0"/>
                    </a:lnTo>
                    <a:lnTo>
                      <a:pt x="119" y="4"/>
                    </a:lnTo>
                    <a:lnTo>
                      <a:pt x="91" y="13"/>
                    </a:lnTo>
                    <a:lnTo>
                      <a:pt x="66" y="28"/>
                    </a:lnTo>
                    <a:lnTo>
                      <a:pt x="44" y="49"/>
                    </a:lnTo>
                    <a:lnTo>
                      <a:pt x="26" y="73"/>
                    </a:lnTo>
                    <a:lnTo>
                      <a:pt x="12" y="101"/>
                    </a:lnTo>
                    <a:lnTo>
                      <a:pt x="4" y="132"/>
                    </a:lnTo>
                    <a:lnTo>
                      <a:pt x="0" y="165"/>
                    </a:lnTo>
                    <a:lnTo>
                      <a:pt x="4" y="199"/>
                    </a:lnTo>
                    <a:lnTo>
                      <a:pt x="12" y="231"/>
                    </a:lnTo>
                    <a:lnTo>
                      <a:pt x="26" y="258"/>
                    </a:lnTo>
                    <a:lnTo>
                      <a:pt x="44" y="282"/>
                    </a:lnTo>
                    <a:lnTo>
                      <a:pt x="66" y="303"/>
                    </a:lnTo>
                    <a:lnTo>
                      <a:pt x="91" y="318"/>
                    </a:lnTo>
                    <a:lnTo>
                      <a:pt x="119" y="327"/>
                    </a:lnTo>
                    <a:lnTo>
                      <a:pt x="149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1" name="Freeform 115"/>
              <p:cNvSpPr>
                <a:spLocks/>
              </p:cNvSpPr>
              <p:nvPr/>
            </p:nvSpPr>
            <p:spPr bwMode="auto">
              <a:xfrm>
                <a:off x="1623" y="3386"/>
                <a:ext cx="146" cy="166"/>
              </a:xfrm>
              <a:custGeom>
                <a:avLst/>
                <a:gdLst>
                  <a:gd name="T0" fmla="*/ 5 w 297"/>
                  <a:gd name="T1" fmla="*/ 11 h 331"/>
                  <a:gd name="T2" fmla="*/ 6 w 297"/>
                  <a:gd name="T3" fmla="*/ 11 h 331"/>
                  <a:gd name="T4" fmla="*/ 7 w 297"/>
                  <a:gd name="T5" fmla="*/ 10 h 331"/>
                  <a:gd name="T6" fmla="*/ 8 w 297"/>
                  <a:gd name="T7" fmla="*/ 10 h 331"/>
                  <a:gd name="T8" fmla="*/ 8 w 297"/>
                  <a:gd name="T9" fmla="*/ 9 h 331"/>
                  <a:gd name="T10" fmla="*/ 9 w 297"/>
                  <a:gd name="T11" fmla="*/ 9 h 331"/>
                  <a:gd name="T12" fmla="*/ 9 w 297"/>
                  <a:gd name="T13" fmla="*/ 8 h 331"/>
                  <a:gd name="T14" fmla="*/ 10 w 297"/>
                  <a:gd name="T15" fmla="*/ 7 h 331"/>
                  <a:gd name="T16" fmla="*/ 10 w 297"/>
                  <a:gd name="T17" fmla="*/ 6 h 331"/>
                  <a:gd name="T18" fmla="*/ 10 w 297"/>
                  <a:gd name="T19" fmla="*/ 5 h 331"/>
                  <a:gd name="T20" fmla="*/ 9 w 297"/>
                  <a:gd name="T21" fmla="*/ 4 h 331"/>
                  <a:gd name="T22" fmla="*/ 9 w 297"/>
                  <a:gd name="T23" fmla="*/ 3 h 331"/>
                  <a:gd name="T24" fmla="*/ 8 w 297"/>
                  <a:gd name="T25" fmla="*/ 2 h 331"/>
                  <a:gd name="T26" fmla="*/ 8 w 297"/>
                  <a:gd name="T27" fmla="*/ 1 h 331"/>
                  <a:gd name="T28" fmla="*/ 7 w 297"/>
                  <a:gd name="T29" fmla="*/ 1 h 331"/>
                  <a:gd name="T30" fmla="*/ 6 w 297"/>
                  <a:gd name="T31" fmla="*/ 1 h 331"/>
                  <a:gd name="T32" fmla="*/ 5 w 297"/>
                  <a:gd name="T33" fmla="*/ 0 h 331"/>
                  <a:gd name="T34" fmla="*/ 4 w 297"/>
                  <a:gd name="T35" fmla="*/ 1 h 331"/>
                  <a:gd name="T36" fmla="*/ 3 w 297"/>
                  <a:gd name="T37" fmla="*/ 1 h 331"/>
                  <a:gd name="T38" fmla="*/ 3 w 297"/>
                  <a:gd name="T39" fmla="*/ 1 h 331"/>
                  <a:gd name="T40" fmla="*/ 2 w 297"/>
                  <a:gd name="T41" fmla="*/ 2 h 331"/>
                  <a:gd name="T42" fmla="*/ 1 w 297"/>
                  <a:gd name="T43" fmla="*/ 3 h 331"/>
                  <a:gd name="T44" fmla="*/ 1 w 297"/>
                  <a:gd name="T45" fmla="*/ 4 h 331"/>
                  <a:gd name="T46" fmla="*/ 1 w 297"/>
                  <a:gd name="T47" fmla="*/ 5 h 331"/>
                  <a:gd name="T48" fmla="*/ 0 w 297"/>
                  <a:gd name="T49" fmla="*/ 6 h 331"/>
                  <a:gd name="T50" fmla="*/ 1 w 297"/>
                  <a:gd name="T51" fmla="*/ 7 h 331"/>
                  <a:gd name="T52" fmla="*/ 1 w 297"/>
                  <a:gd name="T53" fmla="*/ 8 h 331"/>
                  <a:gd name="T54" fmla="*/ 1 w 297"/>
                  <a:gd name="T55" fmla="*/ 9 h 331"/>
                  <a:gd name="T56" fmla="*/ 2 w 297"/>
                  <a:gd name="T57" fmla="*/ 9 h 331"/>
                  <a:gd name="T58" fmla="*/ 3 w 297"/>
                  <a:gd name="T59" fmla="*/ 10 h 331"/>
                  <a:gd name="T60" fmla="*/ 3 w 297"/>
                  <a:gd name="T61" fmla="*/ 10 h 331"/>
                  <a:gd name="T62" fmla="*/ 4 w 297"/>
                  <a:gd name="T63" fmla="*/ 11 h 331"/>
                  <a:gd name="T64" fmla="*/ 5 w 297"/>
                  <a:gd name="T65" fmla="*/ 11 h 3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7"/>
                  <a:gd name="T100" fmla="*/ 0 h 331"/>
                  <a:gd name="T101" fmla="*/ 297 w 297"/>
                  <a:gd name="T102" fmla="*/ 331 h 3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7" h="331">
                    <a:moveTo>
                      <a:pt x="149" y="331"/>
                    </a:moveTo>
                    <a:lnTo>
                      <a:pt x="178" y="327"/>
                    </a:lnTo>
                    <a:lnTo>
                      <a:pt x="206" y="318"/>
                    </a:lnTo>
                    <a:lnTo>
                      <a:pt x="231" y="303"/>
                    </a:lnTo>
                    <a:lnTo>
                      <a:pt x="253" y="282"/>
                    </a:lnTo>
                    <a:lnTo>
                      <a:pt x="272" y="258"/>
                    </a:lnTo>
                    <a:lnTo>
                      <a:pt x="286" y="231"/>
                    </a:lnTo>
                    <a:lnTo>
                      <a:pt x="294" y="199"/>
                    </a:lnTo>
                    <a:lnTo>
                      <a:pt x="297" y="165"/>
                    </a:lnTo>
                    <a:lnTo>
                      <a:pt x="294" y="132"/>
                    </a:lnTo>
                    <a:lnTo>
                      <a:pt x="286" y="101"/>
                    </a:lnTo>
                    <a:lnTo>
                      <a:pt x="272" y="73"/>
                    </a:lnTo>
                    <a:lnTo>
                      <a:pt x="253" y="49"/>
                    </a:lnTo>
                    <a:lnTo>
                      <a:pt x="231" y="28"/>
                    </a:lnTo>
                    <a:lnTo>
                      <a:pt x="206" y="13"/>
                    </a:lnTo>
                    <a:lnTo>
                      <a:pt x="178" y="4"/>
                    </a:lnTo>
                    <a:lnTo>
                      <a:pt x="149" y="0"/>
                    </a:lnTo>
                    <a:lnTo>
                      <a:pt x="119" y="4"/>
                    </a:lnTo>
                    <a:lnTo>
                      <a:pt x="91" y="13"/>
                    </a:lnTo>
                    <a:lnTo>
                      <a:pt x="66" y="28"/>
                    </a:lnTo>
                    <a:lnTo>
                      <a:pt x="44" y="49"/>
                    </a:lnTo>
                    <a:lnTo>
                      <a:pt x="25" y="73"/>
                    </a:lnTo>
                    <a:lnTo>
                      <a:pt x="11" y="101"/>
                    </a:lnTo>
                    <a:lnTo>
                      <a:pt x="3" y="132"/>
                    </a:lnTo>
                    <a:lnTo>
                      <a:pt x="0" y="165"/>
                    </a:lnTo>
                    <a:lnTo>
                      <a:pt x="3" y="199"/>
                    </a:lnTo>
                    <a:lnTo>
                      <a:pt x="11" y="231"/>
                    </a:lnTo>
                    <a:lnTo>
                      <a:pt x="25" y="258"/>
                    </a:lnTo>
                    <a:lnTo>
                      <a:pt x="44" y="282"/>
                    </a:lnTo>
                    <a:lnTo>
                      <a:pt x="66" y="303"/>
                    </a:lnTo>
                    <a:lnTo>
                      <a:pt x="91" y="318"/>
                    </a:lnTo>
                    <a:lnTo>
                      <a:pt x="119" y="327"/>
                    </a:lnTo>
                    <a:lnTo>
                      <a:pt x="149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2" name="Freeform 116"/>
              <p:cNvSpPr>
                <a:spLocks/>
              </p:cNvSpPr>
              <p:nvPr/>
            </p:nvSpPr>
            <p:spPr bwMode="auto">
              <a:xfrm>
                <a:off x="637" y="3299"/>
                <a:ext cx="1351" cy="38"/>
              </a:xfrm>
              <a:custGeom>
                <a:avLst/>
                <a:gdLst>
                  <a:gd name="T0" fmla="*/ 70 w 2702"/>
                  <a:gd name="T1" fmla="*/ 0 h 75"/>
                  <a:gd name="T2" fmla="*/ 65 w 2702"/>
                  <a:gd name="T3" fmla="*/ 0 h 75"/>
                  <a:gd name="T4" fmla="*/ 63 w 2702"/>
                  <a:gd name="T5" fmla="*/ 0 h 75"/>
                  <a:gd name="T6" fmla="*/ 58 w 2702"/>
                  <a:gd name="T7" fmla="*/ 0 h 75"/>
                  <a:gd name="T8" fmla="*/ 54 w 2702"/>
                  <a:gd name="T9" fmla="*/ 0 h 75"/>
                  <a:gd name="T10" fmla="*/ 49 w 2702"/>
                  <a:gd name="T11" fmla="*/ 0 h 75"/>
                  <a:gd name="T12" fmla="*/ 48 w 2702"/>
                  <a:gd name="T13" fmla="*/ 0 h 75"/>
                  <a:gd name="T14" fmla="*/ 43 w 2702"/>
                  <a:gd name="T15" fmla="*/ 0 h 75"/>
                  <a:gd name="T16" fmla="*/ 31 w 2702"/>
                  <a:gd name="T17" fmla="*/ 0 h 75"/>
                  <a:gd name="T18" fmla="*/ 26 w 2702"/>
                  <a:gd name="T19" fmla="*/ 0 h 75"/>
                  <a:gd name="T20" fmla="*/ 25 w 2702"/>
                  <a:gd name="T21" fmla="*/ 0 h 75"/>
                  <a:gd name="T22" fmla="*/ 21 w 2702"/>
                  <a:gd name="T23" fmla="*/ 0 h 75"/>
                  <a:gd name="T24" fmla="*/ 17 w 2702"/>
                  <a:gd name="T25" fmla="*/ 0 h 75"/>
                  <a:gd name="T26" fmla="*/ 11 w 2702"/>
                  <a:gd name="T27" fmla="*/ 0 h 75"/>
                  <a:gd name="T28" fmla="*/ 11 w 2702"/>
                  <a:gd name="T29" fmla="*/ 0 h 75"/>
                  <a:gd name="T30" fmla="*/ 5 w 2702"/>
                  <a:gd name="T31" fmla="*/ 0 h 75"/>
                  <a:gd name="T32" fmla="*/ 0 w 2702"/>
                  <a:gd name="T33" fmla="*/ 1 h 75"/>
                  <a:gd name="T34" fmla="*/ 0 w 2702"/>
                  <a:gd name="T35" fmla="*/ 1 h 75"/>
                  <a:gd name="T36" fmla="*/ 0 w 2702"/>
                  <a:gd name="T37" fmla="*/ 1 h 75"/>
                  <a:gd name="T38" fmla="*/ 0 w 2702"/>
                  <a:gd name="T39" fmla="*/ 2 h 75"/>
                  <a:gd name="T40" fmla="*/ 0 w 2702"/>
                  <a:gd name="T41" fmla="*/ 3 h 75"/>
                  <a:gd name="T42" fmla="*/ 84 w 2702"/>
                  <a:gd name="T43" fmla="*/ 3 h 75"/>
                  <a:gd name="T44" fmla="*/ 84 w 2702"/>
                  <a:gd name="T45" fmla="*/ 0 h 75"/>
                  <a:gd name="T46" fmla="*/ 84 w 2702"/>
                  <a:gd name="T47" fmla="*/ 0 h 75"/>
                  <a:gd name="T48" fmla="*/ 84 w 2702"/>
                  <a:gd name="T49" fmla="*/ 0 h 75"/>
                  <a:gd name="T50" fmla="*/ 84 w 2702"/>
                  <a:gd name="T51" fmla="*/ 0 h 75"/>
                  <a:gd name="T52" fmla="*/ 83 w 2702"/>
                  <a:gd name="T53" fmla="*/ 0 h 75"/>
                  <a:gd name="T54" fmla="*/ 82 w 2702"/>
                  <a:gd name="T55" fmla="*/ 0 h 75"/>
                  <a:gd name="T56" fmla="*/ 82 w 2702"/>
                  <a:gd name="T57" fmla="*/ 0 h 75"/>
                  <a:gd name="T58" fmla="*/ 81 w 2702"/>
                  <a:gd name="T59" fmla="*/ 0 h 75"/>
                  <a:gd name="T60" fmla="*/ 81 w 2702"/>
                  <a:gd name="T61" fmla="*/ 0 h 75"/>
                  <a:gd name="T62" fmla="*/ 70 w 2702"/>
                  <a:gd name="T63" fmla="*/ 0 h 7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2"/>
                  <a:gd name="T97" fmla="*/ 0 h 75"/>
                  <a:gd name="T98" fmla="*/ 2702 w 2702"/>
                  <a:gd name="T99" fmla="*/ 75 h 7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2" h="75">
                    <a:moveTo>
                      <a:pt x="2226" y="0"/>
                    </a:moveTo>
                    <a:lnTo>
                      <a:pt x="2066" y="0"/>
                    </a:lnTo>
                    <a:lnTo>
                      <a:pt x="2036" y="0"/>
                    </a:lnTo>
                    <a:lnTo>
                      <a:pt x="1878" y="0"/>
                    </a:lnTo>
                    <a:lnTo>
                      <a:pt x="1747" y="0"/>
                    </a:lnTo>
                    <a:lnTo>
                      <a:pt x="1587" y="0"/>
                    </a:lnTo>
                    <a:lnTo>
                      <a:pt x="1557" y="0"/>
                    </a:lnTo>
                    <a:lnTo>
                      <a:pt x="1400" y="0"/>
                    </a:lnTo>
                    <a:lnTo>
                      <a:pt x="999" y="0"/>
                    </a:lnTo>
                    <a:lnTo>
                      <a:pt x="840" y="0"/>
                    </a:lnTo>
                    <a:lnTo>
                      <a:pt x="810" y="0"/>
                    </a:lnTo>
                    <a:lnTo>
                      <a:pt x="651" y="0"/>
                    </a:lnTo>
                    <a:lnTo>
                      <a:pt x="521" y="0"/>
                    </a:lnTo>
                    <a:lnTo>
                      <a:pt x="361" y="0"/>
                    </a:lnTo>
                    <a:lnTo>
                      <a:pt x="331" y="0"/>
                    </a:lnTo>
                    <a:lnTo>
                      <a:pt x="172" y="0"/>
                    </a:lnTo>
                    <a:lnTo>
                      <a:pt x="0" y="2"/>
                    </a:lnTo>
                    <a:lnTo>
                      <a:pt x="0" y="12"/>
                    </a:lnTo>
                    <a:lnTo>
                      <a:pt x="0" y="28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2702" y="75"/>
                    </a:lnTo>
                    <a:lnTo>
                      <a:pt x="2696" y="0"/>
                    </a:lnTo>
                    <a:lnTo>
                      <a:pt x="2692" y="0"/>
                    </a:lnTo>
                    <a:lnTo>
                      <a:pt x="2678" y="0"/>
                    </a:lnTo>
                    <a:lnTo>
                      <a:pt x="2659" y="0"/>
                    </a:lnTo>
                    <a:lnTo>
                      <a:pt x="2638" y="0"/>
                    </a:lnTo>
                    <a:lnTo>
                      <a:pt x="2616" y="0"/>
                    </a:lnTo>
                    <a:lnTo>
                      <a:pt x="2597" y="0"/>
                    </a:lnTo>
                    <a:lnTo>
                      <a:pt x="2583" y="0"/>
                    </a:lnTo>
                    <a:lnTo>
                      <a:pt x="2578" y="0"/>
                    </a:lnTo>
                    <a:lnTo>
                      <a:pt x="2226" y="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3" name="Freeform 117"/>
              <p:cNvSpPr>
                <a:spLocks/>
              </p:cNvSpPr>
              <p:nvPr/>
            </p:nvSpPr>
            <p:spPr bwMode="auto">
              <a:xfrm>
                <a:off x="624" y="3349"/>
                <a:ext cx="1379" cy="144"/>
              </a:xfrm>
              <a:custGeom>
                <a:avLst/>
                <a:gdLst>
                  <a:gd name="T0" fmla="*/ 86 w 2758"/>
                  <a:gd name="T1" fmla="*/ 5 h 288"/>
                  <a:gd name="T2" fmla="*/ 86 w 2758"/>
                  <a:gd name="T3" fmla="*/ 9 h 288"/>
                  <a:gd name="T4" fmla="*/ 84 w 2758"/>
                  <a:gd name="T5" fmla="*/ 9 h 288"/>
                  <a:gd name="T6" fmla="*/ 73 w 2758"/>
                  <a:gd name="T7" fmla="*/ 7 h 288"/>
                  <a:gd name="T8" fmla="*/ 73 w 2758"/>
                  <a:gd name="T9" fmla="*/ 5 h 288"/>
                  <a:gd name="T10" fmla="*/ 71 w 2758"/>
                  <a:gd name="T11" fmla="*/ 3 h 288"/>
                  <a:gd name="T12" fmla="*/ 70 w 2758"/>
                  <a:gd name="T13" fmla="*/ 1 h 288"/>
                  <a:gd name="T14" fmla="*/ 68 w 2758"/>
                  <a:gd name="T15" fmla="*/ 1 h 288"/>
                  <a:gd name="T16" fmla="*/ 65 w 2758"/>
                  <a:gd name="T17" fmla="*/ 1 h 288"/>
                  <a:gd name="T18" fmla="*/ 63 w 2758"/>
                  <a:gd name="T19" fmla="*/ 3 h 288"/>
                  <a:gd name="T20" fmla="*/ 62 w 2758"/>
                  <a:gd name="T21" fmla="*/ 5 h 288"/>
                  <a:gd name="T22" fmla="*/ 61 w 2758"/>
                  <a:gd name="T23" fmla="*/ 7 h 288"/>
                  <a:gd name="T24" fmla="*/ 61 w 2758"/>
                  <a:gd name="T25" fmla="*/ 9 h 288"/>
                  <a:gd name="T26" fmla="*/ 61 w 2758"/>
                  <a:gd name="T27" fmla="*/ 9 h 288"/>
                  <a:gd name="T28" fmla="*/ 61 w 2758"/>
                  <a:gd name="T29" fmla="*/ 9 h 288"/>
                  <a:gd name="T30" fmla="*/ 60 w 2758"/>
                  <a:gd name="T31" fmla="*/ 9 h 288"/>
                  <a:gd name="T32" fmla="*/ 58 w 2758"/>
                  <a:gd name="T33" fmla="*/ 9 h 288"/>
                  <a:gd name="T34" fmla="*/ 56 w 2758"/>
                  <a:gd name="T35" fmla="*/ 9 h 288"/>
                  <a:gd name="T36" fmla="*/ 53 w 2758"/>
                  <a:gd name="T37" fmla="*/ 9 h 288"/>
                  <a:gd name="T38" fmla="*/ 50 w 2758"/>
                  <a:gd name="T39" fmla="*/ 9 h 288"/>
                  <a:gd name="T40" fmla="*/ 47 w 2758"/>
                  <a:gd name="T41" fmla="*/ 9 h 288"/>
                  <a:gd name="T42" fmla="*/ 43 w 2758"/>
                  <a:gd name="T43" fmla="*/ 9 h 288"/>
                  <a:gd name="T44" fmla="*/ 41 w 2758"/>
                  <a:gd name="T45" fmla="*/ 9 h 288"/>
                  <a:gd name="T46" fmla="*/ 38 w 2758"/>
                  <a:gd name="T47" fmla="*/ 9 h 288"/>
                  <a:gd name="T48" fmla="*/ 35 w 2758"/>
                  <a:gd name="T49" fmla="*/ 9 h 288"/>
                  <a:gd name="T50" fmla="*/ 31 w 2758"/>
                  <a:gd name="T51" fmla="*/ 9 h 288"/>
                  <a:gd name="T52" fmla="*/ 29 w 2758"/>
                  <a:gd name="T53" fmla="*/ 9 h 288"/>
                  <a:gd name="T54" fmla="*/ 27 w 2758"/>
                  <a:gd name="T55" fmla="*/ 9 h 288"/>
                  <a:gd name="T56" fmla="*/ 26 w 2758"/>
                  <a:gd name="T57" fmla="*/ 9 h 288"/>
                  <a:gd name="T58" fmla="*/ 26 w 2758"/>
                  <a:gd name="T59" fmla="*/ 9 h 288"/>
                  <a:gd name="T60" fmla="*/ 26 w 2758"/>
                  <a:gd name="T61" fmla="*/ 9 h 288"/>
                  <a:gd name="T62" fmla="*/ 26 w 2758"/>
                  <a:gd name="T63" fmla="*/ 7 h 288"/>
                  <a:gd name="T64" fmla="*/ 25 w 2758"/>
                  <a:gd name="T65" fmla="*/ 5 h 288"/>
                  <a:gd name="T66" fmla="*/ 24 w 2758"/>
                  <a:gd name="T67" fmla="*/ 3 h 288"/>
                  <a:gd name="T68" fmla="*/ 22 w 2758"/>
                  <a:gd name="T69" fmla="*/ 1 h 288"/>
                  <a:gd name="T70" fmla="*/ 21 w 2758"/>
                  <a:gd name="T71" fmla="*/ 1 h 288"/>
                  <a:gd name="T72" fmla="*/ 19 w 2758"/>
                  <a:gd name="T73" fmla="*/ 1 h 288"/>
                  <a:gd name="T74" fmla="*/ 17 w 2758"/>
                  <a:gd name="T75" fmla="*/ 3 h 288"/>
                  <a:gd name="T76" fmla="*/ 15 w 2758"/>
                  <a:gd name="T77" fmla="*/ 5 h 288"/>
                  <a:gd name="T78" fmla="*/ 15 w 2758"/>
                  <a:gd name="T79" fmla="*/ 7 h 288"/>
                  <a:gd name="T80" fmla="*/ 15 w 2758"/>
                  <a:gd name="T81" fmla="*/ 9 h 288"/>
                  <a:gd name="T82" fmla="*/ 15 w 2758"/>
                  <a:gd name="T83" fmla="*/ 9 h 288"/>
                  <a:gd name="T84" fmla="*/ 14 w 2758"/>
                  <a:gd name="T85" fmla="*/ 9 h 288"/>
                  <a:gd name="T86" fmla="*/ 12 w 2758"/>
                  <a:gd name="T87" fmla="*/ 9 h 288"/>
                  <a:gd name="T88" fmla="*/ 11 w 2758"/>
                  <a:gd name="T89" fmla="*/ 9 h 288"/>
                  <a:gd name="T90" fmla="*/ 7 w 2758"/>
                  <a:gd name="T91" fmla="*/ 9 h 288"/>
                  <a:gd name="T92" fmla="*/ 5 w 2758"/>
                  <a:gd name="T93" fmla="*/ 9 h 288"/>
                  <a:gd name="T94" fmla="*/ 3 w 2758"/>
                  <a:gd name="T95" fmla="*/ 9 h 288"/>
                  <a:gd name="T96" fmla="*/ 1 w 2758"/>
                  <a:gd name="T97" fmla="*/ 9 h 288"/>
                  <a:gd name="T98" fmla="*/ 0 w 2758"/>
                  <a:gd name="T99" fmla="*/ 9 h 288"/>
                  <a:gd name="T100" fmla="*/ 1 w 2758"/>
                  <a:gd name="T101" fmla="*/ 6 h 288"/>
                  <a:gd name="T102" fmla="*/ 1 w 2758"/>
                  <a:gd name="T103" fmla="*/ 5 h 288"/>
                  <a:gd name="T104" fmla="*/ 1 w 2758"/>
                  <a:gd name="T105" fmla="*/ 0 h 2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58"/>
                  <a:gd name="T160" fmla="*/ 0 h 288"/>
                  <a:gd name="T161" fmla="*/ 2758 w 2758"/>
                  <a:gd name="T162" fmla="*/ 288 h 28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58" h="288">
                    <a:moveTo>
                      <a:pt x="2728" y="0"/>
                    </a:moveTo>
                    <a:lnTo>
                      <a:pt x="2728" y="185"/>
                    </a:lnTo>
                    <a:lnTo>
                      <a:pt x="2758" y="185"/>
                    </a:lnTo>
                    <a:lnTo>
                      <a:pt x="2758" y="261"/>
                    </a:lnTo>
                    <a:lnTo>
                      <a:pt x="2682" y="261"/>
                    </a:lnTo>
                    <a:lnTo>
                      <a:pt x="2660" y="287"/>
                    </a:lnTo>
                    <a:lnTo>
                      <a:pt x="2325" y="285"/>
                    </a:lnTo>
                    <a:lnTo>
                      <a:pt x="2325" y="240"/>
                    </a:lnTo>
                    <a:lnTo>
                      <a:pt x="2322" y="201"/>
                    </a:lnTo>
                    <a:lnTo>
                      <a:pt x="2311" y="165"/>
                    </a:lnTo>
                    <a:lnTo>
                      <a:pt x="2294" y="131"/>
                    </a:lnTo>
                    <a:lnTo>
                      <a:pt x="2272" y="103"/>
                    </a:lnTo>
                    <a:lnTo>
                      <a:pt x="2246" y="80"/>
                    </a:lnTo>
                    <a:lnTo>
                      <a:pt x="2216" y="62"/>
                    </a:lnTo>
                    <a:lnTo>
                      <a:pt x="2182" y="50"/>
                    </a:lnTo>
                    <a:lnTo>
                      <a:pt x="2147" y="47"/>
                    </a:lnTo>
                    <a:lnTo>
                      <a:pt x="2111" y="50"/>
                    </a:lnTo>
                    <a:lnTo>
                      <a:pt x="2079" y="62"/>
                    </a:lnTo>
                    <a:lnTo>
                      <a:pt x="2049" y="80"/>
                    </a:lnTo>
                    <a:lnTo>
                      <a:pt x="2023" y="103"/>
                    </a:lnTo>
                    <a:lnTo>
                      <a:pt x="2001" y="131"/>
                    </a:lnTo>
                    <a:lnTo>
                      <a:pt x="1985" y="165"/>
                    </a:lnTo>
                    <a:lnTo>
                      <a:pt x="1975" y="201"/>
                    </a:lnTo>
                    <a:lnTo>
                      <a:pt x="1971" y="240"/>
                    </a:lnTo>
                    <a:lnTo>
                      <a:pt x="1971" y="253"/>
                    </a:lnTo>
                    <a:lnTo>
                      <a:pt x="1971" y="269"/>
                    </a:lnTo>
                    <a:lnTo>
                      <a:pt x="1971" y="280"/>
                    </a:lnTo>
                    <a:lnTo>
                      <a:pt x="1971" y="285"/>
                    </a:lnTo>
                    <a:lnTo>
                      <a:pt x="1968" y="285"/>
                    </a:lnTo>
                    <a:lnTo>
                      <a:pt x="1959" y="285"/>
                    </a:lnTo>
                    <a:lnTo>
                      <a:pt x="1943" y="285"/>
                    </a:lnTo>
                    <a:lnTo>
                      <a:pt x="1922" y="285"/>
                    </a:lnTo>
                    <a:lnTo>
                      <a:pt x="1897" y="285"/>
                    </a:lnTo>
                    <a:lnTo>
                      <a:pt x="1867" y="285"/>
                    </a:lnTo>
                    <a:lnTo>
                      <a:pt x="1832" y="285"/>
                    </a:lnTo>
                    <a:lnTo>
                      <a:pt x="1794" y="285"/>
                    </a:lnTo>
                    <a:lnTo>
                      <a:pt x="1752" y="285"/>
                    </a:lnTo>
                    <a:lnTo>
                      <a:pt x="1708" y="285"/>
                    </a:lnTo>
                    <a:lnTo>
                      <a:pt x="1661" y="285"/>
                    </a:lnTo>
                    <a:lnTo>
                      <a:pt x="1612" y="285"/>
                    </a:lnTo>
                    <a:lnTo>
                      <a:pt x="1562" y="285"/>
                    </a:lnTo>
                    <a:lnTo>
                      <a:pt x="1510" y="285"/>
                    </a:lnTo>
                    <a:lnTo>
                      <a:pt x="1457" y="285"/>
                    </a:lnTo>
                    <a:lnTo>
                      <a:pt x="1404" y="285"/>
                    </a:lnTo>
                    <a:lnTo>
                      <a:pt x="1350" y="287"/>
                    </a:lnTo>
                    <a:lnTo>
                      <a:pt x="1298" y="287"/>
                    </a:lnTo>
                    <a:lnTo>
                      <a:pt x="1246" y="287"/>
                    </a:lnTo>
                    <a:lnTo>
                      <a:pt x="1195" y="287"/>
                    </a:lnTo>
                    <a:lnTo>
                      <a:pt x="1146" y="287"/>
                    </a:lnTo>
                    <a:lnTo>
                      <a:pt x="1099" y="287"/>
                    </a:lnTo>
                    <a:lnTo>
                      <a:pt x="1055" y="287"/>
                    </a:lnTo>
                    <a:lnTo>
                      <a:pt x="1013" y="287"/>
                    </a:lnTo>
                    <a:lnTo>
                      <a:pt x="975" y="287"/>
                    </a:lnTo>
                    <a:lnTo>
                      <a:pt x="941" y="287"/>
                    </a:lnTo>
                    <a:lnTo>
                      <a:pt x="911" y="287"/>
                    </a:lnTo>
                    <a:lnTo>
                      <a:pt x="884" y="287"/>
                    </a:lnTo>
                    <a:lnTo>
                      <a:pt x="864" y="287"/>
                    </a:lnTo>
                    <a:lnTo>
                      <a:pt x="849" y="287"/>
                    </a:lnTo>
                    <a:lnTo>
                      <a:pt x="839" y="287"/>
                    </a:lnTo>
                    <a:lnTo>
                      <a:pt x="836" y="287"/>
                    </a:lnTo>
                    <a:lnTo>
                      <a:pt x="836" y="285"/>
                    </a:lnTo>
                    <a:lnTo>
                      <a:pt x="836" y="280"/>
                    </a:lnTo>
                    <a:lnTo>
                      <a:pt x="836" y="266"/>
                    </a:lnTo>
                    <a:lnTo>
                      <a:pt x="835" y="240"/>
                    </a:lnTo>
                    <a:lnTo>
                      <a:pt x="830" y="201"/>
                    </a:lnTo>
                    <a:lnTo>
                      <a:pt x="819" y="165"/>
                    </a:lnTo>
                    <a:lnTo>
                      <a:pt x="803" y="131"/>
                    </a:lnTo>
                    <a:lnTo>
                      <a:pt x="782" y="103"/>
                    </a:lnTo>
                    <a:lnTo>
                      <a:pt x="757" y="80"/>
                    </a:lnTo>
                    <a:lnTo>
                      <a:pt x="728" y="62"/>
                    </a:lnTo>
                    <a:lnTo>
                      <a:pt x="694" y="50"/>
                    </a:lnTo>
                    <a:lnTo>
                      <a:pt x="660" y="47"/>
                    </a:lnTo>
                    <a:lnTo>
                      <a:pt x="624" y="50"/>
                    </a:lnTo>
                    <a:lnTo>
                      <a:pt x="592" y="62"/>
                    </a:lnTo>
                    <a:lnTo>
                      <a:pt x="562" y="80"/>
                    </a:lnTo>
                    <a:lnTo>
                      <a:pt x="537" y="103"/>
                    </a:lnTo>
                    <a:lnTo>
                      <a:pt x="515" y="131"/>
                    </a:lnTo>
                    <a:lnTo>
                      <a:pt x="499" y="165"/>
                    </a:lnTo>
                    <a:lnTo>
                      <a:pt x="488" y="201"/>
                    </a:lnTo>
                    <a:lnTo>
                      <a:pt x="485" y="240"/>
                    </a:lnTo>
                    <a:lnTo>
                      <a:pt x="485" y="253"/>
                    </a:lnTo>
                    <a:lnTo>
                      <a:pt x="485" y="269"/>
                    </a:lnTo>
                    <a:lnTo>
                      <a:pt x="485" y="281"/>
                    </a:lnTo>
                    <a:lnTo>
                      <a:pt x="485" y="288"/>
                    </a:lnTo>
                    <a:lnTo>
                      <a:pt x="479" y="288"/>
                    </a:lnTo>
                    <a:lnTo>
                      <a:pt x="464" y="288"/>
                    </a:lnTo>
                    <a:lnTo>
                      <a:pt x="440" y="288"/>
                    </a:lnTo>
                    <a:lnTo>
                      <a:pt x="409" y="288"/>
                    </a:lnTo>
                    <a:lnTo>
                      <a:pt x="372" y="288"/>
                    </a:lnTo>
                    <a:lnTo>
                      <a:pt x="330" y="288"/>
                    </a:lnTo>
                    <a:lnTo>
                      <a:pt x="287" y="288"/>
                    </a:lnTo>
                    <a:lnTo>
                      <a:pt x="242" y="288"/>
                    </a:lnTo>
                    <a:lnTo>
                      <a:pt x="197" y="288"/>
                    </a:lnTo>
                    <a:lnTo>
                      <a:pt x="153" y="288"/>
                    </a:lnTo>
                    <a:lnTo>
                      <a:pt x="112" y="288"/>
                    </a:lnTo>
                    <a:lnTo>
                      <a:pt x="76" y="288"/>
                    </a:lnTo>
                    <a:lnTo>
                      <a:pt x="45" y="288"/>
                    </a:lnTo>
                    <a:lnTo>
                      <a:pt x="21" y="288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201"/>
                    </a:lnTo>
                    <a:lnTo>
                      <a:pt x="26" y="201"/>
                    </a:lnTo>
                    <a:lnTo>
                      <a:pt x="26" y="181"/>
                    </a:lnTo>
                    <a:lnTo>
                      <a:pt x="26" y="133"/>
                    </a:lnTo>
                    <a:lnTo>
                      <a:pt x="26" y="68"/>
                    </a:lnTo>
                    <a:lnTo>
                      <a:pt x="26" y="0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4" name="Freeform 118"/>
              <p:cNvSpPr>
                <a:spLocks/>
              </p:cNvSpPr>
              <p:nvPr/>
            </p:nvSpPr>
            <p:spPr bwMode="auto">
              <a:xfrm>
                <a:off x="1935" y="3176"/>
                <a:ext cx="48" cy="122"/>
              </a:xfrm>
              <a:custGeom>
                <a:avLst/>
                <a:gdLst>
                  <a:gd name="T0" fmla="*/ 0 w 100"/>
                  <a:gd name="T1" fmla="*/ 0 h 244"/>
                  <a:gd name="T2" fmla="*/ 3 w 100"/>
                  <a:gd name="T3" fmla="*/ 8 h 244"/>
                  <a:gd name="T4" fmla="*/ 3 w 100"/>
                  <a:gd name="T5" fmla="*/ 8 h 244"/>
                  <a:gd name="T6" fmla="*/ 1 w 100"/>
                  <a:gd name="T7" fmla="*/ 0 h 244"/>
                  <a:gd name="T8" fmla="*/ 0 w 100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244"/>
                  <a:gd name="T17" fmla="*/ 100 w 100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244">
                    <a:moveTo>
                      <a:pt x="0" y="0"/>
                    </a:moveTo>
                    <a:lnTo>
                      <a:pt x="82" y="244"/>
                    </a:lnTo>
                    <a:lnTo>
                      <a:pt x="100" y="244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5" name="Freeform 119"/>
              <p:cNvSpPr>
                <a:spLocks/>
              </p:cNvSpPr>
              <p:nvPr/>
            </p:nvSpPr>
            <p:spPr bwMode="auto">
              <a:xfrm>
                <a:off x="637" y="3120"/>
                <a:ext cx="1340" cy="179"/>
              </a:xfrm>
              <a:custGeom>
                <a:avLst/>
                <a:gdLst>
                  <a:gd name="T0" fmla="*/ 71 w 2678"/>
                  <a:gd name="T1" fmla="*/ 11 h 358"/>
                  <a:gd name="T2" fmla="*/ 72 w 2678"/>
                  <a:gd name="T3" fmla="*/ 10 h 358"/>
                  <a:gd name="T4" fmla="*/ 71 w 2678"/>
                  <a:gd name="T5" fmla="*/ 5 h 358"/>
                  <a:gd name="T6" fmla="*/ 71 w 2678"/>
                  <a:gd name="T7" fmla="*/ 3 h 358"/>
                  <a:gd name="T8" fmla="*/ 65 w 2678"/>
                  <a:gd name="T9" fmla="*/ 11 h 358"/>
                  <a:gd name="T10" fmla="*/ 58 w 2678"/>
                  <a:gd name="T11" fmla="*/ 3 h 358"/>
                  <a:gd name="T12" fmla="*/ 57 w 2678"/>
                  <a:gd name="T13" fmla="*/ 5 h 358"/>
                  <a:gd name="T14" fmla="*/ 57 w 2678"/>
                  <a:gd name="T15" fmla="*/ 10 h 358"/>
                  <a:gd name="T16" fmla="*/ 57 w 2678"/>
                  <a:gd name="T17" fmla="*/ 11 h 358"/>
                  <a:gd name="T18" fmla="*/ 58 w 2678"/>
                  <a:gd name="T19" fmla="*/ 11 h 358"/>
                  <a:gd name="T20" fmla="*/ 55 w 2678"/>
                  <a:gd name="T21" fmla="*/ 11 h 358"/>
                  <a:gd name="T22" fmla="*/ 56 w 2678"/>
                  <a:gd name="T23" fmla="*/ 10 h 358"/>
                  <a:gd name="T24" fmla="*/ 55 w 2678"/>
                  <a:gd name="T25" fmla="*/ 5 h 358"/>
                  <a:gd name="T26" fmla="*/ 55 w 2678"/>
                  <a:gd name="T27" fmla="*/ 3 h 358"/>
                  <a:gd name="T28" fmla="*/ 49 w 2678"/>
                  <a:gd name="T29" fmla="*/ 11 h 358"/>
                  <a:gd name="T30" fmla="*/ 43 w 2678"/>
                  <a:gd name="T31" fmla="*/ 3 h 358"/>
                  <a:gd name="T32" fmla="*/ 42 w 2678"/>
                  <a:gd name="T33" fmla="*/ 5 h 358"/>
                  <a:gd name="T34" fmla="*/ 42 w 2678"/>
                  <a:gd name="T35" fmla="*/ 10 h 358"/>
                  <a:gd name="T36" fmla="*/ 42 w 2678"/>
                  <a:gd name="T37" fmla="*/ 11 h 358"/>
                  <a:gd name="T38" fmla="*/ 43 w 2678"/>
                  <a:gd name="T39" fmla="*/ 11 h 358"/>
                  <a:gd name="T40" fmla="*/ 33 w 2678"/>
                  <a:gd name="T41" fmla="*/ 11 h 358"/>
                  <a:gd name="T42" fmla="*/ 33 w 2678"/>
                  <a:gd name="T43" fmla="*/ 10 h 358"/>
                  <a:gd name="T44" fmla="*/ 33 w 2678"/>
                  <a:gd name="T45" fmla="*/ 5 h 358"/>
                  <a:gd name="T46" fmla="*/ 31 w 2678"/>
                  <a:gd name="T47" fmla="*/ 3 h 358"/>
                  <a:gd name="T48" fmla="*/ 26 w 2678"/>
                  <a:gd name="T49" fmla="*/ 11 h 358"/>
                  <a:gd name="T50" fmla="*/ 21 w 2678"/>
                  <a:gd name="T51" fmla="*/ 3 h 358"/>
                  <a:gd name="T52" fmla="*/ 20 w 2678"/>
                  <a:gd name="T53" fmla="*/ 5 h 358"/>
                  <a:gd name="T54" fmla="*/ 19 w 2678"/>
                  <a:gd name="T55" fmla="*/ 10 h 358"/>
                  <a:gd name="T56" fmla="*/ 20 w 2678"/>
                  <a:gd name="T57" fmla="*/ 11 h 358"/>
                  <a:gd name="T58" fmla="*/ 21 w 2678"/>
                  <a:gd name="T59" fmla="*/ 11 h 358"/>
                  <a:gd name="T60" fmla="*/ 18 w 2678"/>
                  <a:gd name="T61" fmla="*/ 11 h 358"/>
                  <a:gd name="T62" fmla="*/ 18 w 2678"/>
                  <a:gd name="T63" fmla="*/ 10 h 358"/>
                  <a:gd name="T64" fmla="*/ 18 w 2678"/>
                  <a:gd name="T65" fmla="*/ 5 h 358"/>
                  <a:gd name="T66" fmla="*/ 17 w 2678"/>
                  <a:gd name="T67" fmla="*/ 3 h 358"/>
                  <a:gd name="T68" fmla="*/ 11 w 2678"/>
                  <a:gd name="T69" fmla="*/ 11 h 358"/>
                  <a:gd name="T70" fmla="*/ 5 w 2678"/>
                  <a:gd name="T71" fmla="*/ 3 h 358"/>
                  <a:gd name="T72" fmla="*/ 5 w 2678"/>
                  <a:gd name="T73" fmla="*/ 5 h 358"/>
                  <a:gd name="T74" fmla="*/ 3 w 2678"/>
                  <a:gd name="T75" fmla="*/ 10 h 358"/>
                  <a:gd name="T76" fmla="*/ 5 w 2678"/>
                  <a:gd name="T77" fmla="*/ 11 h 358"/>
                  <a:gd name="T78" fmla="*/ 5 w 2678"/>
                  <a:gd name="T79" fmla="*/ 11 h 358"/>
                  <a:gd name="T80" fmla="*/ 1 w 2678"/>
                  <a:gd name="T81" fmla="*/ 7 h 358"/>
                  <a:gd name="T82" fmla="*/ 3 w 2678"/>
                  <a:gd name="T83" fmla="*/ 1 h 358"/>
                  <a:gd name="T84" fmla="*/ 5 w 2678"/>
                  <a:gd name="T85" fmla="*/ 0 h 358"/>
                  <a:gd name="T86" fmla="*/ 13 w 2678"/>
                  <a:gd name="T87" fmla="*/ 0 h 358"/>
                  <a:gd name="T88" fmla="*/ 25 w 2678"/>
                  <a:gd name="T89" fmla="*/ 0 h 358"/>
                  <a:gd name="T90" fmla="*/ 40 w 2678"/>
                  <a:gd name="T91" fmla="*/ 0 h 358"/>
                  <a:gd name="T92" fmla="*/ 54 w 2678"/>
                  <a:gd name="T93" fmla="*/ 0 h 358"/>
                  <a:gd name="T94" fmla="*/ 68 w 2678"/>
                  <a:gd name="T95" fmla="*/ 0 h 358"/>
                  <a:gd name="T96" fmla="*/ 78 w 2678"/>
                  <a:gd name="T97" fmla="*/ 0 h 358"/>
                  <a:gd name="T98" fmla="*/ 83 w 2678"/>
                  <a:gd name="T99" fmla="*/ 0 h 358"/>
                  <a:gd name="T100" fmla="*/ 84 w 2678"/>
                  <a:gd name="T101" fmla="*/ 1 h 358"/>
                  <a:gd name="T102" fmla="*/ 84 w 2678"/>
                  <a:gd name="T103" fmla="*/ 3 h 358"/>
                  <a:gd name="T104" fmla="*/ 83 w 2678"/>
                  <a:gd name="T105" fmla="*/ 3 h 358"/>
                  <a:gd name="T106" fmla="*/ 82 w 2678"/>
                  <a:gd name="T107" fmla="*/ 3 h 358"/>
                  <a:gd name="T108" fmla="*/ 81 w 2678"/>
                  <a:gd name="T109" fmla="*/ 3 h 358"/>
                  <a:gd name="T110" fmla="*/ 81 w 2678"/>
                  <a:gd name="T111" fmla="*/ 10 h 3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678"/>
                  <a:gd name="T169" fmla="*/ 0 h 358"/>
                  <a:gd name="T170" fmla="*/ 2678 w 2678"/>
                  <a:gd name="T171" fmla="*/ 358 h 35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678" h="358">
                    <a:moveTo>
                      <a:pt x="2226" y="356"/>
                    </a:moveTo>
                    <a:lnTo>
                      <a:pt x="2236" y="354"/>
                    </a:lnTo>
                    <a:lnTo>
                      <a:pt x="2245" y="352"/>
                    </a:lnTo>
                    <a:lnTo>
                      <a:pt x="2253" y="347"/>
                    </a:lnTo>
                    <a:lnTo>
                      <a:pt x="2260" y="339"/>
                    </a:lnTo>
                    <a:lnTo>
                      <a:pt x="2266" y="331"/>
                    </a:lnTo>
                    <a:lnTo>
                      <a:pt x="2270" y="322"/>
                    </a:lnTo>
                    <a:lnTo>
                      <a:pt x="2273" y="312"/>
                    </a:lnTo>
                    <a:lnTo>
                      <a:pt x="2274" y="300"/>
                    </a:lnTo>
                    <a:lnTo>
                      <a:pt x="2274" y="168"/>
                    </a:lnTo>
                    <a:lnTo>
                      <a:pt x="2273" y="157"/>
                    </a:lnTo>
                    <a:lnTo>
                      <a:pt x="2270" y="146"/>
                    </a:lnTo>
                    <a:lnTo>
                      <a:pt x="2266" y="137"/>
                    </a:lnTo>
                    <a:lnTo>
                      <a:pt x="2260" y="128"/>
                    </a:lnTo>
                    <a:lnTo>
                      <a:pt x="2253" y="122"/>
                    </a:lnTo>
                    <a:lnTo>
                      <a:pt x="2245" y="116"/>
                    </a:lnTo>
                    <a:lnTo>
                      <a:pt x="2236" y="113"/>
                    </a:lnTo>
                    <a:lnTo>
                      <a:pt x="2226" y="112"/>
                    </a:lnTo>
                    <a:lnTo>
                      <a:pt x="2066" y="112"/>
                    </a:lnTo>
                    <a:lnTo>
                      <a:pt x="2066" y="356"/>
                    </a:lnTo>
                    <a:lnTo>
                      <a:pt x="2036" y="356"/>
                    </a:lnTo>
                    <a:lnTo>
                      <a:pt x="2036" y="112"/>
                    </a:lnTo>
                    <a:lnTo>
                      <a:pt x="1878" y="112"/>
                    </a:lnTo>
                    <a:lnTo>
                      <a:pt x="1868" y="113"/>
                    </a:lnTo>
                    <a:lnTo>
                      <a:pt x="1859" y="116"/>
                    </a:lnTo>
                    <a:lnTo>
                      <a:pt x="1851" y="122"/>
                    </a:lnTo>
                    <a:lnTo>
                      <a:pt x="1844" y="128"/>
                    </a:lnTo>
                    <a:lnTo>
                      <a:pt x="1838" y="137"/>
                    </a:lnTo>
                    <a:lnTo>
                      <a:pt x="1834" y="146"/>
                    </a:lnTo>
                    <a:lnTo>
                      <a:pt x="1831" y="157"/>
                    </a:lnTo>
                    <a:lnTo>
                      <a:pt x="1830" y="168"/>
                    </a:lnTo>
                    <a:lnTo>
                      <a:pt x="1830" y="300"/>
                    </a:lnTo>
                    <a:lnTo>
                      <a:pt x="1831" y="312"/>
                    </a:lnTo>
                    <a:lnTo>
                      <a:pt x="1834" y="322"/>
                    </a:lnTo>
                    <a:lnTo>
                      <a:pt x="1838" y="331"/>
                    </a:lnTo>
                    <a:lnTo>
                      <a:pt x="1844" y="339"/>
                    </a:lnTo>
                    <a:lnTo>
                      <a:pt x="1851" y="347"/>
                    </a:lnTo>
                    <a:lnTo>
                      <a:pt x="1859" y="352"/>
                    </a:lnTo>
                    <a:lnTo>
                      <a:pt x="1868" y="354"/>
                    </a:lnTo>
                    <a:lnTo>
                      <a:pt x="1878" y="356"/>
                    </a:lnTo>
                    <a:lnTo>
                      <a:pt x="1747" y="356"/>
                    </a:lnTo>
                    <a:lnTo>
                      <a:pt x="1757" y="354"/>
                    </a:lnTo>
                    <a:lnTo>
                      <a:pt x="1766" y="352"/>
                    </a:lnTo>
                    <a:lnTo>
                      <a:pt x="1774" y="347"/>
                    </a:lnTo>
                    <a:lnTo>
                      <a:pt x="1781" y="339"/>
                    </a:lnTo>
                    <a:lnTo>
                      <a:pt x="1787" y="331"/>
                    </a:lnTo>
                    <a:lnTo>
                      <a:pt x="1791" y="322"/>
                    </a:lnTo>
                    <a:lnTo>
                      <a:pt x="1793" y="312"/>
                    </a:lnTo>
                    <a:lnTo>
                      <a:pt x="1795" y="300"/>
                    </a:lnTo>
                    <a:lnTo>
                      <a:pt x="1795" y="168"/>
                    </a:lnTo>
                    <a:lnTo>
                      <a:pt x="1793" y="157"/>
                    </a:lnTo>
                    <a:lnTo>
                      <a:pt x="1791" y="146"/>
                    </a:lnTo>
                    <a:lnTo>
                      <a:pt x="1787" y="137"/>
                    </a:lnTo>
                    <a:lnTo>
                      <a:pt x="1781" y="128"/>
                    </a:lnTo>
                    <a:lnTo>
                      <a:pt x="1774" y="122"/>
                    </a:lnTo>
                    <a:lnTo>
                      <a:pt x="1766" y="116"/>
                    </a:lnTo>
                    <a:lnTo>
                      <a:pt x="1757" y="113"/>
                    </a:lnTo>
                    <a:lnTo>
                      <a:pt x="1747" y="112"/>
                    </a:lnTo>
                    <a:lnTo>
                      <a:pt x="1587" y="112"/>
                    </a:lnTo>
                    <a:lnTo>
                      <a:pt x="1587" y="356"/>
                    </a:lnTo>
                    <a:lnTo>
                      <a:pt x="1557" y="356"/>
                    </a:lnTo>
                    <a:lnTo>
                      <a:pt x="1557" y="112"/>
                    </a:lnTo>
                    <a:lnTo>
                      <a:pt x="1400" y="112"/>
                    </a:lnTo>
                    <a:lnTo>
                      <a:pt x="1390" y="113"/>
                    </a:lnTo>
                    <a:lnTo>
                      <a:pt x="1381" y="116"/>
                    </a:lnTo>
                    <a:lnTo>
                      <a:pt x="1373" y="122"/>
                    </a:lnTo>
                    <a:lnTo>
                      <a:pt x="1366" y="128"/>
                    </a:lnTo>
                    <a:lnTo>
                      <a:pt x="1360" y="137"/>
                    </a:lnTo>
                    <a:lnTo>
                      <a:pt x="1356" y="146"/>
                    </a:lnTo>
                    <a:lnTo>
                      <a:pt x="1354" y="157"/>
                    </a:lnTo>
                    <a:lnTo>
                      <a:pt x="1352" y="168"/>
                    </a:lnTo>
                    <a:lnTo>
                      <a:pt x="1352" y="300"/>
                    </a:lnTo>
                    <a:lnTo>
                      <a:pt x="1354" y="312"/>
                    </a:lnTo>
                    <a:lnTo>
                      <a:pt x="1356" y="322"/>
                    </a:lnTo>
                    <a:lnTo>
                      <a:pt x="1360" y="331"/>
                    </a:lnTo>
                    <a:lnTo>
                      <a:pt x="1366" y="339"/>
                    </a:lnTo>
                    <a:lnTo>
                      <a:pt x="1373" y="347"/>
                    </a:lnTo>
                    <a:lnTo>
                      <a:pt x="1381" y="352"/>
                    </a:lnTo>
                    <a:lnTo>
                      <a:pt x="1390" y="354"/>
                    </a:lnTo>
                    <a:lnTo>
                      <a:pt x="1400" y="356"/>
                    </a:lnTo>
                    <a:lnTo>
                      <a:pt x="999" y="356"/>
                    </a:lnTo>
                    <a:lnTo>
                      <a:pt x="1008" y="354"/>
                    </a:lnTo>
                    <a:lnTo>
                      <a:pt x="1017" y="352"/>
                    </a:lnTo>
                    <a:lnTo>
                      <a:pt x="1025" y="347"/>
                    </a:lnTo>
                    <a:lnTo>
                      <a:pt x="1033" y="339"/>
                    </a:lnTo>
                    <a:lnTo>
                      <a:pt x="1039" y="331"/>
                    </a:lnTo>
                    <a:lnTo>
                      <a:pt x="1044" y="322"/>
                    </a:lnTo>
                    <a:lnTo>
                      <a:pt x="1046" y="312"/>
                    </a:lnTo>
                    <a:lnTo>
                      <a:pt x="1047" y="300"/>
                    </a:lnTo>
                    <a:lnTo>
                      <a:pt x="1047" y="168"/>
                    </a:lnTo>
                    <a:lnTo>
                      <a:pt x="1046" y="157"/>
                    </a:lnTo>
                    <a:lnTo>
                      <a:pt x="1044" y="146"/>
                    </a:lnTo>
                    <a:lnTo>
                      <a:pt x="1039" y="137"/>
                    </a:lnTo>
                    <a:lnTo>
                      <a:pt x="1033" y="128"/>
                    </a:lnTo>
                    <a:lnTo>
                      <a:pt x="1025" y="122"/>
                    </a:lnTo>
                    <a:lnTo>
                      <a:pt x="1017" y="116"/>
                    </a:lnTo>
                    <a:lnTo>
                      <a:pt x="1008" y="113"/>
                    </a:lnTo>
                    <a:lnTo>
                      <a:pt x="999" y="112"/>
                    </a:lnTo>
                    <a:lnTo>
                      <a:pt x="840" y="112"/>
                    </a:lnTo>
                    <a:lnTo>
                      <a:pt x="840" y="356"/>
                    </a:lnTo>
                    <a:lnTo>
                      <a:pt x="810" y="356"/>
                    </a:lnTo>
                    <a:lnTo>
                      <a:pt x="810" y="112"/>
                    </a:lnTo>
                    <a:lnTo>
                      <a:pt x="651" y="112"/>
                    </a:lnTo>
                    <a:lnTo>
                      <a:pt x="642" y="113"/>
                    </a:lnTo>
                    <a:lnTo>
                      <a:pt x="633" y="116"/>
                    </a:lnTo>
                    <a:lnTo>
                      <a:pt x="625" y="122"/>
                    </a:lnTo>
                    <a:lnTo>
                      <a:pt x="618" y="128"/>
                    </a:lnTo>
                    <a:lnTo>
                      <a:pt x="612" y="137"/>
                    </a:lnTo>
                    <a:lnTo>
                      <a:pt x="607" y="146"/>
                    </a:lnTo>
                    <a:lnTo>
                      <a:pt x="605" y="157"/>
                    </a:lnTo>
                    <a:lnTo>
                      <a:pt x="604" y="168"/>
                    </a:lnTo>
                    <a:lnTo>
                      <a:pt x="604" y="300"/>
                    </a:lnTo>
                    <a:lnTo>
                      <a:pt x="605" y="312"/>
                    </a:lnTo>
                    <a:lnTo>
                      <a:pt x="607" y="322"/>
                    </a:lnTo>
                    <a:lnTo>
                      <a:pt x="612" y="331"/>
                    </a:lnTo>
                    <a:lnTo>
                      <a:pt x="618" y="339"/>
                    </a:lnTo>
                    <a:lnTo>
                      <a:pt x="625" y="347"/>
                    </a:lnTo>
                    <a:lnTo>
                      <a:pt x="633" y="352"/>
                    </a:lnTo>
                    <a:lnTo>
                      <a:pt x="642" y="354"/>
                    </a:lnTo>
                    <a:lnTo>
                      <a:pt x="651" y="356"/>
                    </a:lnTo>
                    <a:lnTo>
                      <a:pt x="521" y="356"/>
                    </a:lnTo>
                    <a:lnTo>
                      <a:pt x="530" y="354"/>
                    </a:lnTo>
                    <a:lnTo>
                      <a:pt x="539" y="352"/>
                    </a:lnTo>
                    <a:lnTo>
                      <a:pt x="547" y="347"/>
                    </a:lnTo>
                    <a:lnTo>
                      <a:pt x="554" y="339"/>
                    </a:lnTo>
                    <a:lnTo>
                      <a:pt x="560" y="331"/>
                    </a:lnTo>
                    <a:lnTo>
                      <a:pt x="565" y="322"/>
                    </a:lnTo>
                    <a:lnTo>
                      <a:pt x="567" y="312"/>
                    </a:lnTo>
                    <a:lnTo>
                      <a:pt x="568" y="300"/>
                    </a:lnTo>
                    <a:lnTo>
                      <a:pt x="568" y="168"/>
                    </a:lnTo>
                    <a:lnTo>
                      <a:pt x="567" y="157"/>
                    </a:lnTo>
                    <a:lnTo>
                      <a:pt x="565" y="146"/>
                    </a:lnTo>
                    <a:lnTo>
                      <a:pt x="560" y="137"/>
                    </a:lnTo>
                    <a:lnTo>
                      <a:pt x="554" y="128"/>
                    </a:lnTo>
                    <a:lnTo>
                      <a:pt x="547" y="122"/>
                    </a:lnTo>
                    <a:lnTo>
                      <a:pt x="539" y="116"/>
                    </a:lnTo>
                    <a:lnTo>
                      <a:pt x="530" y="113"/>
                    </a:lnTo>
                    <a:lnTo>
                      <a:pt x="521" y="112"/>
                    </a:lnTo>
                    <a:lnTo>
                      <a:pt x="361" y="112"/>
                    </a:lnTo>
                    <a:lnTo>
                      <a:pt x="361" y="356"/>
                    </a:lnTo>
                    <a:lnTo>
                      <a:pt x="331" y="356"/>
                    </a:lnTo>
                    <a:lnTo>
                      <a:pt x="331" y="112"/>
                    </a:lnTo>
                    <a:lnTo>
                      <a:pt x="172" y="112"/>
                    </a:lnTo>
                    <a:lnTo>
                      <a:pt x="163" y="113"/>
                    </a:lnTo>
                    <a:lnTo>
                      <a:pt x="154" y="116"/>
                    </a:lnTo>
                    <a:lnTo>
                      <a:pt x="146" y="122"/>
                    </a:lnTo>
                    <a:lnTo>
                      <a:pt x="139" y="128"/>
                    </a:lnTo>
                    <a:lnTo>
                      <a:pt x="133" y="137"/>
                    </a:lnTo>
                    <a:lnTo>
                      <a:pt x="128" y="146"/>
                    </a:lnTo>
                    <a:lnTo>
                      <a:pt x="126" y="157"/>
                    </a:lnTo>
                    <a:lnTo>
                      <a:pt x="125" y="168"/>
                    </a:lnTo>
                    <a:lnTo>
                      <a:pt x="125" y="300"/>
                    </a:lnTo>
                    <a:lnTo>
                      <a:pt x="126" y="312"/>
                    </a:lnTo>
                    <a:lnTo>
                      <a:pt x="128" y="322"/>
                    </a:lnTo>
                    <a:lnTo>
                      <a:pt x="133" y="331"/>
                    </a:lnTo>
                    <a:lnTo>
                      <a:pt x="139" y="339"/>
                    </a:lnTo>
                    <a:lnTo>
                      <a:pt x="146" y="347"/>
                    </a:lnTo>
                    <a:lnTo>
                      <a:pt x="154" y="352"/>
                    </a:lnTo>
                    <a:lnTo>
                      <a:pt x="163" y="354"/>
                    </a:lnTo>
                    <a:lnTo>
                      <a:pt x="172" y="356"/>
                    </a:lnTo>
                    <a:lnTo>
                      <a:pt x="0" y="358"/>
                    </a:lnTo>
                    <a:lnTo>
                      <a:pt x="2" y="331"/>
                    </a:lnTo>
                    <a:lnTo>
                      <a:pt x="5" y="285"/>
                    </a:lnTo>
                    <a:lnTo>
                      <a:pt x="11" y="227"/>
                    </a:lnTo>
                    <a:lnTo>
                      <a:pt x="20" y="163"/>
                    </a:lnTo>
                    <a:lnTo>
                      <a:pt x="32" y="103"/>
                    </a:lnTo>
                    <a:lnTo>
                      <a:pt x="47" y="50"/>
                    </a:lnTo>
                    <a:lnTo>
                      <a:pt x="65" y="14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26" y="0"/>
                    </a:lnTo>
                    <a:lnTo>
                      <a:pt x="163" y="0"/>
                    </a:lnTo>
                    <a:lnTo>
                      <a:pt x="212" y="0"/>
                    </a:lnTo>
                    <a:lnTo>
                      <a:pt x="272" y="0"/>
                    </a:lnTo>
                    <a:lnTo>
                      <a:pt x="343" y="0"/>
                    </a:lnTo>
                    <a:lnTo>
                      <a:pt x="422" y="0"/>
                    </a:lnTo>
                    <a:lnTo>
                      <a:pt x="508" y="0"/>
                    </a:lnTo>
                    <a:lnTo>
                      <a:pt x="602" y="0"/>
                    </a:lnTo>
                    <a:lnTo>
                      <a:pt x="702" y="0"/>
                    </a:lnTo>
                    <a:lnTo>
                      <a:pt x="807" y="0"/>
                    </a:lnTo>
                    <a:lnTo>
                      <a:pt x="917" y="0"/>
                    </a:lnTo>
                    <a:lnTo>
                      <a:pt x="1030" y="0"/>
                    </a:lnTo>
                    <a:lnTo>
                      <a:pt x="1145" y="0"/>
                    </a:lnTo>
                    <a:lnTo>
                      <a:pt x="1263" y="0"/>
                    </a:lnTo>
                    <a:lnTo>
                      <a:pt x="1381" y="0"/>
                    </a:lnTo>
                    <a:lnTo>
                      <a:pt x="1500" y="0"/>
                    </a:lnTo>
                    <a:lnTo>
                      <a:pt x="1616" y="0"/>
                    </a:lnTo>
                    <a:lnTo>
                      <a:pt x="1731" y="0"/>
                    </a:lnTo>
                    <a:lnTo>
                      <a:pt x="1844" y="0"/>
                    </a:lnTo>
                    <a:lnTo>
                      <a:pt x="1954" y="0"/>
                    </a:lnTo>
                    <a:lnTo>
                      <a:pt x="2057" y="0"/>
                    </a:lnTo>
                    <a:lnTo>
                      <a:pt x="2156" y="0"/>
                    </a:lnTo>
                    <a:lnTo>
                      <a:pt x="2248" y="0"/>
                    </a:lnTo>
                    <a:lnTo>
                      <a:pt x="2334" y="0"/>
                    </a:lnTo>
                    <a:lnTo>
                      <a:pt x="2411" y="0"/>
                    </a:lnTo>
                    <a:lnTo>
                      <a:pt x="2479" y="0"/>
                    </a:lnTo>
                    <a:lnTo>
                      <a:pt x="2536" y="0"/>
                    </a:lnTo>
                    <a:lnTo>
                      <a:pt x="2583" y="0"/>
                    </a:lnTo>
                    <a:lnTo>
                      <a:pt x="2618" y="0"/>
                    </a:lnTo>
                    <a:lnTo>
                      <a:pt x="2641" y="0"/>
                    </a:lnTo>
                    <a:lnTo>
                      <a:pt x="2650" y="0"/>
                    </a:lnTo>
                    <a:lnTo>
                      <a:pt x="2664" y="4"/>
                    </a:lnTo>
                    <a:lnTo>
                      <a:pt x="2672" y="14"/>
                    </a:lnTo>
                    <a:lnTo>
                      <a:pt x="2677" y="31"/>
                    </a:lnTo>
                    <a:lnTo>
                      <a:pt x="2678" y="54"/>
                    </a:lnTo>
                    <a:lnTo>
                      <a:pt x="2677" y="65"/>
                    </a:lnTo>
                    <a:lnTo>
                      <a:pt x="2673" y="73"/>
                    </a:lnTo>
                    <a:lnTo>
                      <a:pt x="2668" y="81"/>
                    </a:lnTo>
                    <a:lnTo>
                      <a:pt x="2659" y="86"/>
                    </a:lnTo>
                    <a:lnTo>
                      <a:pt x="2650" y="91"/>
                    </a:lnTo>
                    <a:lnTo>
                      <a:pt x="2640" y="98"/>
                    </a:lnTo>
                    <a:lnTo>
                      <a:pt x="2628" y="104"/>
                    </a:lnTo>
                    <a:lnTo>
                      <a:pt x="2616" y="112"/>
                    </a:lnTo>
                    <a:lnTo>
                      <a:pt x="2612" y="112"/>
                    </a:lnTo>
                    <a:lnTo>
                      <a:pt x="2608" y="112"/>
                    </a:lnTo>
                    <a:lnTo>
                      <a:pt x="2601" y="112"/>
                    </a:lnTo>
                    <a:lnTo>
                      <a:pt x="2595" y="112"/>
                    </a:lnTo>
                    <a:lnTo>
                      <a:pt x="2588" y="112"/>
                    </a:lnTo>
                    <a:lnTo>
                      <a:pt x="2582" y="112"/>
                    </a:lnTo>
                    <a:lnTo>
                      <a:pt x="2579" y="112"/>
                    </a:lnTo>
                    <a:lnTo>
                      <a:pt x="2578" y="112"/>
                    </a:lnTo>
                    <a:lnTo>
                      <a:pt x="2578" y="150"/>
                    </a:lnTo>
                    <a:lnTo>
                      <a:pt x="2577" y="234"/>
                    </a:lnTo>
                    <a:lnTo>
                      <a:pt x="2577" y="317"/>
                    </a:lnTo>
                    <a:lnTo>
                      <a:pt x="2578" y="356"/>
                    </a:lnTo>
                    <a:lnTo>
                      <a:pt x="2226" y="356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6" name="Freeform 120"/>
              <p:cNvSpPr>
                <a:spLocks/>
              </p:cNvSpPr>
              <p:nvPr/>
            </p:nvSpPr>
            <p:spPr bwMode="auto">
              <a:xfrm>
                <a:off x="903" y="3414"/>
                <a:ext cx="100" cy="112"/>
              </a:xfrm>
              <a:custGeom>
                <a:avLst/>
                <a:gdLst>
                  <a:gd name="T0" fmla="*/ 3 w 200"/>
                  <a:gd name="T1" fmla="*/ 7 h 222"/>
                  <a:gd name="T2" fmla="*/ 3 w 200"/>
                  <a:gd name="T3" fmla="*/ 7 h 222"/>
                  <a:gd name="T4" fmla="*/ 5 w 200"/>
                  <a:gd name="T5" fmla="*/ 7 h 222"/>
                  <a:gd name="T6" fmla="*/ 5 w 200"/>
                  <a:gd name="T7" fmla="*/ 7 h 222"/>
                  <a:gd name="T8" fmla="*/ 6 w 200"/>
                  <a:gd name="T9" fmla="*/ 6 h 222"/>
                  <a:gd name="T10" fmla="*/ 6 w 200"/>
                  <a:gd name="T11" fmla="*/ 6 h 222"/>
                  <a:gd name="T12" fmla="*/ 6 w 200"/>
                  <a:gd name="T13" fmla="*/ 5 h 222"/>
                  <a:gd name="T14" fmla="*/ 6 w 200"/>
                  <a:gd name="T15" fmla="*/ 5 h 222"/>
                  <a:gd name="T16" fmla="*/ 6 w 200"/>
                  <a:gd name="T17" fmla="*/ 3 h 222"/>
                  <a:gd name="T18" fmla="*/ 6 w 200"/>
                  <a:gd name="T19" fmla="*/ 3 h 222"/>
                  <a:gd name="T20" fmla="*/ 6 w 200"/>
                  <a:gd name="T21" fmla="*/ 3 h 222"/>
                  <a:gd name="T22" fmla="*/ 6 w 200"/>
                  <a:gd name="T23" fmla="*/ 2 h 222"/>
                  <a:gd name="T24" fmla="*/ 6 w 200"/>
                  <a:gd name="T25" fmla="*/ 1 h 222"/>
                  <a:gd name="T26" fmla="*/ 5 w 200"/>
                  <a:gd name="T27" fmla="*/ 1 h 222"/>
                  <a:gd name="T28" fmla="*/ 5 w 200"/>
                  <a:gd name="T29" fmla="*/ 1 h 222"/>
                  <a:gd name="T30" fmla="*/ 3 w 200"/>
                  <a:gd name="T31" fmla="*/ 1 h 222"/>
                  <a:gd name="T32" fmla="*/ 3 w 200"/>
                  <a:gd name="T33" fmla="*/ 0 h 222"/>
                  <a:gd name="T34" fmla="*/ 3 w 200"/>
                  <a:gd name="T35" fmla="*/ 1 h 222"/>
                  <a:gd name="T36" fmla="*/ 2 w 200"/>
                  <a:gd name="T37" fmla="*/ 1 h 222"/>
                  <a:gd name="T38" fmla="*/ 2 w 200"/>
                  <a:gd name="T39" fmla="*/ 1 h 222"/>
                  <a:gd name="T40" fmla="*/ 1 w 200"/>
                  <a:gd name="T41" fmla="*/ 1 h 222"/>
                  <a:gd name="T42" fmla="*/ 1 w 200"/>
                  <a:gd name="T43" fmla="*/ 2 h 222"/>
                  <a:gd name="T44" fmla="*/ 1 w 200"/>
                  <a:gd name="T45" fmla="*/ 3 h 222"/>
                  <a:gd name="T46" fmla="*/ 1 w 200"/>
                  <a:gd name="T47" fmla="*/ 3 h 222"/>
                  <a:gd name="T48" fmla="*/ 0 w 200"/>
                  <a:gd name="T49" fmla="*/ 3 h 222"/>
                  <a:gd name="T50" fmla="*/ 1 w 200"/>
                  <a:gd name="T51" fmla="*/ 5 h 222"/>
                  <a:gd name="T52" fmla="*/ 1 w 200"/>
                  <a:gd name="T53" fmla="*/ 5 h 222"/>
                  <a:gd name="T54" fmla="*/ 1 w 200"/>
                  <a:gd name="T55" fmla="*/ 6 h 222"/>
                  <a:gd name="T56" fmla="*/ 1 w 200"/>
                  <a:gd name="T57" fmla="*/ 6 h 222"/>
                  <a:gd name="T58" fmla="*/ 2 w 200"/>
                  <a:gd name="T59" fmla="*/ 7 h 222"/>
                  <a:gd name="T60" fmla="*/ 2 w 200"/>
                  <a:gd name="T61" fmla="*/ 7 h 222"/>
                  <a:gd name="T62" fmla="*/ 3 w 200"/>
                  <a:gd name="T63" fmla="*/ 7 h 222"/>
                  <a:gd name="T64" fmla="*/ 3 w 200"/>
                  <a:gd name="T65" fmla="*/ 7 h 2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"/>
                  <a:gd name="T100" fmla="*/ 0 h 222"/>
                  <a:gd name="T101" fmla="*/ 200 w 200"/>
                  <a:gd name="T102" fmla="*/ 222 h 2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" h="222">
                    <a:moveTo>
                      <a:pt x="100" y="222"/>
                    </a:moveTo>
                    <a:lnTo>
                      <a:pt x="121" y="220"/>
                    </a:lnTo>
                    <a:lnTo>
                      <a:pt x="139" y="213"/>
                    </a:lnTo>
                    <a:lnTo>
                      <a:pt x="156" y="203"/>
                    </a:lnTo>
                    <a:lnTo>
                      <a:pt x="171" y="189"/>
                    </a:lnTo>
                    <a:lnTo>
                      <a:pt x="183" y="173"/>
                    </a:lnTo>
                    <a:lnTo>
                      <a:pt x="192" y="154"/>
                    </a:lnTo>
                    <a:lnTo>
                      <a:pt x="198" y="133"/>
                    </a:lnTo>
                    <a:lnTo>
                      <a:pt x="200" y="110"/>
                    </a:lnTo>
                    <a:lnTo>
                      <a:pt x="198" y="89"/>
                    </a:lnTo>
                    <a:lnTo>
                      <a:pt x="192" y="67"/>
                    </a:lnTo>
                    <a:lnTo>
                      <a:pt x="183" y="49"/>
                    </a:lnTo>
                    <a:lnTo>
                      <a:pt x="171" y="32"/>
                    </a:lnTo>
                    <a:lnTo>
                      <a:pt x="156" y="19"/>
                    </a:lnTo>
                    <a:lnTo>
                      <a:pt x="139" y="9"/>
                    </a:lnTo>
                    <a:lnTo>
                      <a:pt x="121" y="3"/>
                    </a:lnTo>
                    <a:lnTo>
                      <a:pt x="100" y="0"/>
                    </a:lnTo>
                    <a:lnTo>
                      <a:pt x="79" y="3"/>
                    </a:lnTo>
                    <a:lnTo>
                      <a:pt x="61" y="9"/>
                    </a:lnTo>
                    <a:lnTo>
                      <a:pt x="43" y="19"/>
                    </a:lnTo>
                    <a:lnTo>
                      <a:pt x="30" y="32"/>
                    </a:lnTo>
                    <a:lnTo>
                      <a:pt x="17" y="49"/>
                    </a:lnTo>
                    <a:lnTo>
                      <a:pt x="8" y="67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2" y="133"/>
                    </a:lnTo>
                    <a:lnTo>
                      <a:pt x="8" y="154"/>
                    </a:lnTo>
                    <a:lnTo>
                      <a:pt x="17" y="173"/>
                    </a:lnTo>
                    <a:lnTo>
                      <a:pt x="30" y="189"/>
                    </a:lnTo>
                    <a:lnTo>
                      <a:pt x="43" y="203"/>
                    </a:lnTo>
                    <a:lnTo>
                      <a:pt x="61" y="213"/>
                    </a:lnTo>
                    <a:lnTo>
                      <a:pt x="79" y="220"/>
                    </a:lnTo>
                    <a:lnTo>
                      <a:pt x="100" y="222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7" name="Freeform 121"/>
              <p:cNvSpPr>
                <a:spLocks/>
              </p:cNvSpPr>
              <p:nvPr/>
            </p:nvSpPr>
            <p:spPr bwMode="auto">
              <a:xfrm>
                <a:off x="1646" y="3414"/>
                <a:ext cx="100" cy="112"/>
              </a:xfrm>
              <a:custGeom>
                <a:avLst/>
                <a:gdLst>
                  <a:gd name="T0" fmla="*/ 3 w 200"/>
                  <a:gd name="T1" fmla="*/ 7 h 222"/>
                  <a:gd name="T2" fmla="*/ 3 w 200"/>
                  <a:gd name="T3" fmla="*/ 7 h 222"/>
                  <a:gd name="T4" fmla="*/ 5 w 200"/>
                  <a:gd name="T5" fmla="*/ 7 h 222"/>
                  <a:gd name="T6" fmla="*/ 5 w 200"/>
                  <a:gd name="T7" fmla="*/ 7 h 222"/>
                  <a:gd name="T8" fmla="*/ 6 w 200"/>
                  <a:gd name="T9" fmla="*/ 6 h 222"/>
                  <a:gd name="T10" fmla="*/ 6 w 200"/>
                  <a:gd name="T11" fmla="*/ 6 h 222"/>
                  <a:gd name="T12" fmla="*/ 6 w 200"/>
                  <a:gd name="T13" fmla="*/ 5 h 222"/>
                  <a:gd name="T14" fmla="*/ 6 w 200"/>
                  <a:gd name="T15" fmla="*/ 5 h 222"/>
                  <a:gd name="T16" fmla="*/ 6 w 200"/>
                  <a:gd name="T17" fmla="*/ 3 h 222"/>
                  <a:gd name="T18" fmla="*/ 6 w 200"/>
                  <a:gd name="T19" fmla="*/ 3 h 222"/>
                  <a:gd name="T20" fmla="*/ 6 w 200"/>
                  <a:gd name="T21" fmla="*/ 3 h 222"/>
                  <a:gd name="T22" fmla="*/ 6 w 200"/>
                  <a:gd name="T23" fmla="*/ 2 h 222"/>
                  <a:gd name="T24" fmla="*/ 6 w 200"/>
                  <a:gd name="T25" fmla="*/ 1 h 222"/>
                  <a:gd name="T26" fmla="*/ 5 w 200"/>
                  <a:gd name="T27" fmla="*/ 1 h 222"/>
                  <a:gd name="T28" fmla="*/ 5 w 200"/>
                  <a:gd name="T29" fmla="*/ 1 h 222"/>
                  <a:gd name="T30" fmla="*/ 3 w 200"/>
                  <a:gd name="T31" fmla="*/ 1 h 222"/>
                  <a:gd name="T32" fmla="*/ 3 w 200"/>
                  <a:gd name="T33" fmla="*/ 0 h 222"/>
                  <a:gd name="T34" fmla="*/ 3 w 200"/>
                  <a:gd name="T35" fmla="*/ 1 h 222"/>
                  <a:gd name="T36" fmla="*/ 2 w 200"/>
                  <a:gd name="T37" fmla="*/ 1 h 222"/>
                  <a:gd name="T38" fmla="*/ 2 w 200"/>
                  <a:gd name="T39" fmla="*/ 1 h 222"/>
                  <a:gd name="T40" fmla="*/ 1 w 200"/>
                  <a:gd name="T41" fmla="*/ 1 h 222"/>
                  <a:gd name="T42" fmla="*/ 1 w 200"/>
                  <a:gd name="T43" fmla="*/ 2 h 222"/>
                  <a:gd name="T44" fmla="*/ 1 w 200"/>
                  <a:gd name="T45" fmla="*/ 3 h 222"/>
                  <a:gd name="T46" fmla="*/ 1 w 200"/>
                  <a:gd name="T47" fmla="*/ 3 h 222"/>
                  <a:gd name="T48" fmla="*/ 0 w 200"/>
                  <a:gd name="T49" fmla="*/ 3 h 222"/>
                  <a:gd name="T50" fmla="*/ 1 w 200"/>
                  <a:gd name="T51" fmla="*/ 5 h 222"/>
                  <a:gd name="T52" fmla="*/ 1 w 200"/>
                  <a:gd name="T53" fmla="*/ 5 h 222"/>
                  <a:gd name="T54" fmla="*/ 1 w 200"/>
                  <a:gd name="T55" fmla="*/ 6 h 222"/>
                  <a:gd name="T56" fmla="*/ 1 w 200"/>
                  <a:gd name="T57" fmla="*/ 6 h 222"/>
                  <a:gd name="T58" fmla="*/ 2 w 200"/>
                  <a:gd name="T59" fmla="*/ 7 h 222"/>
                  <a:gd name="T60" fmla="*/ 2 w 200"/>
                  <a:gd name="T61" fmla="*/ 7 h 222"/>
                  <a:gd name="T62" fmla="*/ 3 w 200"/>
                  <a:gd name="T63" fmla="*/ 7 h 222"/>
                  <a:gd name="T64" fmla="*/ 3 w 200"/>
                  <a:gd name="T65" fmla="*/ 7 h 2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"/>
                  <a:gd name="T100" fmla="*/ 0 h 222"/>
                  <a:gd name="T101" fmla="*/ 200 w 200"/>
                  <a:gd name="T102" fmla="*/ 222 h 2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" h="222">
                    <a:moveTo>
                      <a:pt x="101" y="222"/>
                    </a:moveTo>
                    <a:lnTo>
                      <a:pt x="120" y="220"/>
                    </a:lnTo>
                    <a:lnTo>
                      <a:pt x="140" y="213"/>
                    </a:lnTo>
                    <a:lnTo>
                      <a:pt x="156" y="203"/>
                    </a:lnTo>
                    <a:lnTo>
                      <a:pt x="171" y="189"/>
                    </a:lnTo>
                    <a:lnTo>
                      <a:pt x="182" y="173"/>
                    </a:lnTo>
                    <a:lnTo>
                      <a:pt x="191" y="154"/>
                    </a:lnTo>
                    <a:lnTo>
                      <a:pt x="197" y="133"/>
                    </a:lnTo>
                    <a:lnTo>
                      <a:pt x="200" y="110"/>
                    </a:lnTo>
                    <a:lnTo>
                      <a:pt x="197" y="89"/>
                    </a:lnTo>
                    <a:lnTo>
                      <a:pt x="191" y="67"/>
                    </a:lnTo>
                    <a:lnTo>
                      <a:pt x="182" y="49"/>
                    </a:lnTo>
                    <a:lnTo>
                      <a:pt x="171" y="32"/>
                    </a:lnTo>
                    <a:lnTo>
                      <a:pt x="156" y="19"/>
                    </a:lnTo>
                    <a:lnTo>
                      <a:pt x="140" y="9"/>
                    </a:lnTo>
                    <a:lnTo>
                      <a:pt x="120" y="3"/>
                    </a:lnTo>
                    <a:lnTo>
                      <a:pt x="101" y="0"/>
                    </a:lnTo>
                    <a:lnTo>
                      <a:pt x="80" y="3"/>
                    </a:lnTo>
                    <a:lnTo>
                      <a:pt x="61" y="9"/>
                    </a:lnTo>
                    <a:lnTo>
                      <a:pt x="44" y="19"/>
                    </a:lnTo>
                    <a:lnTo>
                      <a:pt x="30" y="32"/>
                    </a:lnTo>
                    <a:lnTo>
                      <a:pt x="18" y="49"/>
                    </a:lnTo>
                    <a:lnTo>
                      <a:pt x="8" y="67"/>
                    </a:lnTo>
                    <a:lnTo>
                      <a:pt x="3" y="89"/>
                    </a:lnTo>
                    <a:lnTo>
                      <a:pt x="0" y="110"/>
                    </a:lnTo>
                    <a:lnTo>
                      <a:pt x="3" y="133"/>
                    </a:lnTo>
                    <a:lnTo>
                      <a:pt x="8" y="154"/>
                    </a:lnTo>
                    <a:lnTo>
                      <a:pt x="18" y="173"/>
                    </a:lnTo>
                    <a:lnTo>
                      <a:pt x="30" y="189"/>
                    </a:lnTo>
                    <a:lnTo>
                      <a:pt x="44" y="203"/>
                    </a:lnTo>
                    <a:lnTo>
                      <a:pt x="61" y="213"/>
                    </a:lnTo>
                    <a:lnTo>
                      <a:pt x="80" y="220"/>
                    </a:lnTo>
                    <a:lnTo>
                      <a:pt x="101" y="222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8" name="Freeform 122"/>
              <p:cNvSpPr>
                <a:spLocks/>
              </p:cNvSpPr>
              <p:nvPr/>
            </p:nvSpPr>
            <p:spPr bwMode="auto">
              <a:xfrm>
                <a:off x="637" y="3334"/>
                <a:ext cx="1351" cy="15"/>
              </a:xfrm>
              <a:custGeom>
                <a:avLst/>
                <a:gdLst>
                  <a:gd name="T0" fmla="*/ 0 w 2702"/>
                  <a:gd name="T1" fmla="*/ 1 h 30"/>
                  <a:gd name="T2" fmla="*/ 0 w 2702"/>
                  <a:gd name="T3" fmla="*/ 1 h 30"/>
                  <a:gd name="T4" fmla="*/ 0 w 2702"/>
                  <a:gd name="T5" fmla="*/ 1 h 30"/>
                  <a:gd name="T6" fmla="*/ 0 w 2702"/>
                  <a:gd name="T7" fmla="*/ 1 h 30"/>
                  <a:gd name="T8" fmla="*/ 0 w 2702"/>
                  <a:gd name="T9" fmla="*/ 0 h 30"/>
                  <a:gd name="T10" fmla="*/ 84 w 2702"/>
                  <a:gd name="T11" fmla="*/ 1 h 30"/>
                  <a:gd name="T12" fmla="*/ 84 w 2702"/>
                  <a:gd name="T13" fmla="*/ 1 h 30"/>
                  <a:gd name="T14" fmla="*/ 0 w 2702"/>
                  <a:gd name="T15" fmla="*/ 1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02"/>
                  <a:gd name="T25" fmla="*/ 0 h 30"/>
                  <a:gd name="T26" fmla="*/ 2702 w 2702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02" h="30">
                    <a:moveTo>
                      <a:pt x="0" y="30"/>
                    </a:moveTo>
                    <a:lnTo>
                      <a:pt x="0" y="23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702" y="3"/>
                    </a:lnTo>
                    <a:lnTo>
                      <a:pt x="2702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19" name="Rectangle 123"/>
              <p:cNvSpPr>
                <a:spLocks noChangeArrowheads="1"/>
              </p:cNvSpPr>
              <p:nvPr/>
            </p:nvSpPr>
            <p:spPr bwMode="auto">
              <a:xfrm>
                <a:off x="631" y="3458"/>
                <a:ext cx="25" cy="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0" name="Rectangle 124"/>
              <p:cNvSpPr>
                <a:spLocks noChangeArrowheads="1"/>
              </p:cNvSpPr>
              <p:nvPr/>
            </p:nvSpPr>
            <p:spPr bwMode="auto">
              <a:xfrm>
                <a:off x="650" y="3358"/>
                <a:ext cx="16" cy="6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1" name="Rectangle 125"/>
              <p:cNvSpPr>
                <a:spLocks noChangeArrowheads="1"/>
              </p:cNvSpPr>
              <p:nvPr/>
            </p:nvSpPr>
            <p:spPr bwMode="auto">
              <a:xfrm>
                <a:off x="1950" y="3449"/>
                <a:ext cx="45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2" name="Freeform 126"/>
              <p:cNvSpPr>
                <a:spLocks/>
              </p:cNvSpPr>
              <p:nvPr/>
            </p:nvSpPr>
            <p:spPr bwMode="auto">
              <a:xfrm>
                <a:off x="1950" y="3364"/>
                <a:ext cx="26" cy="70"/>
              </a:xfrm>
              <a:custGeom>
                <a:avLst/>
                <a:gdLst>
                  <a:gd name="T0" fmla="*/ 1 w 54"/>
                  <a:gd name="T1" fmla="*/ 5 h 144"/>
                  <a:gd name="T2" fmla="*/ 2 w 54"/>
                  <a:gd name="T3" fmla="*/ 5 h 144"/>
                  <a:gd name="T4" fmla="*/ 2 w 54"/>
                  <a:gd name="T5" fmla="*/ 3 h 144"/>
                  <a:gd name="T6" fmla="*/ 2 w 54"/>
                  <a:gd name="T7" fmla="*/ 3 h 144"/>
                  <a:gd name="T8" fmla="*/ 2 w 54"/>
                  <a:gd name="T9" fmla="*/ 2 h 144"/>
                  <a:gd name="T10" fmla="*/ 2 w 54"/>
                  <a:gd name="T11" fmla="*/ 1 h 144"/>
                  <a:gd name="T12" fmla="*/ 2 w 54"/>
                  <a:gd name="T13" fmla="*/ 1 h 144"/>
                  <a:gd name="T14" fmla="*/ 2 w 54"/>
                  <a:gd name="T15" fmla="*/ 1 h 144"/>
                  <a:gd name="T16" fmla="*/ 1 w 54"/>
                  <a:gd name="T17" fmla="*/ 0 h 144"/>
                  <a:gd name="T18" fmla="*/ 1 w 54"/>
                  <a:gd name="T19" fmla="*/ 1 h 144"/>
                  <a:gd name="T20" fmla="*/ 1 w 54"/>
                  <a:gd name="T21" fmla="*/ 1 h 144"/>
                  <a:gd name="T22" fmla="*/ 1 w 54"/>
                  <a:gd name="T23" fmla="*/ 1 h 144"/>
                  <a:gd name="T24" fmla="*/ 0 w 54"/>
                  <a:gd name="T25" fmla="*/ 2 h 144"/>
                  <a:gd name="T26" fmla="*/ 1 w 54"/>
                  <a:gd name="T27" fmla="*/ 3 h 144"/>
                  <a:gd name="T28" fmla="*/ 1 w 54"/>
                  <a:gd name="T29" fmla="*/ 3 h 144"/>
                  <a:gd name="T30" fmla="*/ 1 w 54"/>
                  <a:gd name="T31" fmla="*/ 5 h 144"/>
                  <a:gd name="T32" fmla="*/ 1 w 54"/>
                  <a:gd name="T33" fmla="*/ 5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44"/>
                  <a:gd name="T53" fmla="*/ 54 w 54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44">
                    <a:moveTo>
                      <a:pt x="28" y="144"/>
                    </a:moveTo>
                    <a:lnTo>
                      <a:pt x="38" y="138"/>
                    </a:lnTo>
                    <a:lnTo>
                      <a:pt x="46" y="123"/>
                    </a:lnTo>
                    <a:lnTo>
                      <a:pt x="52" y="100"/>
                    </a:lnTo>
                    <a:lnTo>
                      <a:pt x="54" y="72"/>
                    </a:lnTo>
                    <a:lnTo>
                      <a:pt x="52" y="43"/>
                    </a:lnTo>
                    <a:lnTo>
                      <a:pt x="46" y="20"/>
                    </a:lnTo>
                    <a:lnTo>
                      <a:pt x="38" y="5"/>
                    </a:lnTo>
                    <a:lnTo>
                      <a:pt x="28" y="0"/>
                    </a:lnTo>
                    <a:lnTo>
                      <a:pt x="17" y="5"/>
                    </a:lnTo>
                    <a:lnTo>
                      <a:pt x="8" y="20"/>
                    </a:lnTo>
                    <a:lnTo>
                      <a:pt x="2" y="43"/>
                    </a:lnTo>
                    <a:lnTo>
                      <a:pt x="0" y="72"/>
                    </a:lnTo>
                    <a:lnTo>
                      <a:pt x="2" y="100"/>
                    </a:lnTo>
                    <a:lnTo>
                      <a:pt x="8" y="123"/>
                    </a:lnTo>
                    <a:lnTo>
                      <a:pt x="17" y="138"/>
                    </a:lnTo>
                    <a:lnTo>
                      <a:pt x="28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3" name="Rectangle 127"/>
              <p:cNvSpPr>
                <a:spLocks noChangeArrowheads="1"/>
              </p:cNvSpPr>
              <p:nvPr/>
            </p:nvSpPr>
            <p:spPr bwMode="auto">
              <a:xfrm>
                <a:off x="1183" y="3195"/>
                <a:ext cx="109" cy="29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4" name="Rectangle 128"/>
              <p:cNvSpPr>
                <a:spLocks noChangeArrowheads="1"/>
              </p:cNvSpPr>
              <p:nvPr/>
            </p:nvSpPr>
            <p:spPr bwMode="auto">
              <a:xfrm>
                <a:off x="1796" y="3195"/>
                <a:ext cx="110" cy="29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5" name="Freeform 129"/>
              <p:cNvSpPr>
                <a:spLocks/>
              </p:cNvSpPr>
              <p:nvPr/>
            </p:nvSpPr>
            <p:spPr bwMode="auto">
              <a:xfrm>
                <a:off x="916" y="3428"/>
                <a:ext cx="75" cy="83"/>
              </a:xfrm>
              <a:custGeom>
                <a:avLst/>
                <a:gdLst>
                  <a:gd name="T0" fmla="*/ 2 w 150"/>
                  <a:gd name="T1" fmla="*/ 5 h 166"/>
                  <a:gd name="T2" fmla="*/ 2 w 150"/>
                  <a:gd name="T3" fmla="*/ 5 h 166"/>
                  <a:gd name="T4" fmla="*/ 3 w 150"/>
                  <a:gd name="T5" fmla="*/ 5 h 166"/>
                  <a:gd name="T6" fmla="*/ 3 w 150"/>
                  <a:gd name="T7" fmla="*/ 5 h 166"/>
                  <a:gd name="T8" fmla="*/ 4 w 150"/>
                  <a:gd name="T9" fmla="*/ 5 h 166"/>
                  <a:gd name="T10" fmla="*/ 5 w 150"/>
                  <a:gd name="T11" fmla="*/ 5 h 166"/>
                  <a:gd name="T12" fmla="*/ 5 w 150"/>
                  <a:gd name="T13" fmla="*/ 3 h 166"/>
                  <a:gd name="T14" fmla="*/ 5 w 150"/>
                  <a:gd name="T15" fmla="*/ 3 h 166"/>
                  <a:gd name="T16" fmla="*/ 5 w 150"/>
                  <a:gd name="T17" fmla="*/ 3 h 166"/>
                  <a:gd name="T18" fmla="*/ 5 w 150"/>
                  <a:gd name="T19" fmla="*/ 3 h 166"/>
                  <a:gd name="T20" fmla="*/ 5 w 150"/>
                  <a:gd name="T21" fmla="*/ 1 h 166"/>
                  <a:gd name="T22" fmla="*/ 5 w 150"/>
                  <a:gd name="T23" fmla="*/ 1 h 166"/>
                  <a:gd name="T24" fmla="*/ 4 w 150"/>
                  <a:gd name="T25" fmla="*/ 1 h 166"/>
                  <a:gd name="T26" fmla="*/ 3 w 150"/>
                  <a:gd name="T27" fmla="*/ 1 h 166"/>
                  <a:gd name="T28" fmla="*/ 3 w 150"/>
                  <a:gd name="T29" fmla="*/ 1 h 166"/>
                  <a:gd name="T30" fmla="*/ 2 w 150"/>
                  <a:gd name="T31" fmla="*/ 1 h 166"/>
                  <a:gd name="T32" fmla="*/ 2 w 150"/>
                  <a:gd name="T33" fmla="*/ 0 h 166"/>
                  <a:gd name="T34" fmla="*/ 1 w 150"/>
                  <a:gd name="T35" fmla="*/ 1 h 166"/>
                  <a:gd name="T36" fmla="*/ 1 w 150"/>
                  <a:gd name="T37" fmla="*/ 1 h 166"/>
                  <a:gd name="T38" fmla="*/ 1 w 150"/>
                  <a:gd name="T39" fmla="*/ 1 h 166"/>
                  <a:gd name="T40" fmla="*/ 1 w 150"/>
                  <a:gd name="T41" fmla="*/ 1 h 166"/>
                  <a:gd name="T42" fmla="*/ 1 w 150"/>
                  <a:gd name="T43" fmla="*/ 1 h 166"/>
                  <a:gd name="T44" fmla="*/ 1 w 150"/>
                  <a:gd name="T45" fmla="*/ 1 h 166"/>
                  <a:gd name="T46" fmla="*/ 1 w 150"/>
                  <a:gd name="T47" fmla="*/ 3 h 166"/>
                  <a:gd name="T48" fmla="*/ 0 w 150"/>
                  <a:gd name="T49" fmla="*/ 3 h 166"/>
                  <a:gd name="T50" fmla="*/ 1 w 150"/>
                  <a:gd name="T51" fmla="*/ 3 h 166"/>
                  <a:gd name="T52" fmla="*/ 1 w 150"/>
                  <a:gd name="T53" fmla="*/ 3 h 166"/>
                  <a:gd name="T54" fmla="*/ 1 w 150"/>
                  <a:gd name="T55" fmla="*/ 5 h 166"/>
                  <a:gd name="T56" fmla="*/ 1 w 150"/>
                  <a:gd name="T57" fmla="*/ 5 h 166"/>
                  <a:gd name="T58" fmla="*/ 1 w 150"/>
                  <a:gd name="T59" fmla="*/ 5 h 166"/>
                  <a:gd name="T60" fmla="*/ 1 w 150"/>
                  <a:gd name="T61" fmla="*/ 5 h 166"/>
                  <a:gd name="T62" fmla="*/ 1 w 150"/>
                  <a:gd name="T63" fmla="*/ 5 h 166"/>
                  <a:gd name="T64" fmla="*/ 2 w 150"/>
                  <a:gd name="T65" fmla="*/ 5 h 1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0"/>
                  <a:gd name="T100" fmla="*/ 0 h 166"/>
                  <a:gd name="T101" fmla="*/ 150 w 150"/>
                  <a:gd name="T102" fmla="*/ 166 h 1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0" h="166">
                    <a:moveTo>
                      <a:pt x="75" y="166"/>
                    </a:moveTo>
                    <a:lnTo>
                      <a:pt x="90" y="165"/>
                    </a:lnTo>
                    <a:lnTo>
                      <a:pt x="104" y="159"/>
                    </a:lnTo>
                    <a:lnTo>
                      <a:pt x="116" y="152"/>
                    </a:lnTo>
                    <a:lnTo>
                      <a:pt x="128" y="141"/>
                    </a:lnTo>
                    <a:lnTo>
                      <a:pt x="137" y="129"/>
                    </a:lnTo>
                    <a:lnTo>
                      <a:pt x="144" y="114"/>
                    </a:lnTo>
                    <a:lnTo>
                      <a:pt x="149" y="99"/>
                    </a:lnTo>
                    <a:lnTo>
                      <a:pt x="150" y="82"/>
                    </a:lnTo>
                    <a:lnTo>
                      <a:pt x="149" y="66"/>
                    </a:lnTo>
                    <a:lnTo>
                      <a:pt x="144" y="50"/>
                    </a:lnTo>
                    <a:lnTo>
                      <a:pt x="137" y="36"/>
                    </a:lnTo>
                    <a:lnTo>
                      <a:pt x="128" y="25"/>
                    </a:lnTo>
                    <a:lnTo>
                      <a:pt x="116" y="14"/>
                    </a:lnTo>
                    <a:lnTo>
                      <a:pt x="104" y="7"/>
                    </a:lnTo>
                    <a:lnTo>
                      <a:pt x="90" y="2"/>
                    </a:lnTo>
                    <a:lnTo>
                      <a:pt x="75" y="0"/>
                    </a:lnTo>
                    <a:lnTo>
                      <a:pt x="60" y="2"/>
                    </a:lnTo>
                    <a:lnTo>
                      <a:pt x="46" y="7"/>
                    </a:lnTo>
                    <a:lnTo>
                      <a:pt x="33" y="14"/>
                    </a:lnTo>
                    <a:lnTo>
                      <a:pt x="22" y="25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6"/>
                    </a:lnTo>
                    <a:lnTo>
                      <a:pt x="0" y="82"/>
                    </a:lnTo>
                    <a:lnTo>
                      <a:pt x="1" y="99"/>
                    </a:lnTo>
                    <a:lnTo>
                      <a:pt x="6" y="114"/>
                    </a:lnTo>
                    <a:lnTo>
                      <a:pt x="13" y="129"/>
                    </a:lnTo>
                    <a:lnTo>
                      <a:pt x="22" y="141"/>
                    </a:lnTo>
                    <a:lnTo>
                      <a:pt x="33" y="152"/>
                    </a:lnTo>
                    <a:lnTo>
                      <a:pt x="46" y="159"/>
                    </a:lnTo>
                    <a:lnTo>
                      <a:pt x="60" y="165"/>
                    </a:lnTo>
                    <a:lnTo>
                      <a:pt x="75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6" name="Freeform 130"/>
              <p:cNvSpPr>
                <a:spLocks/>
              </p:cNvSpPr>
              <p:nvPr/>
            </p:nvSpPr>
            <p:spPr bwMode="auto">
              <a:xfrm>
                <a:off x="1660" y="3428"/>
                <a:ext cx="74" cy="83"/>
              </a:xfrm>
              <a:custGeom>
                <a:avLst/>
                <a:gdLst>
                  <a:gd name="T0" fmla="*/ 2 w 148"/>
                  <a:gd name="T1" fmla="*/ 5 h 166"/>
                  <a:gd name="T2" fmla="*/ 2 w 148"/>
                  <a:gd name="T3" fmla="*/ 5 h 166"/>
                  <a:gd name="T4" fmla="*/ 3 w 148"/>
                  <a:gd name="T5" fmla="*/ 5 h 166"/>
                  <a:gd name="T6" fmla="*/ 3 w 148"/>
                  <a:gd name="T7" fmla="*/ 5 h 166"/>
                  <a:gd name="T8" fmla="*/ 3 w 148"/>
                  <a:gd name="T9" fmla="*/ 5 h 166"/>
                  <a:gd name="T10" fmla="*/ 5 w 148"/>
                  <a:gd name="T11" fmla="*/ 5 h 166"/>
                  <a:gd name="T12" fmla="*/ 5 w 148"/>
                  <a:gd name="T13" fmla="*/ 3 h 166"/>
                  <a:gd name="T14" fmla="*/ 5 w 148"/>
                  <a:gd name="T15" fmla="*/ 3 h 166"/>
                  <a:gd name="T16" fmla="*/ 5 w 148"/>
                  <a:gd name="T17" fmla="*/ 3 h 166"/>
                  <a:gd name="T18" fmla="*/ 5 w 148"/>
                  <a:gd name="T19" fmla="*/ 3 h 166"/>
                  <a:gd name="T20" fmla="*/ 5 w 148"/>
                  <a:gd name="T21" fmla="*/ 1 h 166"/>
                  <a:gd name="T22" fmla="*/ 5 w 148"/>
                  <a:gd name="T23" fmla="*/ 1 h 166"/>
                  <a:gd name="T24" fmla="*/ 3 w 148"/>
                  <a:gd name="T25" fmla="*/ 1 h 166"/>
                  <a:gd name="T26" fmla="*/ 3 w 148"/>
                  <a:gd name="T27" fmla="*/ 1 h 166"/>
                  <a:gd name="T28" fmla="*/ 3 w 148"/>
                  <a:gd name="T29" fmla="*/ 1 h 166"/>
                  <a:gd name="T30" fmla="*/ 2 w 148"/>
                  <a:gd name="T31" fmla="*/ 1 h 166"/>
                  <a:gd name="T32" fmla="*/ 2 w 148"/>
                  <a:gd name="T33" fmla="*/ 0 h 166"/>
                  <a:gd name="T34" fmla="*/ 1 w 148"/>
                  <a:gd name="T35" fmla="*/ 1 h 166"/>
                  <a:gd name="T36" fmla="*/ 1 w 148"/>
                  <a:gd name="T37" fmla="*/ 1 h 166"/>
                  <a:gd name="T38" fmla="*/ 1 w 148"/>
                  <a:gd name="T39" fmla="*/ 1 h 166"/>
                  <a:gd name="T40" fmla="*/ 1 w 148"/>
                  <a:gd name="T41" fmla="*/ 1 h 166"/>
                  <a:gd name="T42" fmla="*/ 1 w 148"/>
                  <a:gd name="T43" fmla="*/ 1 h 166"/>
                  <a:gd name="T44" fmla="*/ 1 w 148"/>
                  <a:gd name="T45" fmla="*/ 1 h 166"/>
                  <a:gd name="T46" fmla="*/ 1 w 148"/>
                  <a:gd name="T47" fmla="*/ 3 h 166"/>
                  <a:gd name="T48" fmla="*/ 0 w 148"/>
                  <a:gd name="T49" fmla="*/ 3 h 166"/>
                  <a:gd name="T50" fmla="*/ 1 w 148"/>
                  <a:gd name="T51" fmla="*/ 3 h 166"/>
                  <a:gd name="T52" fmla="*/ 1 w 148"/>
                  <a:gd name="T53" fmla="*/ 3 h 166"/>
                  <a:gd name="T54" fmla="*/ 1 w 148"/>
                  <a:gd name="T55" fmla="*/ 5 h 166"/>
                  <a:gd name="T56" fmla="*/ 1 w 148"/>
                  <a:gd name="T57" fmla="*/ 5 h 166"/>
                  <a:gd name="T58" fmla="*/ 1 w 148"/>
                  <a:gd name="T59" fmla="*/ 5 h 166"/>
                  <a:gd name="T60" fmla="*/ 1 w 148"/>
                  <a:gd name="T61" fmla="*/ 5 h 166"/>
                  <a:gd name="T62" fmla="*/ 1 w 148"/>
                  <a:gd name="T63" fmla="*/ 5 h 166"/>
                  <a:gd name="T64" fmla="*/ 2 w 148"/>
                  <a:gd name="T65" fmla="*/ 5 h 1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"/>
                  <a:gd name="T100" fmla="*/ 0 h 166"/>
                  <a:gd name="T101" fmla="*/ 148 w 148"/>
                  <a:gd name="T102" fmla="*/ 166 h 1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" h="166">
                    <a:moveTo>
                      <a:pt x="75" y="166"/>
                    </a:moveTo>
                    <a:lnTo>
                      <a:pt x="89" y="165"/>
                    </a:lnTo>
                    <a:lnTo>
                      <a:pt x="103" y="159"/>
                    </a:lnTo>
                    <a:lnTo>
                      <a:pt x="116" y="152"/>
                    </a:lnTo>
                    <a:lnTo>
                      <a:pt x="127" y="141"/>
                    </a:lnTo>
                    <a:lnTo>
                      <a:pt x="136" y="129"/>
                    </a:lnTo>
                    <a:lnTo>
                      <a:pt x="142" y="114"/>
                    </a:lnTo>
                    <a:lnTo>
                      <a:pt x="147" y="99"/>
                    </a:lnTo>
                    <a:lnTo>
                      <a:pt x="148" y="82"/>
                    </a:lnTo>
                    <a:lnTo>
                      <a:pt x="147" y="66"/>
                    </a:lnTo>
                    <a:lnTo>
                      <a:pt x="142" y="50"/>
                    </a:lnTo>
                    <a:lnTo>
                      <a:pt x="136" y="36"/>
                    </a:lnTo>
                    <a:lnTo>
                      <a:pt x="127" y="25"/>
                    </a:lnTo>
                    <a:lnTo>
                      <a:pt x="116" y="14"/>
                    </a:lnTo>
                    <a:lnTo>
                      <a:pt x="103" y="7"/>
                    </a:lnTo>
                    <a:lnTo>
                      <a:pt x="89" y="2"/>
                    </a:lnTo>
                    <a:lnTo>
                      <a:pt x="75" y="0"/>
                    </a:lnTo>
                    <a:lnTo>
                      <a:pt x="60" y="2"/>
                    </a:lnTo>
                    <a:lnTo>
                      <a:pt x="46" y="7"/>
                    </a:lnTo>
                    <a:lnTo>
                      <a:pt x="33" y="14"/>
                    </a:lnTo>
                    <a:lnTo>
                      <a:pt x="22" y="25"/>
                    </a:lnTo>
                    <a:lnTo>
                      <a:pt x="12" y="36"/>
                    </a:lnTo>
                    <a:lnTo>
                      <a:pt x="5" y="50"/>
                    </a:lnTo>
                    <a:lnTo>
                      <a:pt x="1" y="66"/>
                    </a:lnTo>
                    <a:lnTo>
                      <a:pt x="0" y="82"/>
                    </a:lnTo>
                    <a:lnTo>
                      <a:pt x="1" y="99"/>
                    </a:lnTo>
                    <a:lnTo>
                      <a:pt x="5" y="114"/>
                    </a:lnTo>
                    <a:lnTo>
                      <a:pt x="12" y="129"/>
                    </a:lnTo>
                    <a:lnTo>
                      <a:pt x="22" y="141"/>
                    </a:lnTo>
                    <a:lnTo>
                      <a:pt x="33" y="152"/>
                    </a:lnTo>
                    <a:lnTo>
                      <a:pt x="46" y="159"/>
                    </a:lnTo>
                    <a:lnTo>
                      <a:pt x="60" y="165"/>
                    </a:lnTo>
                    <a:lnTo>
                      <a:pt x="75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7" name="Rectangle 131"/>
              <p:cNvSpPr>
                <a:spLocks noChangeArrowheads="1"/>
              </p:cNvSpPr>
              <p:nvPr/>
            </p:nvSpPr>
            <p:spPr bwMode="auto">
              <a:xfrm>
                <a:off x="1191" y="3208"/>
                <a:ext cx="40" cy="288"/>
              </a:xfrm>
              <a:prstGeom prst="re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8" name="Rectangle 132"/>
              <p:cNvSpPr>
                <a:spLocks noChangeArrowheads="1"/>
              </p:cNvSpPr>
              <p:nvPr/>
            </p:nvSpPr>
            <p:spPr bwMode="auto">
              <a:xfrm>
                <a:off x="1242" y="3208"/>
                <a:ext cx="41" cy="288"/>
              </a:xfrm>
              <a:prstGeom prst="re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29" name="Rectangle 133"/>
              <p:cNvSpPr>
                <a:spLocks noChangeArrowheads="1"/>
              </p:cNvSpPr>
              <p:nvPr/>
            </p:nvSpPr>
            <p:spPr bwMode="auto">
              <a:xfrm>
                <a:off x="1804" y="3208"/>
                <a:ext cx="41" cy="288"/>
              </a:xfrm>
              <a:prstGeom prst="re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0" name="Rectangle 134"/>
              <p:cNvSpPr>
                <a:spLocks noChangeArrowheads="1"/>
              </p:cNvSpPr>
              <p:nvPr/>
            </p:nvSpPr>
            <p:spPr bwMode="auto">
              <a:xfrm>
                <a:off x="1856" y="3208"/>
                <a:ext cx="40" cy="288"/>
              </a:xfrm>
              <a:prstGeom prst="rect">
                <a:avLst/>
              </a:prstGeom>
              <a:solidFill>
                <a:srgbClr val="C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1" name="Rectangle 135"/>
              <p:cNvSpPr>
                <a:spLocks noChangeArrowheads="1"/>
              </p:cNvSpPr>
              <p:nvPr/>
            </p:nvSpPr>
            <p:spPr bwMode="auto">
              <a:xfrm>
                <a:off x="1203" y="3216"/>
                <a:ext cx="23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2" name="Rectangle 136"/>
              <p:cNvSpPr>
                <a:spLocks noChangeArrowheads="1"/>
              </p:cNvSpPr>
              <p:nvPr/>
            </p:nvSpPr>
            <p:spPr bwMode="auto">
              <a:xfrm>
                <a:off x="1253" y="3216"/>
                <a:ext cx="20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3" name="Rectangle 137"/>
              <p:cNvSpPr>
                <a:spLocks noChangeArrowheads="1"/>
              </p:cNvSpPr>
              <p:nvPr/>
            </p:nvSpPr>
            <p:spPr bwMode="auto">
              <a:xfrm>
                <a:off x="1816" y="3216"/>
                <a:ext cx="23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4" name="Rectangle 138"/>
              <p:cNvSpPr>
                <a:spLocks noChangeArrowheads="1"/>
              </p:cNvSpPr>
              <p:nvPr/>
            </p:nvSpPr>
            <p:spPr bwMode="auto">
              <a:xfrm>
                <a:off x="1866" y="3216"/>
                <a:ext cx="21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5" name="Freeform 139"/>
              <p:cNvSpPr>
                <a:spLocks/>
              </p:cNvSpPr>
              <p:nvPr/>
            </p:nvSpPr>
            <p:spPr bwMode="auto">
              <a:xfrm>
                <a:off x="1566" y="3220"/>
                <a:ext cx="55" cy="78"/>
              </a:xfrm>
              <a:custGeom>
                <a:avLst/>
                <a:gdLst>
                  <a:gd name="T0" fmla="*/ 3 w 109"/>
                  <a:gd name="T1" fmla="*/ 3 h 156"/>
                  <a:gd name="T2" fmla="*/ 3 w 109"/>
                  <a:gd name="T3" fmla="*/ 3 h 156"/>
                  <a:gd name="T4" fmla="*/ 3 w 109"/>
                  <a:gd name="T5" fmla="*/ 2 h 156"/>
                  <a:gd name="T6" fmla="*/ 3 w 109"/>
                  <a:gd name="T7" fmla="*/ 2 h 156"/>
                  <a:gd name="T8" fmla="*/ 3 w 109"/>
                  <a:gd name="T9" fmla="*/ 2 h 156"/>
                  <a:gd name="T10" fmla="*/ 3 w 109"/>
                  <a:gd name="T11" fmla="*/ 2 h 156"/>
                  <a:gd name="T12" fmla="*/ 3 w 109"/>
                  <a:gd name="T13" fmla="*/ 2 h 156"/>
                  <a:gd name="T14" fmla="*/ 3 w 109"/>
                  <a:gd name="T15" fmla="*/ 2 h 156"/>
                  <a:gd name="T16" fmla="*/ 3 w 109"/>
                  <a:gd name="T17" fmla="*/ 2 h 156"/>
                  <a:gd name="T18" fmla="*/ 4 w 109"/>
                  <a:gd name="T19" fmla="*/ 2 h 156"/>
                  <a:gd name="T20" fmla="*/ 3 w 109"/>
                  <a:gd name="T21" fmla="*/ 2 h 156"/>
                  <a:gd name="T22" fmla="*/ 3 w 109"/>
                  <a:gd name="T23" fmla="*/ 2 h 156"/>
                  <a:gd name="T24" fmla="*/ 4 w 109"/>
                  <a:gd name="T25" fmla="*/ 2 h 156"/>
                  <a:gd name="T26" fmla="*/ 4 w 109"/>
                  <a:gd name="T27" fmla="*/ 2 h 156"/>
                  <a:gd name="T28" fmla="*/ 4 w 109"/>
                  <a:gd name="T29" fmla="*/ 1 h 156"/>
                  <a:gd name="T30" fmla="*/ 3 w 109"/>
                  <a:gd name="T31" fmla="*/ 1 h 156"/>
                  <a:gd name="T32" fmla="*/ 3 w 109"/>
                  <a:gd name="T33" fmla="*/ 1 h 156"/>
                  <a:gd name="T34" fmla="*/ 3 w 109"/>
                  <a:gd name="T35" fmla="*/ 1 h 156"/>
                  <a:gd name="T36" fmla="*/ 3 w 109"/>
                  <a:gd name="T37" fmla="*/ 1 h 156"/>
                  <a:gd name="T38" fmla="*/ 3 w 109"/>
                  <a:gd name="T39" fmla="*/ 1 h 156"/>
                  <a:gd name="T40" fmla="*/ 3 w 109"/>
                  <a:gd name="T41" fmla="*/ 1 h 156"/>
                  <a:gd name="T42" fmla="*/ 4 w 109"/>
                  <a:gd name="T43" fmla="*/ 1 h 156"/>
                  <a:gd name="T44" fmla="*/ 4 w 109"/>
                  <a:gd name="T45" fmla="*/ 1 h 156"/>
                  <a:gd name="T46" fmla="*/ 3 w 109"/>
                  <a:gd name="T47" fmla="*/ 1 h 156"/>
                  <a:gd name="T48" fmla="*/ 3 w 109"/>
                  <a:gd name="T49" fmla="*/ 1 h 156"/>
                  <a:gd name="T50" fmla="*/ 3 w 109"/>
                  <a:gd name="T51" fmla="*/ 1 h 156"/>
                  <a:gd name="T52" fmla="*/ 3 w 109"/>
                  <a:gd name="T53" fmla="*/ 0 h 156"/>
                  <a:gd name="T54" fmla="*/ 2 w 109"/>
                  <a:gd name="T55" fmla="*/ 1 h 156"/>
                  <a:gd name="T56" fmla="*/ 2 w 109"/>
                  <a:gd name="T57" fmla="*/ 1 h 156"/>
                  <a:gd name="T58" fmla="*/ 2 w 109"/>
                  <a:gd name="T59" fmla="*/ 1 h 156"/>
                  <a:gd name="T60" fmla="*/ 2 w 109"/>
                  <a:gd name="T61" fmla="*/ 1 h 156"/>
                  <a:gd name="T62" fmla="*/ 1 w 109"/>
                  <a:gd name="T63" fmla="*/ 1 h 156"/>
                  <a:gd name="T64" fmla="*/ 1 w 109"/>
                  <a:gd name="T65" fmla="*/ 1 h 156"/>
                  <a:gd name="T66" fmla="*/ 1 w 109"/>
                  <a:gd name="T67" fmla="*/ 1 h 156"/>
                  <a:gd name="T68" fmla="*/ 1 w 109"/>
                  <a:gd name="T69" fmla="*/ 1 h 156"/>
                  <a:gd name="T70" fmla="*/ 2 w 109"/>
                  <a:gd name="T71" fmla="*/ 1 h 156"/>
                  <a:gd name="T72" fmla="*/ 1 w 109"/>
                  <a:gd name="T73" fmla="*/ 1 h 156"/>
                  <a:gd name="T74" fmla="*/ 1 w 109"/>
                  <a:gd name="T75" fmla="*/ 1 h 156"/>
                  <a:gd name="T76" fmla="*/ 2 w 109"/>
                  <a:gd name="T77" fmla="*/ 1 h 156"/>
                  <a:gd name="T78" fmla="*/ 2 w 109"/>
                  <a:gd name="T79" fmla="*/ 1 h 156"/>
                  <a:gd name="T80" fmla="*/ 2 w 109"/>
                  <a:gd name="T81" fmla="*/ 1 h 156"/>
                  <a:gd name="T82" fmla="*/ 2 w 109"/>
                  <a:gd name="T83" fmla="*/ 1 h 156"/>
                  <a:gd name="T84" fmla="*/ 2 w 109"/>
                  <a:gd name="T85" fmla="*/ 1 h 156"/>
                  <a:gd name="T86" fmla="*/ 2 w 109"/>
                  <a:gd name="T87" fmla="*/ 2 h 156"/>
                  <a:gd name="T88" fmla="*/ 2 w 109"/>
                  <a:gd name="T89" fmla="*/ 2 h 156"/>
                  <a:gd name="T90" fmla="*/ 2 w 109"/>
                  <a:gd name="T91" fmla="*/ 2 h 156"/>
                  <a:gd name="T92" fmla="*/ 2 w 109"/>
                  <a:gd name="T93" fmla="*/ 2 h 156"/>
                  <a:gd name="T94" fmla="*/ 2 w 109"/>
                  <a:gd name="T95" fmla="*/ 2 h 156"/>
                  <a:gd name="T96" fmla="*/ 1 w 109"/>
                  <a:gd name="T97" fmla="*/ 2 h 156"/>
                  <a:gd name="T98" fmla="*/ 1 w 109"/>
                  <a:gd name="T99" fmla="*/ 2 h 156"/>
                  <a:gd name="T100" fmla="*/ 0 w 109"/>
                  <a:gd name="T101" fmla="*/ 3 h 156"/>
                  <a:gd name="T102" fmla="*/ 1 w 109"/>
                  <a:gd name="T103" fmla="*/ 5 h 1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"/>
                  <a:gd name="T157" fmla="*/ 0 h 156"/>
                  <a:gd name="T158" fmla="*/ 109 w 109"/>
                  <a:gd name="T159" fmla="*/ 156 h 1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" h="156">
                    <a:moveTo>
                      <a:pt x="102" y="156"/>
                    </a:moveTo>
                    <a:lnTo>
                      <a:pt x="76" y="107"/>
                    </a:lnTo>
                    <a:lnTo>
                      <a:pt x="77" y="102"/>
                    </a:lnTo>
                    <a:lnTo>
                      <a:pt x="74" y="98"/>
                    </a:lnTo>
                    <a:lnTo>
                      <a:pt x="71" y="95"/>
                    </a:lnTo>
                    <a:lnTo>
                      <a:pt x="70" y="94"/>
                    </a:lnTo>
                    <a:lnTo>
                      <a:pt x="74" y="94"/>
                    </a:lnTo>
                    <a:lnTo>
                      <a:pt x="79" y="94"/>
                    </a:lnTo>
                    <a:lnTo>
                      <a:pt x="84" y="94"/>
                    </a:lnTo>
                    <a:lnTo>
                      <a:pt x="87" y="95"/>
                    </a:lnTo>
                    <a:lnTo>
                      <a:pt x="90" y="95"/>
                    </a:lnTo>
                    <a:lnTo>
                      <a:pt x="93" y="93"/>
                    </a:lnTo>
                    <a:lnTo>
                      <a:pt x="96" y="89"/>
                    </a:lnTo>
                    <a:lnTo>
                      <a:pt x="96" y="85"/>
                    </a:lnTo>
                    <a:lnTo>
                      <a:pt x="94" y="81"/>
                    </a:lnTo>
                    <a:lnTo>
                      <a:pt x="94" y="80"/>
                    </a:lnTo>
                    <a:lnTo>
                      <a:pt x="94" y="79"/>
                    </a:lnTo>
                    <a:lnTo>
                      <a:pt x="96" y="79"/>
                    </a:lnTo>
                    <a:lnTo>
                      <a:pt x="96" y="77"/>
                    </a:lnTo>
                    <a:lnTo>
                      <a:pt x="97" y="75"/>
                    </a:lnTo>
                    <a:lnTo>
                      <a:pt x="97" y="73"/>
                    </a:lnTo>
                    <a:lnTo>
                      <a:pt x="96" y="72"/>
                    </a:lnTo>
                    <a:lnTo>
                      <a:pt x="96" y="71"/>
                    </a:lnTo>
                    <a:lnTo>
                      <a:pt x="96" y="70"/>
                    </a:lnTo>
                    <a:lnTo>
                      <a:pt x="98" y="67"/>
                    </a:lnTo>
                    <a:lnTo>
                      <a:pt x="99" y="67"/>
                    </a:lnTo>
                    <a:lnTo>
                      <a:pt x="101" y="66"/>
                    </a:lnTo>
                    <a:lnTo>
                      <a:pt x="102" y="64"/>
                    </a:lnTo>
                    <a:lnTo>
                      <a:pt x="101" y="62"/>
                    </a:lnTo>
                    <a:lnTo>
                      <a:pt x="99" y="61"/>
                    </a:lnTo>
                    <a:lnTo>
                      <a:pt x="98" y="59"/>
                    </a:lnTo>
                    <a:lnTo>
                      <a:pt x="94" y="58"/>
                    </a:lnTo>
                    <a:lnTo>
                      <a:pt x="92" y="57"/>
                    </a:lnTo>
                    <a:lnTo>
                      <a:pt x="92" y="54"/>
                    </a:lnTo>
                    <a:lnTo>
                      <a:pt x="93" y="53"/>
                    </a:lnTo>
                    <a:lnTo>
                      <a:pt x="93" y="52"/>
                    </a:lnTo>
                    <a:lnTo>
                      <a:pt x="93" y="49"/>
                    </a:lnTo>
                    <a:lnTo>
                      <a:pt x="93" y="48"/>
                    </a:lnTo>
                    <a:lnTo>
                      <a:pt x="92" y="45"/>
                    </a:lnTo>
                    <a:lnTo>
                      <a:pt x="91" y="41"/>
                    </a:lnTo>
                    <a:lnTo>
                      <a:pt x="89" y="39"/>
                    </a:lnTo>
                    <a:lnTo>
                      <a:pt x="86" y="36"/>
                    </a:lnTo>
                    <a:lnTo>
                      <a:pt x="109" y="27"/>
                    </a:lnTo>
                    <a:lnTo>
                      <a:pt x="109" y="23"/>
                    </a:lnTo>
                    <a:lnTo>
                      <a:pt x="107" y="23"/>
                    </a:lnTo>
                    <a:lnTo>
                      <a:pt x="102" y="22"/>
                    </a:lnTo>
                    <a:lnTo>
                      <a:pt x="96" y="21"/>
                    </a:lnTo>
                    <a:lnTo>
                      <a:pt x="89" y="20"/>
                    </a:lnTo>
                    <a:lnTo>
                      <a:pt x="89" y="18"/>
                    </a:lnTo>
                    <a:lnTo>
                      <a:pt x="86" y="14"/>
                    </a:lnTo>
                    <a:lnTo>
                      <a:pt x="83" y="7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68" y="4"/>
                    </a:lnTo>
                    <a:lnTo>
                      <a:pt x="64" y="9"/>
                    </a:lnTo>
                    <a:lnTo>
                      <a:pt x="62" y="12"/>
                    </a:lnTo>
                    <a:lnTo>
                      <a:pt x="59" y="16"/>
                    </a:lnTo>
                    <a:lnTo>
                      <a:pt x="54" y="18"/>
                    </a:lnTo>
                    <a:lnTo>
                      <a:pt x="49" y="21"/>
                    </a:lnTo>
                    <a:lnTo>
                      <a:pt x="44" y="22"/>
                    </a:lnTo>
                    <a:lnTo>
                      <a:pt x="39" y="25"/>
                    </a:lnTo>
                    <a:lnTo>
                      <a:pt x="35" y="26"/>
                    </a:lnTo>
                    <a:lnTo>
                      <a:pt x="30" y="26"/>
                    </a:lnTo>
                    <a:lnTo>
                      <a:pt x="24" y="29"/>
                    </a:lnTo>
                    <a:lnTo>
                      <a:pt x="24" y="34"/>
                    </a:lnTo>
                    <a:lnTo>
                      <a:pt x="25" y="39"/>
                    </a:lnTo>
                    <a:lnTo>
                      <a:pt x="28" y="41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1" y="44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0" y="50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6" y="52"/>
                    </a:lnTo>
                    <a:lnTo>
                      <a:pt x="36" y="53"/>
                    </a:lnTo>
                    <a:lnTo>
                      <a:pt x="36" y="54"/>
                    </a:lnTo>
                    <a:lnTo>
                      <a:pt x="37" y="55"/>
                    </a:lnTo>
                    <a:lnTo>
                      <a:pt x="38" y="57"/>
                    </a:lnTo>
                    <a:lnTo>
                      <a:pt x="36" y="57"/>
                    </a:lnTo>
                    <a:lnTo>
                      <a:pt x="35" y="59"/>
                    </a:lnTo>
                    <a:lnTo>
                      <a:pt x="36" y="64"/>
                    </a:lnTo>
                    <a:lnTo>
                      <a:pt x="38" y="70"/>
                    </a:lnTo>
                    <a:lnTo>
                      <a:pt x="41" y="73"/>
                    </a:lnTo>
                    <a:lnTo>
                      <a:pt x="44" y="75"/>
                    </a:lnTo>
                    <a:lnTo>
                      <a:pt x="45" y="75"/>
                    </a:lnTo>
                    <a:lnTo>
                      <a:pt x="46" y="75"/>
                    </a:lnTo>
                    <a:lnTo>
                      <a:pt x="46" y="77"/>
                    </a:lnTo>
                    <a:lnTo>
                      <a:pt x="45" y="80"/>
                    </a:lnTo>
                    <a:lnTo>
                      <a:pt x="43" y="81"/>
                    </a:lnTo>
                    <a:lnTo>
                      <a:pt x="41" y="84"/>
                    </a:lnTo>
                    <a:lnTo>
                      <a:pt x="35" y="81"/>
                    </a:lnTo>
                    <a:lnTo>
                      <a:pt x="26" y="81"/>
                    </a:lnTo>
                    <a:lnTo>
                      <a:pt x="17" y="81"/>
                    </a:lnTo>
                    <a:lnTo>
                      <a:pt x="10" y="82"/>
                    </a:lnTo>
                    <a:lnTo>
                      <a:pt x="0" y="91"/>
                    </a:lnTo>
                    <a:lnTo>
                      <a:pt x="0" y="111"/>
                    </a:lnTo>
                    <a:lnTo>
                      <a:pt x="6" y="135"/>
                    </a:lnTo>
                    <a:lnTo>
                      <a:pt x="13" y="156"/>
                    </a:lnTo>
                    <a:lnTo>
                      <a:pt x="102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6" name="Freeform 140"/>
              <p:cNvSpPr>
                <a:spLocks/>
              </p:cNvSpPr>
              <p:nvPr/>
            </p:nvSpPr>
            <p:spPr bwMode="auto">
              <a:xfrm>
                <a:off x="1472" y="3232"/>
                <a:ext cx="53" cy="67"/>
              </a:xfrm>
              <a:custGeom>
                <a:avLst/>
                <a:gdLst>
                  <a:gd name="T0" fmla="*/ 1 w 103"/>
                  <a:gd name="T1" fmla="*/ 4 h 131"/>
                  <a:gd name="T2" fmla="*/ 1 w 103"/>
                  <a:gd name="T3" fmla="*/ 3 h 131"/>
                  <a:gd name="T4" fmla="*/ 1 w 103"/>
                  <a:gd name="T5" fmla="*/ 3 h 131"/>
                  <a:gd name="T6" fmla="*/ 1 w 103"/>
                  <a:gd name="T7" fmla="*/ 3 h 131"/>
                  <a:gd name="T8" fmla="*/ 1 w 103"/>
                  <a:gd name="T9" fmla="*/ 3 h 131"/>
                  <a:gd name="T10" fmla="*/ 0 w 103"/>
                  <a:gd name="T11" fmla="*/ 3 h 131"/>
                  <a:gd name="T12" fmla="*/ 0 w 103"/>
                  <a:gd name="T13" fmla="*/ 3 h 131"/>
                  <a:gd name="T14" fmla="*/ 0 w 103"/>
                  <a:gd name="T15" fmla="*/ 3 h 131"/>
                  <a:gd name="T16" fmla="*/ 0 w 103"/>
                  <a:gd name="T17" fmla="*/ 2 h 131"/>
                  <a:gd name="T18" fmla="*/ 0 w 103"/>
                  <a:gd name="T19" fmla="*/ 2 h 131"/>
                  <a:gd name="T20" fmla="*/ 0 w 103"/>
                  <a:gd name="T21" fmla="*/ 2 h 131"/>
                  <a:gd name="T22" fmla="*/ 0 w 103"/>
                  <a:gd name="T23" fmla="*/ 2 h 131"/>
                  <a:gd name="T24" fmla="*/ 0 w 103"/>
                  <a:gd name="T25" fmla="*/ 2 h 131"/>
                  <a:gd name="T26" fmla="*/ 0 w 103"/>
                  <a:gd name="T27" fmla="*/ 2 h 131"/>
                  <a:gd name="T28" fmla="*/ 0 w 103"/>
                  <a:gd name="T29" fmla="*/ 2 h 131"/>
                  <a:gd name="T30" fmla="*/ 0 w 103"/>
                  <a:gd name="T31" fmla="*/ 2 h 131"/>
                  <a:gd name="T32" fmla="*/ 0 w 103"/>
                  <a:gd name="T33" fmla="*/ 1 h 131"/>
                  <a:gd name="T34" fmla="*/ 0 w 103"/>
                  <a:gd name="T35" fmla="*/ 1 h 131"/>
                  <a:gd name="T36" fmla="*/ 0 w 103"/>
                  <a:gd name="T37" fmla="*/ 1 h 131"/>
                  <a:gd name="T38" fmla="*/ 1 w 103"/>
                  <a:gd name="T39" fmla="*/ 0 h 131"/>
                  <a:gd name="T40" fmla="*/ 1 w 103"/>
                  <a:gd name="T41" fmla="*/ 1 h 131"/>
                  <a:gd name="T42" fmla="*/ 1 w 103"/>
                  <a:gd name="T43" fmla="*/ 1 h 131"/>
                  <a:gd name="T44" fmla="*/ 1 w 103"/>
                  <a:gd name="T45" fmla="*/ 1 h 131"/>
                  <a:gd name="T46" fmla="*/ 2 w 103"/>
                  <a:gd name="T47" fmla="*/ 1 h 131"/>
                  <a:gd name="T48" fmla="*/ 2 w 103"/>
                  <a:gd name="T49" fmla="*/ 1 h 131"/>
                  <a:gd name="T50" fmla="*/ 2 w 103"/>
                  <a:gd name="T51" fmla="*/ 1 h 131"/>
                  <a:gd name="T52" fmla="*/ 2 w 103"/>
                  <a:gd name="T53" fmla="*/ 1 h 131"/>
                  <a:gd name="T54" fmla="*/ 2 w 103"/>
                  <a:gd name="T55" fmla="*/ 1 h 131"/>
                  <a:gd name="T56" fmla="*/ 2 w 103"/>
                  <a:gd name="T57" fmla="*/ 1 h 131"/>
                  <a:gd name="T58" fmla="*/ 3 w 103"/>
                  <a:gd name="T59" fmla="*/ 2 h 131"/>
                  <a:gd name="T60" fmla="*/ 3 w 103"/>
                  <a:gd name="T61" fmla="*/ 2 h 131"/>
                  <a:gd name="T62" fmla="*/ 2 w 103"/>
                  <a:gd name="T63" fmla="*/ 2 h 131"/>
                  <a:gd name="T64" fmla="*/ 2 w 103"/>
                  <a:gd name="T65" fmla="*/ 2 h 131"/>
                  <a:gd name="T66" fmla="*/ 3 w 103"/>
                  <a:gd name="T67" fmla="*/ 2 h 131"/>
                  <a:gd name="T68" fmla="*/ 3 w 103"/>
                  <a:gd name="T69" fmla="*/ 2 h 131"/>
                  <a:gd name="T70" fmla="*/ 3 w 103"/>
                  <a:gd name="T71" fmla="*/ 3 h 131"/>
                  <a:gd name="T72" fmla="*/ 2 w 103"/>
                  <a:gd name="T73" fmla="*/ 3 h 131"/>
                  <a:gd name="T74" fmla="*/ 2 w 103"/>
                  <a:gd name="T75" fmla="*/ 3 h 131"/>
                  <a:gd name="T76" fmla="*/ 2 w 103"/>
                  <a:gd name="T77" fmla="*/ 3 h 131"/>
                  <a:gd name="T78" fmla="*/ 2 w 103"/>
                  <a:gd name="T79" fmla="*/ 3 h 131"/>
                  <a:gd name="T80" fmla="*/ 2 w 103"/>
                  <a:gd name="T81" fmla="*/ 3 h 131"/>
                  <a:gd name="T82" fmla="*/ 2 w 103"/>
                  <a:gd name="T83" fmla="*/ 4 h 131"/>
                  <a:gd name="T84" fmla="*/ 0 w 103"/>
                  <a:gd name="T85" fmla="*/ 5 h 1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3"/>
                  <a:gd name="T130" fmla="*/ 0 h 131"/>
                  <a:gd name="T131" fmla="*/ 103 w 103"/>
                  <a:gd name="T132" fmla="*/ 131 h 13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3" h="131">
                    <a:moveTo>
                      <a:pt x="50" y="100"/>
                    </a:moveTo>
                    <a:lnTo>
                      <a:pt x="51" y="97"/>
                    </a:lnTo>
                    <a:lnTo>
                      <a:pt x="54" y="92"/>
                    </a:lnTo>
                    <a:lnTo>
                      <a:pt x="54" y="87"/>
                    </a:lnTo>
                    <a:lnTo>
                      <a:pt x="50" y="84"/>
                    </a:lnTo>
                    <a:lnTo>
                      <a:pt x="45" y="84"/>
                    </a:lnTo>
                    <a:lnTo>
                      <a:pt x="41" y="84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33" y="79"/>
                    </a:lnTo>
                    <a:lnTo>
                      <a:pt x="33" y="77"/>
                    </a:lnTo>
                    <a:lnTo>
                      <a:pt x="31" y="75"/>
                    </a:lnTo>
                    <a:lnTo>
                      <a:pt x="31" y="73"/>
                    </a:lnTo>
                    <a:lnTo>
                      <a:pt x="30" y="70"/>
                    </a:lnTo>
                    <a:lnTo>
                      <a:pt x="29" y="69"/>
                    </a:lnTo>
                    <a:lnTo>
                      <a:pt x="29" y="66"/>
                    </a:lnTo>
                    <a:lnTo>
                      <a:pt x="29" y="64"/>
                    </a:lnTo>
                    <a:lnTo>
                      <a:pt x="29" y="61"/>
                    </a:lnTo>
                    <a:lnTo>
                      <a:pt x="29" y="60"/>
                    </a:lnTo>
                    <a:lnTo>
                      <a:pt x="27" y="57"/>
                    </a:lnTo>
                    <a:lnTo>
                      <a:pt x="26" y="57"/>
                    </a:lnTo>
                    <a:lnTo>
                      <a:pt x="24" y="57"/>
                    </a:lnTo>
                    <a:lnTo>
                      <a:pt x="22" y="56"/>
                    </a:lnTo>
                    <a:lnTo>
                      <a:pt x="21" y="55"/>
                    </a:lnTo>
                    <a:lnTo>
                      <a:pt x="21" y="52"/>
                    </a:lnTo>
                    <a:lnTo>
                      <a:pt x="22" y="50"/>
                    </a:lnTo>
                    <a:lnTo>
                      <a:pt x="24" y="48"/>
                    </a:lnTo>
                    <a:lnTo>
                      <a:pt x="27" y="46"/>
                    </a:lnTo>
                    <a:lnTo>
                      <a:pt x="28" y="45"/>
                    </a:lnTo>
                    <a:lnTo>
                      <a:pt x="27" y="42"/>
                    </a:lnTo>
                    <a:lnTo>
                      <a:pt x="26" y="38"/>
                    </a:lnTo>
                    <a:lnTo>
                      <a:pt x="27" y="33"/>
                    </a:lnTo>
                    <a:lnTo>
                      <a:pt x="30" y="25"/>
                    </a:lnTo>
                    <a:lnTo>
                      <a:pt x="29" y="24"/>
                    </a:lnTo>
                    <a:lnTo>
                      <a:pt x="28" y="20"/>
                    </a:lnTo>
                    <a:lnTo>
                      <a:pt x="29" y="16"/>
                    </a:lnTo>
                    <a:lnTo>
                      <a:pt x="29" y="13"/>
                    </a:lnTo>
                    <a:lnTo>
                      <a:pt x="30" y="9"/>
                    </a:lnTo>
                    <a:lnTo>
                      <a:pt x="35" y="4"/>
                    </a:lnTo>
                    <a:lnTo>
                      <a:pt x="44" y="0"/>
                    </a:lnTo>
                    <a:lnTo>
                      <a:pt x="58" y="1"/>
                    </a:lnTo>
                    <a:lnTo>
                      <a:pt x="54" y="2"/>
                    </a:lnTo>
                    <a:lnTo>
                      <a:pt x="51" y="4"/>
                    </a:lnTo>
                    <a:lnTo>
                      <a:pt x="49" y="7"/>
                    </a:lnTo>
                    <a:lnTo>
                      <a:pt x="51" y="11"/>
                    </a:lnTo>
                    <a:lnTo>
                      <a:pt x="54" y="9"/>
                    </a:lnTo>
                    <a:lnTo>
                      <a:pt x="59" y="6"/>
                    </a:lnTo>
                    <a:lnTo>
                      <a:pt x="64" y="4"/>
                    </a:lnTo>
                    <a:lnTo>
                      <a:pt x="69" y="2"/>
                    </a:lnTo>
                    <a:lnTo>
                      <a:pt x="74" y="2"/>
                    </a:lnTo>
                    <a:lnTo>
                      <a:pt x="80" y="4"/>
                    </a:lnTo>
                    <a:lnTo>
                      <a:pt x="87" y="9"/>
                    </a:lnTo>
                    <a:lnTo>
                      <a:pt x="94" y="15"/>
                    </a:lnTo>
                    <a:lnTo>
                      <a:pt x="90" y="15"/>
                    </a:lnTo>
                    <a:lnTo>
                      <a:pt x="84" y="15"/>
                    </a:lnTo>
                    <a:lnTo>
                      <a:pt x="79" y="16"/>
                    </a:lnTo>
                    <a:lnTo>
                      <a:pt x="75" y="18"/>
                    </a:lnTo>
                    <a:lnTo>
                      <a:pt x="81" y="19"/>
                    </a:lnTo>
                    <a:lnTo>
                      <a:pt x="90" y="24"/>
                    </a:lnTo>
                    <a:lnTo>
                      <a:pt x="99" y="33"/>
                    </a:lnTo>
                    <a:lnTo>
                      <a:pt x="103" y="47"/>
                    </a:lnTo>
                    <a:lnTo>
                      <a:pt x="99" y="45"/>
                    </a:lnTo>
                    <a:lnTo>
                      <a:pt x="94" y="43"/>
                    </a:lnTo>
                    <a:lnTo>
                      <a:pt x="88" y="42"/>
                    </a:lnTo>
                    <a:lnTo>
                      <a:pt x="84" y="43"/>
                    </a:lnTo>
                    <a:lnTo>
                      <a:pt x="88" y="45"/>
                    </a:lnTo>
                    <a:lnTo>
                      <a:pt x="92" y="47"/>
                    </a:lnTo>
                    <a:lnTo>
                      <a:pt x="96" y="50"/>
                    </a:lnTo>
                    <a:lnTo>
                      <a:pt x="99" y="54"/>
                    </a:lnTo>
                    <a:lnTo>
                      <a:pt x="99" y="60"/>
                    </a:lnTo>
                    <a:lnTo>
                      <a:pt x="98" y="66"/>
                    </a:lnTo>
                    <a:lnTo>
                      <a:pt x="97" y="73"/>
                    </a:lnTo>
                    <a:lnTo>
                      <a:pt x="99" y="81"/>
                    </a:lnTo>
                    <a:lnTo>
                      <a:pt x="95" y="81"/>
                    </a:lnTo>
                    <a:lnTo>
                      <a:pt x="88" y="81"/>
                    </a:lnTo>
                    <a:lnTo>
                      <a:pt x="81" y="79"/>
                    </a:lnTo>
                    <a:lnTo>
                      <a:pt x="77" y="78"/>
                    </a:lnTo>
                    <a:lnTo>
                      <a:pt x="79" y="81"/>
                    </a:lnTo>
                    <a:lnTo>
                      <a:pt x="82" y="84"/>
                    </a:lnTo>
                    <a:lnTo>
                      <a:pt x="84" y="88"/>
                    </a:lnTo>
                    <a:lnTo>
                      <a:pt x="85" y="91"/>
                    </a:lnTo>
                    <a:lnTo>
                      <a:pt x="90" y="93"/>
                    </a:lnTo>
                    <a:lnTo>
                      <a:pt x="94" y="101"/>
                    </a:lnTo>
                    <a:lnTo>
                      <a:pt x="95" y="113"/>
                    </a:lnTo>
                    <a:lnTo>
                      <a:pt x="91" y="131"/>
                    </a:lnTo>
                    <a:lnTo>
                      <a:pt x="0" y="131"/>
                    </a:lnTo>
                    <a:lnTo>
                      <a:pt x="50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7" name="Freeform 141"/>
              <p:cNvSpPr>
                <a:spLocks/>
              </p:cNvSpPr>
              <p:nvPr/>
            </p:nvSpPr>
            <p:spPr bwMode="auto">
              <a:xfrm>
                <a:off x="1326" y="3228"/>
                <a:ext cx="68" cy="70"/>
              </a:xfrm>
              <a:custGeom>
                <a:avLst/>
                <a:gdLst>
                  <a:gd name="T0" fmla="*/ 4 w 132"/>
                  <a:gd name="T1" fmla="*/ 3 h 140"/>
                  <a:gd name="T2" fmla="*/ 4 w 132"/>
                  <a:gd name="T3" fmla="*/ 2 h 140"/>
                  <a:gd name="T4" fmla="*/ 4 w 132"/>
                  <a:gd name="T5" fmla="*/ 2 h 140"/>
                  <a:gd name="T6" fmla="*/ 4 w 132"/>
                  <a:gd name="T7" fmla="*/ 2 h 140"/>
                  <a:gd name="T8" fmla="*/ 4 w 132"/>
                  <a:gd name="T9" fmla="*/ 2 h 140"/>
                  <a:gd name="T10" fmla="*/ 4 w 132"/>
                  <a:gd name="T11" fmla="*/ 2 h 140"/>
                  <a:gd name="T12" fmla="*/ 4 w 132"/>
                  <a:gd name="T13" fmla="*/ 1 h 140"/>
                  <a:gd name="T14" fmla="*/ 4 w 132"/>
                  <a:gd name="T15" fmla="*/ 1 h 140"/>
                  <a:gd name="T16" fmla="*/ 4 w 132"/>
                  <a:gd name="T17" fmla="*/ 1 h 140"/>
                  <a:gd name="T18" fmla="*/ 4 w 132"/>
                  <a:gd name="T19" fmla="*/ 1 h 140"/>
                  <a:gd name="T20" fmla="*/ 4 w 132"/>
                  <a:gd name="T21" fmla="*/ 1 h 140"/>
                  <a:gd name="T22" fmla="*/ 4 w 132"/>
                  <a:gd name="T23" fmla="*/ 1 h 140"/>
                  <a:gd name="T24" fmla="*/ 4 w 132"/>
                  <a:gd name="T25" fmla="*/ 1 h 140"/>
                  <a:gd name="T26" fmla="*/ 4 w 132"/>
                  <a:gd name="T27" fmla="*/ 1 h 140"/>
                  <a:gd name="T28" fmla="*/ 4 w 132"/>
                  <a:gd name="T29" fmla="*/ 1 h 140"/>
                  <a:gd name="T30" fmla="*/ 4 w 132"/>
                  <a:gd name="T31" fmla="*/ 1 h 140"/>
                  <a:gd name="T32" fmla="*/ 4 w 132"/>
                  <a:gd name="T33" fmla="*/ 1 h 140"/>
                  <a:gd name="T34" fmla="*/ 3 w 132"/>
                  <a:gd name="T35" fmla="*/ 0 h 140"/>
                  <a:gd name="T36" fmla="*/ 3 w 132"/>
                  <a:gd name="T37" fmla="*/ 1 h 140"/>
                  <a:gd name="T38" fmla="*/ 3 w 132"/>
                  <a:gd name="T39" fmla="*/ 1 h 140"/>
                  <a:gd name="T40" fmla="*/ 3 w 132"/>
                  <a:gd name="T41" fmla="*/ 1 h 140"/>
                  <a:gd name="T42" fmla="*/ 2 w 132"/>
                  <a:gd name="T43" fmla="*/ 1 h 140"/>
                  <a:gd name="T44" fmla="*/ 2 w 132"/>
                  <a:gd name="T45" fmla="*/ 1 h 140"/>
                  <a:gd name="T46" fmla="*/ 2 w 132"/>
                  <a:gd name="T47" fmla="*/ 1 h 140"/>
                  <a:gd name="T48" fmla="*/ 2 w 132"/>
                  <a:gd name="T49" fmla="*/ 1 h 140"/>
                  <a:gd name="T50" fmla="*/ 2 w 132"/>
                  <a:gd name="T51" fmla="*/ 1 h 140"/>
                  <a:gd name="T52" fmla="*/ 2 w 132"/>
                  <a:gd name="T53" fmla="*/ 1 h 140"/>
                  <a:gd name="T54" fmla="*/ 2 w 132"/>
                  <a:gd name="T55" fmla="*/ 1 h 140"/>
                  <a:gd name="T56" fmla="*/ 2 w 132"/>
                  <a:gd name="T57" fmla="*/ 2 h 140"/>
                  <a:gd name="T58" fmla="*/ 2 w 132"/>
                  <a:gd name="T59" fmla="*/ 2 h 140"/>
                  <a:gd name="T60" fmla="*/ 2 w 132"/>
                  <a:gd name="T61" fmla="*/ 2 h 140"/>
                  <a:gd name="T62" fmla="*/ 2 w 132"/>
                  <a:gd name="T63" fmla="*/ 2 h 140"/>
                  <a:gd name="T64" fmla="*/ 2 w 132"/>
                  <a:gd name="T65" fmla="*/ 2 h 140"/>
                  <a:gd name="T66" fmla="*/ 2 w 132"/>
                  <a:gd name="T67" fmla="*/ 2 h 140"/>
                  <a:gd name="T68" fmla="*/ 3 w 132"/>
                  <a:gd name="T69" fmla="*/ 2 h 140"/>
                  <a:gd name="T70" fmla="*/ 3 w 132"/>
                  <a:gd name="T71" fmla="*/ 2 h 140"/>
                  <a:gd name="T72" fmla="*/ 3 w 132"/>
                  <a:gd name="T73" fmla="*/ 2 h 140"/>
                  <a:gd name="T74" fmla="*/ 3 w 132"/>
                  <a:gd name="T75" fmla="*/ 2 h 140"/>
                  <a:gd name="T76" fmla="*/ 3 w 132"/>
                  <a:gd name="T77" fmla="*/ 2 h 140"/>
                  <a:gd name="T78" fmla="*/ 3 w 132"/>
                  <a:gd name="T79" fmla="*/ 2 h 140"/>
                  <a:gd name="T80" fmla="*/ 3 w 132"/>
                  <a:gd name="T81" fmla="*/ 2 h 140"/>
                  <a:gd name="T82" fmla="*/ 2 w 132"/>
                  <a:gd name="T83" fmla="*/ 3 h 140"/>
                  <a:gd name="T84" fmla="*/ 2 w 132"/>
                  <a:gd name="T85" fmla="*/ 3 h 140"/>
                  <a:gd name="T86" fmla="*/ 2 w 132"/>
                  <a:gd name="T87" fmla="*/ 2 h 140"/>
                  <a:gd name="T88" fmla="*/ 1 w 132"/>
                  <a:gd name="T89" fmla="*/ 1 h 140"/>
                  <a:gd name="T90" fmla="*/ 1 w 132"/>
                  <a:gd name="T91" fmla="*/ 1 h 140"/>
                  <a:gd name="T92" fmla="*/ 1 w 132"/>
                  <a:gd name="T93" fmla="*/ 1 h 140"/>
                  <a:gd name="T94" fmla="*/ 0 w 132"/>
                  <a:gd name="T95" fmla="*/ 2 h 140"/>
                  <a:gd name="T96" fmla="*/ 1 w 132"/>
                  <a:gd name="T97" fmla="*/ 2 h 140"/>
                  <a:gd name="T98" fmla="*/ 1 w 132"/>
                  <a:gd name="T99" fmla="*/ 4 h 140"/>
                  <a:gd name="T100" fmla="*/ 5 w 132"/>
                  <a:gd name="T101" fmla="*/ 4 h 140"/>
                  <a:gd name="T102" fmla="*/ 5 w 132"/>
                  <a:gd name="T103" fmla="*/ 3 h 140"/>
                  <a:gd name="T104" fmla="*/ 4 w 132"/>
                  <a:gd name="T105" fmla="*/ 3 h 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"/>
                  <a:gd name="T160" fmla="*/ 0 h 140"/>
                  <a:gd name="T161" fmla="*/ 132 w 132"/>
                  <a:gd name="T162" fmla="*/ 140 h 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" h="140">
                    <a:moveTo>
                      <a:pt x="105" y="100"/>
                    </a:moveTo>
                    <a:lnTo>
                      <a:pt x="104" y="96"/>
                    </a:lnTo>
                    <a:lnTo>
                      <a:pt x="104" y="91"/>
                    </a:lnTo>
                    <a:lnTo>
                      <a:pt x="104" y="86"/>
                    </a:lnTo>
                    <a:lnTo>
                      <a:pt x="105" y="81"/>
                    </a:lnTo>
                    <a:lnTo>
                      <a:pt x="109" y="79"/>
                    </a:lnTo>
                    <a:lnTo>
                      <a:pt x="114" y="79"/>
                    </a:lnTo>
                    <a:lnTo>
                      <a:pt x="117" y="78"/>
                    </a:lnTo>
                    <a:lnTo>
                      <a:pt x="120" y="74"/>
                    </a:lnTo>
                    <a:lnTo>
                      <a:pt x="120" y="70"/>
                    </a:lnTo>
                    <a:lnTo>
                      <a:pt x="120" y="68"/>
                    </a:lnTo>
                    <a:lnTo>
                      <a:pt x="120" y="64"/>
                    </a:lnTo>
                    <a:lnTo>
                      <a:pt x="121" y="61"/>
                    </a:lnTo>
                    <a:lnTo>
                      <a:pt x="123" y="60"/>
                    </a:lnTo>
                    <a:lnTo>
                      <a:pt x="124" y="57"/>
                    </a:lnTo>
                    <a:lnTo>
                      <a:pt x="124" y="56"/>
                    </a:lnTo>
                    <a:lnTo>
                      <a:pt x="123" y="54"/>
                    </a:lnTo>
                    <a:lnTo>
                      <a:pt x="121" y="52"/>
                    </a:lnTo>
                    <a:lnTo>
                      <a:pt x="119" y="51"/>
                    </a:lnTo>
                    <a:lnTo>
                      <a:pt x="119" y="48"/>
                    </a:lnTo>
                    <a:lnTo>
                      <a:pt x="120" y="46"/>
                    </a:lnTo>
                    <a:lnTo>
                      <a:pt x="122" y="42"/>
                    </a:lnTo>
                    <a:lnTo>
                      <a:pt x="122" y="38"/>
                    </a:lnTo>
                    <a:lnTo>
                      <a:pt x="121" y="34"/>
                    </a:lnTo>
                    <a:lnTo>
                      <a:pt x="120" y="30"/>
                    </a:lnTo>
                    <a:lnTo>
                      <a:pt x="122" y="25"/>
                    </a:lnTo>
                    <a:lnTo>
                      <a:pt x="123" y="19"/>
                    </a:lnTo>
                    <a:lnTo>
                      <a:pt x="121" y="13"/>
                    </a:lnTo>
                    <a:lnTo>
                      <a:pt x="113" y="7"/>
                    </a:lnTo>
                    <a:lnTo>
                      <a:pt x="113" y="9"/>
                    </a:lnTo>
                    <a:lnTo>
                      <a:pt x="113" y="10"/>
                    </a:lnTo>
                    <a:lnTo>
                      <a:pt x="113" y="13"/>
                    </a:lnTo>
                    <a:lnTo>
                      <a:pt x="110" y="14"/>
                    </a:lnTo>
                    <a:lnTo>
                      <a:pt x="107" y="7"/>
                    </a:lnTo>
                    <a:lnTo>
                      <a:pt x="101" y="2"/>
                    </a:lnTo>
                    <a:lnTo>
                      <a:pt x="94" y="0"/>
                    </a:lnTo>
                    <a:lnTo>
                      <a:pt x="86" y="1"/>
                    </a:lnTo>
                    <a:lnTo>
                      <a:pt x="86" y="5"/>
                    </a:lnTo>
                    <a:lnTo>
                      <a:pt x="84" y="7"/>
                    </a:lnTo>
                    <a:lnTo>
                      <a:pt x="82" y="10"/>
                    </a:lnTo>
                    <a:lnTo>
                      <a:pt x="78" y="10"/>
                    </a:lnTo>
                    <a:lnTo>
                      <a:pt x="74" y="9"/>
                    </a:lnTo>
                    <a:lnTo>
                      <a:pt x="69" y="9"/>
                    </a:lnTo>
                    <a:lnTo>
                      <a:pt x="64" y="10"/>
                    </a:lnTo>
                    <a:lnTo>
                      <a:pt x="61" y="11"/>
                    </a:lnTo>
                    <a:lnTo>
                      <a:pt x="63" y="14"/>
                    </a:lnTo>
                    <a:lnTo>
                      <a:pt x="63" y="16"/>
                    </a:lnTo>
                    <a:lnTo>
                      <a:pt x="61" y="19"/>
                    </a:lnTo>
                    <a:lnTo>
                      <a:pt x="55" y="19"/>
                    </a:lnTo>
                    <a:lnTo>
                      <a:pt x="56" y="22"/>
                    </a:lnTo>
                    <a:lnTo>
                      <a:pt x="56" y="27"/>
                    </a:lnTo>
                    <a:lnTo>
                      <a:pt x="54" y="32"/>
                    </a:lnTo>
                    <a:lnTo>
                      <a:pt x="52" y="34"/>
                    </a:lnTo>
                    <a:lnTo>
                      <a:pt x="48" y="39"/>
                    </a:lnTo>
                    <a:lnTo>
                      <a:pt x="46" y="50"/>
                    </a:lnTo>
                    <a:lnTo>
                      <a:pt x="47" y="63"/>
                    </a:lnTo>
                    <a:lnTo>
                      <a:pt x="54" y="70"/>
                    </a:lnTo>
                    <a:lnTo>
                      <a:pt x="52" y="72"/>
                    </a:lnTo>
                    <a:lnTo>
                      <a:pt x="48" y="73"/>
                    </a:lnTo>
                    <a:lnTo>
                      <a:pt x="47" y="74"/>
                    </a:lnTo>
                    <a:lnTo>
                      <a:pt x="46" y="74"/>
                    </a:lnTo>
                    <a:lnTo>
                      <a:pt x="48" y="78"/>
                    </a:lnTo>
                    <a:lnTo>
                      <a:pt x="54" y="82"/>
                    </a:lnTo>
                    <a:lnTo>
                      <a:pt x="60" y="86"/>
                    </a:lnTo>
                    <a:lnTo>
                      <a:pt x="67" y="86"/>
                    </a:lnTo>
                    <a:lnTo>
                      <a:pt x="64" y="88"/>
                    </a:lnTo>
                    <a:lnTo>
                      <a:pt x="62" y="90"/>
                    </a:lnTo>
                    <a:lnTo>
                      <a:pt x="61" y="91"/>
                    </a:lnTo>
                    <a:lnTo>
                      <a:pt x="66" y="92"/>
                    </a:lnTo>
                    <a:lnTo>
                      <a:pt x="70" y="92"/>
                    </a:lnTo>
                    <a:lnTo>
                      <a:pt x="74" y="90"/>
                    </a:lnTo>
                    <a:lnTo>
                      <a:pt x="77" y="87"/>
                    </a:lnTo>
                    <a:lnTo>
                      <a:pt x="79" y="88"/>
                    </a:lnTo>
                    <a:lnTo>
                      <a:pt x="82" y="87"/>
                    </a:lnTo>
                    <a:lnTo>
                      <a:pt x="83" y="84"/>
                    </a:lnTo>
                    <a:lnTo>
                      <a:pt x="83" y="83"/>
                    </a:lnTo>
                    <a:lnTo>
                      <a:pt x="83" y="86"/>
                    </a:lnTo>
                    <a:lnTo>
                      <a:pt x="83" y="88"/>
                    </a:lnTo>
                    <a:lnTo>
                      <a:pt x="83" y="90"/>
                    </a:lnTo>
                    <a:lnTo>
                      <a:pt x="83" y="91"/>
                    </a:lnTo>
                    <a:lnTo>
                      <a:pt x="75" y="95"/>
                    </a:lnTo>
                    <a:lnTo>
                      <a:pt x="69" y="100"/>
                    </a:lnTo>
                    <a:lnTo>
                      <a:pt x="64" y="106"/>
                    </a:lnTo>
                    <a:lnTo>
                      <a:pt x="62" y="114"/>
                    </a:lnTo>
                    <a:lnTo>
                      <a:pt x="55" y="100"/>
                    </a:lnTo>
                    <a:lnTo>
                      <a:pt x="48" y="84"/>
                    </a:lnTo>
                    <a:lnTo>
                      <a:pt x="40" y="72"/>
                    </a:lnTo>
                    <a:lnTo>
                      <a:pt x="36" y="61"/>
                    </a:lnTo>
                    <a:lnTo>
                      <a:pt x="32" y="59"/>
                    </a:lnTo>
                    <a:lnTo>
                      <a:pt x="28" y="56"/>
                    </a:lnTo>
                    <a:lnTo>
                      <a:pt x="21" y="55"/>
                    </a:lnTo>
                    <a:lnTo>
                      <a:pt x="14" y="55"/>
                    </a:lnTo>
                    <a:lnTo>
                      <a:pt x="8" y="57"/>
                    </a:lnTo>
                    <a:lnTo>
                      <a:pt x="2" y="60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5" y="95"/>
                    </a:lnTo>
                    <a:lnTo>
                      <a:pt x="10" y="117"/>
                    </a:lnTo>
                    <a:lnTo>
                      <a:pt x="14" y="133"/>
                    </a:lnTo>
                    <a:lnTo>
                      <a:pt x="16" y="140"/>
                    </a:lnTo>
                    <a:lnTo>
                      <a:pt x="132" y="140"/>
                    </a:lnTo>
                    <a:lnTo>
                      <a:pt x="131" y="136"/>
                    </a:lnTo>
                    <a:lnTo>
                      <a:pt x="128" y="125"/>
                    </a:lnTo>
                    <a:lnTo>
                      <a:pt x="120" y="113"/>
                    </a:lnTo>
                    <a:lnTo>
                      <a:pt x="10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8" name="Freeform 142"/>
              <p:cNvSpPr>
                <a:spLocks/>
              </p:cNvSpPr>
              <p:nvPr/>
            </p:nvSpPr>
            <p:spPr bwMode="auto">
              <a:xfrm>
                <a:off x="958" y="3225"/>
                <a:ext cx="76" cy="74"/>
              </a:xfrm>
              <a:custGeom>
                <a:avLst/>
                <a:gdLst>
                  <a:gd name="T0" fmla="*/ 3 w 148"/>
                  <a:gd name="T1" fmla="*/ 3 h 145"/>
                  <a:gd name="T2" fmla="*/ 5 w 148"/>
                  <a:gd name="T3" fmla="*/ 3 h 145"/>
                  <a:gd name="T4" fmla="*/ 5 w 148"/>
                  <a:gd name="T5" fmla="*/ 3 h 145"/>
                  <a:gd name="T6" fmla="*/ 5 w 148"/>
                  <a:gd name="T7" fmla="*/ 3 h 145"/>
                  <a:gd name="T8" fmla="*/ 5 w 148"/>
                  <a:gd name="T9" fmla="*/ 3 h 145"/>
                  <a:gd name="T10" fmla="*/ 5 w 148"/>
                  <a:gd name="T11" fmla="*/ 2 h 145"/>
                  <a:gd name="T12" fmla="*/ 5 w 148"/>
                  <a:gd name="T13" fmla="*/ 2 h 145"/>
                  <a:gd name="T14" fmla="*/ 5 w 148"/>
                  <a:gd name="T15" fmla="*/ 2 h 145"/>
                  <a:gd name="T16" fmla="*/ 5 w 148"/>
                  <a:gd name="T17" fmla="*/ 2 h 145"/>
                  <a:gd name="T18" fmla="*/ 5 w 148"/>
                  <a:gd name="T19" fmla="*/ 2 h 145"/>
                  <a:gd name="T20" fmla="*/ 5 w 148"/>
                  <a:gd name="T21" fmla="*/ 2 h 145"/>
                  <a:gd name="T22" fmla="*/ 5 w 148"/>
                  <a:gd name="T23" fmla="*/ 2 h 145"/>
                  <a:gd name="T24" fmla="*/ 5 w 148"/>
                  <a:gd name="T25" fmla="*/ 2 h 145"/>
                  <a:gd name="T26" fmla="*/ 5 w 148"/>
                  <a:gd name="T27" fmla="*/ 2 h 145"/>
                  <a:gd name="T28" fmla="*/ 5 w 148"/>
                  <a:gd name="T29" fmla="*/ 2 h 145"/>
                  <a:gd name="T30" fmla="*/ 5 w 148"/>
                  <a:gd name="T31" fmla="*/ 1 h 145"/>
                  <a:gd name="T32" fmla="*/ 5 w 148"/>
                  <a:gd name="T33" fmla="*/ 1 h 145"/>
                  <a:gd name="T34" fmla="*/ 5 w 148"/>
                  <a:gd name="T35" fmla="*/ 1 h 145"/>
                  <a:gd name="T36" fmla="*/ 3 w 148"/>
                  <a:gd name="T37" fmla="*/ 1 h 145"/>
                  <a:gd name="T38" fmla="*/ 3 w 148"/>
                  <a:gd name="T39" fmla="*/ 0 h 145"/>
                  <a:gd name="T40" fmla="*/ 2 w 148"/>
                  <a:gd name="T41" fmla="*/ 1 h 145"/>
                  <a:gd name="T42" fmla="*/ 2 w 148"/>
                  <a:gd name="T43" fmla="*/ 1 h 145"/>
                  <a:gd name="T44" fmla="*/ 2 w 148"/>
                  <a:gd name="T45" fmla="*/ 2 h 145"/>
                  <a:gd name="T46" fmla="*/ 2 w 148"/>
                  <a:gd name="T47" fmla="*/ 2 h 145"/>
                  <a:gd name="T48" fmla="*/ 2 w 148"/>
                  <a:gd name="T49" fmla="*/ 3 h 145"/>
                  <a:gd name="T50" fmla="*/ 2 w 148"/>
                  <a:gd name="T51" fmla="*/ 3 h 145"/>
                  <a:gd name="T52" fmla="*/ 2 w 148"/>
                  <a:gd name="T53" fmla="*/ 3 h 145"/>
                  <a:gd name="T54" fmla="*/ 2 w 148"/>
                  <a:gd name="T55" fmla="*/ 3 h 145"/>
                  <a:gd name="T56" fmla="*/ 2 w 148"/>
                  <a:gd name="T57" fmla="*/ 3 h 145"/>
                  <a:gd name="T58" fmla="*/ 1 w 148"/>
                  <a:gd name="T59" fmla="*/ 3 h 145"/>
                  <a:gd name="T60" fmla="*/ 1 w 148"/>
                  <a:gd name="T61" fmla="*/ 3 h 145"/>
                  <a:gd name="T62" fmla="*/ 1 w 148"/>
                  <a:gd name="T63" fmla="*/ 3 h 145"/>
                  <a:gd name="T64" fmla="*/ 1 w 148"/>
                  <a:gd name="T65" fmla="*/ 3 h 145"/>
                  <a:gd name="T66" fmla="*/ 1 w 148"/>
                  <a:gd name="T67" fmla="*/ 3 h 145"/>
                  <a:gd name="T68" fmla="*/ 1 w 148"/>
                  <a:gd name="T69" fmla="*/ 3 h 145"/>
                  <a:gd name="T70" fmla="*/ 1 w 148"/>
                  <a:gd name="T71" fmla="*/ 4 h 145"/>
                  <a:gd name="T72" fmla="*/ 5 w 148"/>
                  <a:gd name="T73" fmla="*/ 5 h 1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8"/>
                  <a:gd name="T112" fmla="*/ 0 h 145"/>
                  <a:gd name="T113" fmla="*/ 148 w 148"/>
                  <a:gd name="T114" fmla="*/ 145 h 1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8" h="145">
                    <a:moveTo>
                      <a:pt x="123" y="93"/>
                    </a:moveTo>
                    <a:lnTo>
                      <a:pt x="125" y="89"/>
                    </a:lnTo>
                    <a:lnTo>
                      <a:pt x="129" y="87"/>
                    </a:lnTo>
                    <a:lnTo>
                      <a:pt x="133" y="83"/>
                    </a:lnTo>
                    <a:lnTo>
                      <a:pt x="137" y="82"/>
                    </a:lnTo>
                    <a:lnTo>
                      <a:pt x="140" y="80"/>
                    </a:lnTo>
                    <a:lnTo>
                      <a:pt x="144" y="79"/>
                    </a:lnTo>
                    <a:lnTo>
                      <a:pt x="146" y="77"/>
                    </a:lnTo>
                    <a:lnTo>
                      <a:pt x="146" y="74"/>
                    </a:lnTo>
                    <a:lnTo>
                      <a:pt x="145" y="70"/>
                    </a:lnTo>
                    <a:lnTo>
                      <a:pt x="144" y="66"/>
                    </a:lnTo>
                    <a:lnTo>
                      <a:pt x="142" y="64"/>
                    </a:lnTo>
                    <a:lnTo>
                      <a:pt x="142" y="62"/>
                    </a:lnTo>
                    <a:lnTo>
                      <a:pt x="144" y="61"/>
                    </a:lnTo>
                    <a:lnTo>
                      <a:pt x="145" y="59"/>
                    </a:lnTo>
                    <a:lnTo>
                      <a:pt x="145" y="57"/>
                    </a:lnTo>
                    <a:lnTo>
                      <a:pt x="144" y="55"/>
                    </a:lnTo>
                    <a:lnTo>
                      <a:pt x="145" y="53"/>
                    </a:lnTo>
                    <a:lnTo>
                      <a:pt x="147" y="53"/>
                    </a:lnTo>
                    <a:lnTo>
                      <a:pt x="148" y="51"/>
                    </a:lnTo>
                    <a:lnTo>
                      <a:pt x="148" y="48"/>
                    </a:lnTo>
                    <a:lnTo>
                      <a:pt x="147" y="47"/>
                    </a:lnTo>
                    <a:lnTo>
                      <a:pt x="146" y="46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9" y="39"/>
                    </a:lnTo>
                    <a:lnTo>
                      <a:pt x="140" y="39"/>
                    </a:lnTo>
                    <a:lnTo>
                      <a:pt x="141" y="38"/>
                    </a:lnTo>
                    <a:lnTo>
                      <a:pt x="141" y="35"/>
                    </a:lnTo>
                    <a:lnTo>
                      <a:pt x="141" y="33"/>
                    </a:lnTo>
                    <a:lnTo>
                      <a:pt x="140" y="30"/>
                    </a:lnTo>
                    <a:lnTo>
                      <a:pt x="138" y="28"/>
                    </a:lnTo>
                    <a:lnTo>
                      <a:pt x="137" y="24"/>
                    </a:lnTo>
                    <a:lnTo>
                      <a:pt x="134" y="16"/>
                    </a:lnTo>
                    <a:lnTo>
                      <a:pt x="129" y="10"/>
                    </a:lnTo>
                    <a:lnTo>
                      <a:pt x="123" y="7"/>
                    </a:lnTo>
                    <a:lnTo>
                      <a:pt x="121" y="3"/>
                    </a:lnTo>
                    <a:lnTo>
                      <a:pt x="115" y="1"/>
                    </a:lnTo>
                    <a:lnTo>
                      <a:pt x="107" y="0"/>
                    </a:lnTo>
                    <a:lnTo>
                      <a:pt x="97" y="1"/>
                    </a:lnTo>
                    <a:lnTo>
                      <a:pt x="88" y="5"/>
                    </a:lnTo>
                    <a:lnTo>
                      <a:pt x="81" y="10"/>
                    </a:lnTo>
                    <a:lnTo>
                      <a:pt x="76" y="19"/>
                    </a:lnTo>
                    <a:lnTo>
                      <a:pt x="73" y="30"/>
                    </a:lnTo>
                    <a:lnTo>
                      <a:pt x="71" y="47"/>
                    </a:lnTo>
                    <a:lnTo>
                      <a:pt x="68" y="55"/>
                    </a:lnTo>
                    <a:lnTo>
                      <a:pt x="66" y="59"/>
                    </a:lnTo>
                    <a:lnTo>
                      <a:pt x="71" y="62"/>
                    </a:lnTo>
                    <a:lnTo>
                      <a:pt x="70" y="69"/>
                    </a:lnTo>
                    <a:lnTo>
                      <a:pt x="76" y="71"/>
                    </a:lnTo>
                    <a:lnTo>
                      <a:pt x="83" y="71"/>
                    </a:lnTo>
                    <a:lnTo>
                      <a:pt x="87" y="71"/>
                    </a:lnTo>
                    <a:lnTo>
                      <a:pt x="87" y="74"/>
                    </a:lnTo>
                    <a:lnTo>
                      <a:pt x="87" y="75"/>
                    </a:lnTo>
                    <a:lnTo>
                      <a:pt x="86" y="77"/>
                    </a:lnTo>
                    <a:lnTo>
                      <a:pt x="86" y="78"/>
                    </a:lnTo>
                    <a:lnTo>
                      <a:pt x="78" y="80"/>
                    </a:lnTo>
                    <a:lnTo>
                      <a:pt x="69" y="87"/>
                    </a:lnTo>
                    <a:lnTo>
                      <a:pt x="61" y="92"/>
                    </a:lnTo>
                    <a:lnTo>
                      <a:pt x="57" y="95"/>
                    </a:lnTo>
                    <a:lnTo>
                      <a:pt x="55" y="88"/>
                    </a:lnTo>
                    <a:lnTo>
                      <a:pt x="51" y="83"/>
                    </a:lnTo>
                    <a:lnTo>
                      <a:pt x="47" y="77"/>
                    </a:lnTo>
                    <a:lnTo>
                      <a:pt x="42" y="71"/>
                    </a:lnTo>
                    <a:lnTo>
                      <a:pt x="35" y="68"/>
                    </a:lnTo>
                    <a:lnTo>
                      <a:pt x="30" y="66"/>
                    </a:lnTo>
                    <a:lnTo>
                      <a:pt x="21" y="65"/>
                    </a:lnTo>
                    <a:lnTo>
                      <a:pt x="13" y="68"/>
                    </a:lnTo>
                    <a:lnTo>
                      <a:pt x="2" y="80"/>
                    </a:lnTo>
                    <a:lnTo>
                      <a:pt x="0" y="100"/>
                    </a:lnTo>
                    <a:lnTo>
                      <a:pt x="3" y="123"/>
                    </a:lnTo>
                    <a:lnTo>
                      <a:pt x="8" y="145"/>
                    </a:lnTo>
                    <a:lnTo>
                      <a:pt x="146" y="145"/>
                    </a:lnTo>
                    <a:lnTo>
                      <a:pt x="123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39" name="Freeform 143"/>
              <p:cNvSpPr>
                <a:spLocks/>
              </p:cNvSpPr>
              <p:nvPr/>
            </p:nvSpPr>
            <p:spPr bwMode="auto">
              <a:xfrm>
                <a:off x="979" y="3216"/>
                <a:ext cx="54" cy="40"/>
              </a:xfrm>
              <a:custGeom>
                <a:avLst/>
                <a:gdLst>
                  <a:gd name="T0" fmla="*/ 1 w 114"/>
                  <a:gd name="T1" fmla="*/ 1 h 81"/>
                  <a:gd name="T2" fmla="*/ 1 w 114"/>
                  <a:gd name="T3" fmla="*/ 1 h 81"/>
                  <a:gd name="T4" fmla="*/ 1 w 114"/>
                  <a:gd name="T5" fmla="*/ 1 h 81"/>
                  <a:gd name="T6" fmla="*/ 1 w 114"/>
                  <a:gd name="T7" fmla="*/ 1 h 81"/>
                  <a:gd name="T8" fmla="*/ 1 w 114"/>
                  <a:gd name="T9" fmla="*/ 1 h 81"/>
                  <a:gd name="T10" fmla="*/ 1 w 114"/>
                  <a:gd name="T11" fmla="*/ 0 h 81"/>
                  <a:gd name="T12" fmla="*/ 1 w 114"/>
                  <a:gd name="T13" fmla="*/ 0 h 81"/>
                  <a:gd name="T14" fmla="*/ 1 w 114"/>
                  <a:gd name="T15" fmla="*/ 0 h 81"/>
                  <a:gd name="T16" fmla="*/ 2 w 114"/>
                  <a:gd name="T17" fmla="*/ 0 h 81"/>
                  <a:gd name="T18" fmla="*/ 2 w 114"/>
                  <a:gd name="T19" fmla="*/ 0 h 81"/>
                  <a:gd name="T20" fmla="*/ 2 w 114"/>
                  <a:gd name="T21" fmla="*/ 0 h 81"/>
                  <a:gd name="T22" fmla="*/ 2 w 114"/>
                  <a:gd name="T23" fmla="*/ 0 h 81"/>
                  <a:gd name="T24" fmla="*/ 2 w 114"/>
                  <a:gd name="T25" fmla="*/ 0 h 81"/>
                  <a:gd name="T26" fmla="*/ 3 w 114"/>
                  <a:gd name="T27" fmla="*/ 0 h 81"/>
                  <a:gd name="T28" fmla="*/ 3 w 114"/>
                  <a:gd name="T29" fmla="*/ 0 h 81"/>
                  <a:gd name="T30" fmla="*/ 3 w 114"/>
                  <a:gd name="T31" fmla="*/ 0 h 81"/>
                  <a:gd name="T32" fmla="*/ 3 w 114"/>
                  <a:gd name="T33" fmla="*/ 0 h 81"/>
                  <a:gd name="T34" fmla="*/ 3 w 114"/>
                  <a:gd name="T35" fmla="*/ 0 h 81"/>
                  <a:gd name="T36" fmla="*/ 3 w 114"/>
                  <a:gd name="T37" fmla="*/ 0 h 81"/>
                  <a:gd name="T38" fmla="*/ 3 w 114"/>
                  <a:gd name="T39" fmla="*/ 0 h 81"/>
                  <a:gd name="T40" fmla="*/ 3 w 114"/>
                  <a:gd name="T41" fmla="*/ 0 h 81"/>
                  <a:gd name="T42" fmla="*/ 3 w 114"/>
                  <a:gd name="T43" fmla="*/ 0 h 81"/>
                  <a:gd name="T44" fmla="*/ 4 w 114"/>
                  <a:gd name="T45" fmla="*/ 0 h 81"/>
                  <a:gd name="T46" fmla="*/ 4 w 114"/>
                  <a:gd name="T47" fmla="*/ 0 h 81"/>
                  <a:gd name="T48" fmla="*/ 4 w 114"/>
                  <a:gd name="T49" fmla="*/ 0 h 81"/>
                  <a:gd name="T50" fmla="*/ 4 w 114"/>
                  <a:gd name="T51" fmla="*/ 0 h 81"/>
                  <a:gd name="T52" fmla="*/ 4 w 114"/>
                  <a:gd name="T53" fmla="*/ 0 h 81"/>
                  <a:gd name="T54" fmla="*/ 4 w 114"/>
                  <a:gd name="T55" fmla="*/ 0 h 81"/>
                  <a:gd name="T56" fmla="*/ 3 w 114"/>
                  <a:gd name="T57" fmla="*/ 0 h 81"/>
                  <a:gd name="T58" fmla="*/ 3 w 114"/>
                  <a:gd name="T59" fmla="*/ 1 h 81"/>
                  <a:gd name="T60" fmla="*/ 3 w 114"/>
                  <a:gd name="T61" fmla="*/ 1 h 81"/>
                  <a:gd name="T62" fmla="*/ 3 w 114"/>
                  <a:gd name="T63" fmla="*/ 1 h 81"/>
                  <a:gd name="T64" fmla="*/ 3 w 114"/>
                  <a:gd name="T65" fmla="*/ 1 h 81"/>
                  <a:gd name="T66" fmla="*/ 2 w 114"/>
                  <a:gd name="T67" fmla="*/ 1 h 81"/>
                  <a:gd name="T68" fmla="*/ 2 w 114"/>
                  <a:gd name="T69" fmla="*/ 1 h 81"/>
                  <a:gd name="T70" fmla="*/ 2 w 114"/>
                  <a:gd name="T71" fmla="*/ 2 h 81"/>
                  <a:gd name="T72" fmla="*/ 1 w 114"/>
                  <a:gd name="T73" fmla="*/ 2 h 81"/>
                  <a:gd name="T74" fmla="*/ 1 w 114"/>
                  <a:gd name="T75" fmla="*/ 2 h 81"/>
                  <a:gd name="T76" fmla="*/ 1 w 114"/>
                  <a:gd name="T77" fmla="*/ 2 h 81"/>
                  <a:gd name="T78" fmla="*/ 1 w 114"/>
                  <a:gd name="T79" fmla="*/ 2 h 81"/>
                  <a:gd name="T80" fmla="*/ 0 w 114"/>
                  <a:gd name="T81" fmla="*/ 2 h 81"/>
                  <a:gd name="T82" fmla="*/ 1 w 114"/>
                  <a:gd name="T83" fmla="*/ 2 h 81"/>
                  <a:gd name="T84" fmla="*/ 1 w 114"/>
                  <a:gd name="T85" fmla="*/ 2 h 81"/>
                  <a:gd name="T86" fmla="*/ 1 w 114"/>
                  <a:gd name="T87" fmla="*/ 1 h 81"/>
                  <a:gd name="T88" fmla="*/ 1 w 114"/>
                  <a:gd name="T89" fmla="*/ 1 h 81"/>
                  <a:gd name="T90" fmla="*/ 1 w 114"/>
                  <a:gd name="T91" fmla="*/ 1 h 8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4"/>
                  <a:gd name="T139" fmla="*/ 0 h 81"/>
                  <a:gd name="T140" fmla="*/ 114 w 114"/>
                  <a:gd name="T141" fmla="*/ 81 h 8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4" h="81">
                    <a:moveTo>
                      <a:pt x="25" y="58"/>
                    </a:moveTo>
                    <a:lnTo>
                      <a:pt x="23" y="57"/>
                    </a:lnTo>
                    <a:lnTo>
                      <a:pt x="22" y="52"/>
                    </a:lnTo>
                    <a:lnTo>
                      <a:pt x="19" y="44"/>
                    </a:lnTo>
                    <a:lnTo>
                      <a:pt x="16" y="35"/>
                    </a:lnTo>
                    <a:lnTo>
                      <a:pt x="16" y="30"/>
                    </a:lnTo>
                    <a:lnTo>
                      <a:pt x="21" y="25"/>
                    </a:lnTo>
                    <a:lnTo>
                      <a:pt x="27" y="21"/>
                    </a:lnTo>
                    <a:lnTo>
                      <a:pt x="34" y="16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6" y="4"/>
                    </a:lnTo>
                    <a:lnTo>
                      <a:pt x="60" y="2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2" y="5"/>
                    </a:lnTo>
                    <a:lnTo>
                      <a:pt x="73" y="9"/>
                    </a:lnTo>
                    <a:lnTo>
                      <a:pt x="76" y="14"/>
                    </a:lnTo>
                    <a:lnTo>
                      <a:pt x="81" y="20"/>
                    </a:lnTo>
                    <a:lnTo>
                      <a:pt x="83" y="23"/>
                    </a:lnTo>
                    <a:lnTo>
                      <a:pt x="89" y="20"/>
                    </a:lnTo>
                    <a:lnTo>
                      <a:pt x="99" y="16"/>
                    </a:lnTo>
                    <a:lnTo>
                      <a:pt x="110" y="12"/>
                    </a:lnTo>
                    <a:lnTo>
                      <a:pt x="114" y="12"/>
                    </a:lnTo>
                    <a:lnTo>
                      <a:pt x="113" y="14"/>
                    </a:lnTo>
                    <a:lnTo>
                      <a:pt x="109" y="18"/>
                    </a:lnTo>
                    <a:lnTo>
                      <a:pt x="103" y="22"/>
                    </a:lnTo>
                    <a:lnTo>
                      <a:pt x="95" y="27"/>
                    </a:lnTo>
                    <a:lnTo>
                      <a:pt x="87" y="34"/>
                    </a:lnTo>
                    <a:lnTo>
                      <a:pt x="79" y="39"/>
                    </a:lnTo>
                    <a:lnTo>
                      <a:pt x="72" y="44"/>
                    </a:lnTo>
                    <a:lnTo>
                      <a:pt x="66" y="48"/>
                    </a:lnTo>
                    <a:lnTo>
                      <a:pt x="59" y="53"/>
                    </a:lnTo>
                    <a:lnTo>
                      <a:pt x="50" y="58"/>
                    </a:lnTo>
                    <a:lnTo>
                      <a:pt x="40" y="64"/>
                    </a:lnTo>
                    <a:lnTo>
                      <a:pt x="28" y="70"/>
                    </a:lnTo>
                    <a:lnTo>
                      <a:pt x="18" y="75"/>
                    </a:lnTo>
                    <a:lnTo>
                      <a:pt x="10" y="79"/>
                    </a:lnTo>
                    <a:lnTo>
                      <a:pt x="3" y="81"/>
                    </a:lnTo>
                    <a:lnTo>
                      <a:pt x="0" y="81"/>
                    </a:lnTo>
                    <a:lnTo>
                      <a:pt x="3" y="76"/>
                    </a:lnTo>
                    <a:lnTo>
                      <a:pt x="10" y="70"/>
                    </a:lnTo>
                    <a:lnTo>
                      <a:pt x="18" y="63"/>
                    </a:lnTo>
                    <a:lnTo>
                      <a:pt x="25" y="59"/>
                    </a:lnTo>
                    <a:lnTo>
                      <a:pt x="25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40" name="Freeform 144"/>
              <p:cNvSpPr>
                <a:spLocks/>
              </p:cNvSpPr>
              <p:nvPr/>
            </p:nvSpPr>
            <p:spPr bwMode="auto">
              <a:xfrm>
                <a:off x="713" y="3225"/>
                <a:ext cx="72" cy="74"/>
              </a:xfrm>
              <a:custGeom>
                <a:avLst/>
                <a:gdLst>
                  <a:gd name="T0" fmla="*/ 3 w 147"/>
                  <a:gd name="T1" fmla="*/ 3 h 145"/>
                  <a:gd name="T2" fmla="*/ 4 w 147"/>
                  <a:gd name="T3" fmla="*/ 3 h 145"/>
                  <a:gd name="T4" fmla="*/ 4 w 147"/>
                  <a:gd name="T5" fmla="*/ 3 h 145"/>
                  <a:gd name="T6" fmla="*/ 4 w 147"/>
                  <a:gd name="T7" fmla="*/ 3 h 145"/>
                  <a:gd name="T8" fmla="*/ 4 w 147"/>
                  <a:gd name="T9" fmla="*/ 3 h 145"/>
                  <a:gd name="T10" fmla="*/ 4 w 147"/>
                  <a:gd name="T11" fmla="*/ 2 h 145"/>
                  <a:gd name="T12" fmla="*/ 4 w 147"/>
                  <a:gd name="T13" fmla="*/ 2 h 145"/>
                  <a:gd name="T14" fmla="*/ 4 w 147"/>
                  <a:gd name="T15" fmla="*/ 2 h 145"/>
                  <a:gd name="T16" fmla="*/ 4 w 147"/>
                  <a:gd name="T17" fmla="*/ 2 h 145"/>
                  <a:gd name="T18" fmla="*/ 4 w 147"/>
                  <a:gd name="T19" fmla="*/ 2 h 145"/>
                  <a:gd name="T20" fmla="*/ 4 w 147"/>
                  <a:gd name="T21" fmla="*/ 2 h 145"/>
                  <a:gd name="T22" fmla="*/ 4 w 147"/>
                  <a:gd name="T23" fmla="*/ 2 h 145"/>
                  <a:gd name="T24" fmla="*/ 4 w 147"/>
                  <a:gd name="T25" fmla="*/ 2 h 145"/>
                  <a:gd name="T26" fmla="*/ 4 w 147"/>
                  <a:gd name="T27" fmla="*/ 2 h 145"/>
                  <a:gd name="T28" fmla="*/ 4 w 147"/>
                  <a:gd name="T29" fmla="*/ 2 h 145"/>
                  <a:gd name="T30" fmla="*/ 4 w 147"/>
                  <a:gd name="T31" fmla="*/ 1 h 145"/>
                  <a:gd name="T32" fmla="*/ 4 w 147"/>
                  <a:gd name="T33" fmla="*/ 1 h 145"/>
                  <a:gd name="T34" fmla="*/ 4 w 147"/>
                  <a:gd name="T35" fmla="*/ 1 h 145"/>
                  <a:gd name="T36" fmla="*/ 3 w 147"/>
                  <a:gd name="T37" fmla="*/ 1 h 145"/>
                  <a:gd name="T38" fmla="*/ 3 w 147"/>
                  <a:gd name="T39" fmla="*/ 0 h 145"/>
                  <a:gd name="T40" fmla="*/ 2 w 147"/>
                  <a:gd name="T41" fmla="*/ 1 h 145"/>
                  <a:gd name="T42" fmla="*/ 2 w 147"/>
                  <a:gd name="T43" fmla="*/ 1 h 145"/>
                  <a:gd name="T44" fmla="*/ 2 w 147"/>
                  <a:gd name="T45" fmla="*/ 2 h 145"/>
                  <a:gd name="T46" fmla="*/ 2 w 147"/>
                  <a:gd name="T47" fmla="*/ 2 h 145"/>
                  <a:gd name="T48" fmla="*/ 2 w 147"/>
                  <a:gd name="T49" fmla="*/ 3 h 145"/>
                  <a:gd name="T50" fmla="*/ 2 w 147"/>
                  <a:gd name="T51" fmla="*/ 3 h 145"/>
                  <a:gd name="T52" fmla="*/ 2 w 147"/>
                  <a:gd name="T53" fmla="*/ 3 h 145"/>
                  <a:gd name="T54" fmla="*/ 2 w 147"/>
                  <a:gd name="T55" fmla="*/ 3 h 145"/>
                  <a:gd name="T56" fmla="*/ 2 w 147"/>
                  <a:gd name="T57" fmla="*/ 3 h 145"/>
                  <a:gd name="T58" fmla="*/ 1 w 147"/>
                  <a:gd name="T59" fmla="*/ 3 h 145"/>
                  <a:gd name="T60" fmla="*/ 1 w 147"/>
                  <a:gd name="T61" fmla="*/ 3 h 145"/>
                  <a:gd name="T62" fmla="*/ 1 w 147"/>
                  <a:gd name="T63" fmla="*/ 3 h 145"/>
                  <a:gd name="T64" fmla="*/ 1 w 147"/>
                  <a:gd name="T65" fmla="*/ 3 h 145"/>
                  <a:gd name="T66" fmla="*/ 0 w 147"/>
                  <a:gd name="T67" fmla="*/ 3 h 145"/>
                  <a:gd name="T68" fmla="*/ 0 w 147"/>
                  <a:gd name="T69" fmla="*/ 3 h 145"/>
                  <a:gd name="T70" fmla="*/ 0 w 147"/>
                  <a:gd name="T71" fmla="*/ 4 h 145"/>
                  <a:gd name="T72" fmla="*/ 4 w 147"/>
                  <a:gd name="T73" fmla="*/ 5 h 1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7"/>
                  <a:gd name="T112" fmla="*/ 0 h 145"/>
                  <a:gd name="T113" fmla="*/ 147 w 147"/>
                  <a:gd name="T114" fmla="*/ 145 h 1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7" h="145">
                    <a:moveTo>
                      <a:pt x="122" y="93"/>
                    </a:moveTo>
                    <a:lnTo>
                      <a:pt x="124" y="89"/>
                    </a:lnTo>
                    <a:lnTo>
                      <a:pt x="128" y="87"/>
                    </a:lnTo>
                    <a:lnTo>
                      <a:pt x="132" y="83"/>
                    </a:lnTo>
                    <a:lnTo>
                      <a:pt x="136" y="82"/>
                    </a:lnTo>
                    <a:lnTo>
                      <a:pt x="139" y="80"/>
                    </a:lnTo>
                    <a:lnTo>
                      <a:pt x="143" y="79"/>
                    </a:lnTo>
                    <a:lnTo>
                      <a:pt x="145" y="77"/>
                    </a:lnTo>
                    <a:lnTo>
                      <a:pt x="145" y="74"/>
                    </a:lnTo>
                    <a:lnTo>
                      <a:pt x="144" y="70"/>
                    </a:lnTo>
                    <a:lnTo>
                      <a:pt x="144" y="66"/>
                    </a:lnTo>
                    <a:lnTo>
                      <a:pt x="143" y="64"/>
                    </a:lnTo>
                    <a:lnTo>
                      <a:pt x="143" y="62"/>
                    </a:lnTo>
                    <a:lnTo>
                      <a:pt x="144" y="61"/>
                    </a:lnTo>
                    <a:lnTo>
                      <a:pt x="144" y="59"/>
                    </a:lnTo>
                    <a:lnTo>
                      <a:pt x="144" y="57"/>
                    </a:lnTo>
                    <a:lnTo>
                      <a:pt x="144" y="55"/>
                    </a:lnTo>
                    <a:lnTo>
                      <a:pt x="145" y="53"/>
                    </a:lnTo>
                    <a:lnTo>
                      <a:pt x="147" y="53"/>
                    </a:lnTo>
                    <a:lnTo>
                      <a:pt x="147" y="51"/>
                    </a:lnTo>
                    <a:lnTo>
                      <a:pt x="147" y="48"/>
                    </a:lnTo>
                    <a:lnTo>
                      <a:pt x="147" y="47"/>
                    </a:lnTo>
                    <a:lnTo>
                      <a:pt x="145" y="46"/>
                    </a:lnTo>
                    <a:lnTo>
                      <a:pt x="143" y="44"/>
                    </a:lnTo>
                    <a:lnTo>
                      <a:pt x="139" y="42"/>
                    </a:lnTo>
                    <a:lnTo>
                      <a:pt x="139" y="39"/>
                    </a:lnTo>
                    <a:lnTo>
                      <a:pt x="141" y="38"/>
                    </a:lnTo>
                    <a:lnTo>
                      <a:pt x="141" y="35"/>
                    </a:lnTo>
                    <a:lnTo>
                      <a:pt x="141" y="33"/>
                    </a:lnTo>
                    <a:lnTo>
                      <a:pt x="139" y="30"/>
                    </a:lnTo>
                    <a:lnTo>
                      <a:pt x="137" y="28"/>
                    </a:lnTo>
                    <a:lnTo>
                      <a:pt x="136" y="24"/>
                    </a:lnTo>
                    <a:lnTo>
                      <a:pt x="134" y="16"/>
                    </a:lnTo>
                    <a:lnTo>
                      <a:pt x="128" y="10"/>
                    </a:lnTo>
                    <a:lnTo>
                      <a:pt x="122" y="7"/>
                    </a:lnTo>
                    <a:lnTo>
                      <a:pt x="120" y="3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7" y="1"/>
                    </a:lnTo>
                    <a:lnTo>
                      <a:pt x="88" y="5"/>
                    </a:lnTo>
                    <a:lnTo>
                      <a:pt x="81" y="10"/>
                    </a:lnTo>
                    <a:lnTo>
                      <a:pt x="75" y="19"/>
                    </a:lnTo>
                    <a:lnTo>
                      <a:pt x="73" y="30"/>
                    </a:lnTo>
                    <a:lnTo>
                      <a:pt x="71" y="47"/>
                    </a:lnTo>
                    <a:lnTo>
                      <a:pt x="68" y="55"/>
                    </a:lnTo>
                    <a:lnTo>
                      <a:pt x="67" y="59"/>
                    </a:lnTo>
                    <a:lnTo>
                      <a:pt x="70" y="62"/>
                    </a:lnTo>
                    <a:lnTo>
                      <a:pt x="69" y="69"/>
                    </a:lnTo>
                    <a:lnTo>
                      <a:pt x="75" y="71"/>
                    </a:lnTo>
                    <a:lnTo>
                      <a:pt x="82" y="71"/>
                    </a:lnTo>
                    <a:lnTo>
                      <a:pt x="88" y="71"/>
                    </a:lnTo>
                    <a:lnTo>
                      <a:pt x="86" y="74"/>
                    </a:lnTo>
                    <a:lnTo>
                      <a:pt x="86" y="75"/>
                    </a:lnTo>
                    <a:lnTo>
                      <a:pt x="85" y="77"/>
                    </a:lnTo>
                    <a:lnTo>
                      <a:pt x="85" y="78"/>
                    </a:lnTo>
                    <a:lnTo>
                      <a:pt x="77" y="80"/>
                    </a:lnTo>
                    <a:lnTo>
                      <a:pt x="68" y="87"/>
                    </a:lnTo>
                    <a:lnTo>
                      <a:pt x="60" y="92"/>
                    </a:lnTo>
                    <a:lnTo>
                      <a:pt x="56" y="95"/>
                    </a:lnTo>
                    <a:lnTo>
                      <a:pt x="54" y="88"/>
                    </a:lnTo>
                    <a:lnTo>
                      <a:pt x="51" y="83"/>
                    </a:lnTo>
                    <a:lnTo>
                      <a:pt x="46" y="77"/>
                    </a:lnTo>
                    <a:lnTo>
                      <a:pt x="41" y="71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2" y="65"/>
                    </a:lnTo>
                    <a:lnTo>
                      <a:pt x="14" y="68"/>
                    </a:lnTo>
                    <a:lnTo>
                      <a:pt x="2" y="80"/>
                    </a:lnTo>
                    <a:lnTo>
                      <a:pt x="0" y="100"/>
                    </a:lnTo>
                    <a:lnTo>
                      <a:pt x="3" y="123"/>
                    </a:lnTo>
                    <a:lnTo>
                      <a:pt x="8" y="145"/>
                    </a:lnTo>
                    <a:lnTo>
                      <a:pt x="146" y="145"/>
                    </a:lnTo>
                    <a:lnTo>
                      <a:pt x="122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41" name="Freeform 145"/>
              <p:cNvSpPr>
                <a:spLocks/>
              </p:cNvSpPr>
              <p:nvPr/>
            </p:nvSpPr>
            <p:spPr bwMode="auto">
              <a:xfrm>
                <a:off x="713" y="3258"/>
                <a:ext cx="38" cy="40"/>
              </a:xfrm>
              <a:custGeom>
                <a:avLst/>
                <a:gdLst>
                  <a:gd name="T0" fmla="*/ 0 w 71"/>
                  <a:gd name="T1" fmla="*/ 3 h 80"/>
                  <a:gd name="T2" fmla="*/ 0 w 71"/>
                  <a:gd name="T3" fmla="*/ 1 h 80"/>
                  <a:gd name="T4" fmla="*/ 0 w 71"/>
                  <a:gd name="T5" fmla="*/ 1 h 80"/>
                  <a:gd name="T6" fmla="*/ 0 w 71"/>
                  <a:gd name="T7" fmla="*/ 1 h 80"/>
                  <a:gd name="T8" fmla="*/ 0 w 71"/>
                  <a:gd name="T9" fmla="*/ 1 h 80"/>
                  <a:gd name="T10" fmla="*/ 0 w 71"/>
                  <a:gd name="T11" fmla="*/ 0 h 80"/>
                  <a:gd name="T12" fmla="*/ 0 w 71"/>
                  <a:gd name="T13" fmla="*/ 1 h 80"/>
                  <a:gd name="T14" fmla="*/ 1 w 71"/>
                  <a:gd name="T15" fmla="*/ 1 h 80"/>
                  <a:gd name="T16" fmla="*/ 1 w 71"/>
                  <a:gd name="T17" fmla="*/ 1 h 80"/>
                  <a:gd name="T18" fmla="*/ 1 w 71"/>
                  <a:gd name="T19" fmla="*/ 1 h 80"/>
                  <a:gd name="T20" fmla="*/ 1 w 71"/>
                  <a:gd name="T21" fmla="*/ 1 h 80"/>
                  <a:gd name="T22" fmla="*/ 1 w 71"/>
                  <a:gd name="T23" fmla="*/ 1 h 80"/>
                  <a:gd name="T24" fmla="*/ 1 w 71"/>
                  <a:gd name="T25" fmla="*/ 1 h 80"/>
                  <a:gd name="T26" fmla="*/ 1 w 71"/>
                  <a:gd name="T27" fmla="*/ 1 h 80"/>
                  <a:gd name="T28" fmla="*/ 2 w 71"/>
                  <a:gd name="T29" fmla="*/ 2 h 80"/>
                  <a:gd name="T30" fmla="*/ 2 w 71"/>
                  <a:gd name="T31" fmla="*/ 3 h 80"/>
                  <a:gd name="T32" fmla="*/ 2 w 71"/>
                  <a:gd name="T33" fmla="*/ 3 h 80"/>
                  <a:gd name="T34" fmla="*/ 0 w 71"/>
                  <a:gd name="T35" fmla="*/ 3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1"/>
                  <a:gd name="T55" fmla="*/ 0 h 80"/>
                  <a:gd name="T56" fmla="*/ 71 w 71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1" h="80">
                    <a:moveTo>
                      <a:pt x="8" y="80"/>
                    </a:moveTo>
                    <a:lnTo>
                      <a:pt x="3" y="58"/>
                    </a:lnTo>
                    <a:lnTo>
                      <a:pt x="0" y="35"/>
                    </a:lnTo>
                    <a:lnTo>
                      <a:pt x="2" y="15"/>
                    </a:lnTo>
                    <a:lnTo>
                      <a:pt x="14" y="3"/>
                    </a:lnTo>
                    <a:lnTo>
                      <a:pt x="22" y="0"/>
                    </a:lnTo>
                    <a:lnTo>
                      <a:pt x="29" y="1"/>
                    </a:lnTo>
                    <a:lnTo>
                      <a:pt x="36" y="3"/>
                    </a:lnTo>
                    <a:lnTo>
                      <a:pt x="41" y="6"/>
                    </a:lnTo>
                    <a:lnTo>
                      <a:pt x="46" y="12"/>
                    </a:lnTo>
                    <a:lnTo>
                      <a:pt x="51" y="18"/>
                    </a:lnTo>
                    <a:lnTo>
                      <a:pt x="54" y="23"/>
                    </a:lnTo>
                    <a:lnTo>
                      <a:pt x="56" y="30"/>
                    </a:lnTo>
                    <a:lnTo>
                      <a:pt x="62" y="48"/>
                    </a:lnTo>
                    <a:lnTo>
                      <a:pt x="67" y="64"/>
                    </a:lnTo>
                    <a:lnTo>
                      <a:pt x="70" y="76"/>
                    </a:lnTo>
                    <a:lnTo>
                      <a:pt x="71" y="80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42" name="Freeform 146"/>
              <p:cNvSpPr>
                <a:spLocks/>
              </p:cNvSpPr>
              <p:nvPr/>
            </p:nvSpPr>
            <p:spPr bwMode="auto">
              <a:xfrm>
                <a:off x="828" y="3258"/>
                <a:ext cx="38" cy="40"/>
              </a:xfrm>
              <a:custGeom>
                <a:avLst/>
                <a:gdLst>
                  <a:gd name="T0" fmla="*/ 1 w 70"/>
                  <a:gd name="T1" fmla="*/ 3 h 80"/>
                  <a:gd name="T2" fmla="*/ 1 w 70"/>
                  <a:gd name="T3" fmla="*/ 1 h 80"/>
                  <a:gd name="T4" fmla="*/ 0 w 70"/>
                  <a:gd name="T5" fmla="*/ 1 h 80"/>
                  <a:gd name="T6" fmla="*/ 1 w 70"/>
                  <a:gd name="T7" fmla="*/ 1 h 80"/>
                  <a:gd name="T8" fmla="*/ 1 w 70"/>
                  <a:gd name="T9" fmla="*/ 1 h 80"/>
                  <a:gd name="T10" fmla="*/ 1 w 70"/>
                  <a:gd name="T11" fmla="*/ 0 h 80"/>
                  <a:gd name="T12" fmla="*/ 1 w 70"/>
                  <a:gd name="T13" fmla="*/ 1 h 80"/>
                  <a:gd name="T14" fmla="*/ 1 w 70"/>
                  <a:gd name="T15" fmla="*/ 1 h 80"/>
                  <a:gd name="T16" fmla="*/ 1 w 70"/>
                  <a:gd name="T17" fmla="*/ 1 h 80"/>
                  <a:gd name="T18" fmla="*/ 1 w 70"/>
                  <a:gd name="T19" fmla="*/ 1 h 80"/>
                  <a:gd name="T20" fmla="*/ 1 w 70"/>
                  <a:gd name="T21" fmla="*/ 1 h 80"/>
                  <a:gd name="T22" fmla="*/ 1 w 70"/>
                  <a:gd name="T23" fmla="*/ 1 h 80"/>
                  <a:gd name="T24" fmla="*/ 1 w 70"/>
                  <a:gd name="T25" fmla="*/ 1 h 80"/>
                  <a:gd name="T26" fmla="*/ 1 w 70"/>
                  <a:gd name="T27" fmla="*/ 1 h 80"/>
                  <a:gd name="T28" fmla="*/ 2 w 70"/>
                  <a:gd name="T29" fmla="*/ 2 h 80"/>
                  <a:gd name="T30" fmla="*/ 2 w 70"/>
                  <a:gd name="T31" fmla="*/ 3 h 80"/>
                  <a:gd name="T32" fmla="*/ 2 w 70"/>
                  <a:gd name="T33" fmla="*/ 3 h 80"/>
                  <a:gd name="T34" fmla="*/ 1 w 70"/>
                  <a:gd name="T35" fmla="*/ 3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0"/>
                  <a:gd name="T55" fmla="*/ 0 h 80"/>
                  <a:gd name="T56" fmla="*/ 70 w 70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0" h="80">
                    <a:moveTo>
                      <a:pt x="6" y="80"/>
                    </a:moveTo>
                    <a:lnTo>
                      <a:pt x="2" y="58"/>
                    </a:lnTo>
                    <a:lnTo>
                      <a:pt x="0" y="35"/>
                    </a:lnTo>
                    <a:lnTo>
                      <a:pt x="2" y="15"/>
                    </a:lnTo>
                    <a:lnTo>
                      <a:pt x="13" y="3"/>
                    </a:lnTo>
                    <a:lnTo>
                      <a:pt x="21" y="0"/>
                    </a:lnTo>
                    <a:lnTo>
                      <a:pt x="28" y="1"/>
                    </a:lnTo>
                    <a:lnTo>
                      <a:pt x="35" y="3"/>
                    </a:lnTo>
                    <a:lnTo>
                      <a:pt x="41" y="6"/>
                    </a:lnTo>
                    <a:lnTo>
                      <a:pt x="46" y="12"/>
                    </a:lnTo>
                    <a:lnTo>
                      <a:pt x="50" y="18"/>
                    </a:lnTo>
                    <a:lnTo>
                      <a:pt x="54" y="23"/>
                    </a:lnTo>
                    <a:lnTo>
                      <a:pt x="56" y="30"/>
                    </a:lnTo>
                    <a:lnTo>
                      <a:pt x="62" y="48"/>
                    </a:lnTo>
                    <a:lnTo>
                      <a:pt x="66" y="64"/>
                    </a:lnTo>
                    <a:lnTo>
                      <a:pt x="69" y="76"/>
                    </a:lnTo>
                    <a:lnTo>
                      <a:pt x="70" y="80"/>
                    </a:lnTo>
                    <a:lnTo>
                      <a:pt x="6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43" name="Freeform 147"/>
              <p:cNvSpPr>
                <a:spLocks/>
              </p:cNvSpPr>
              <p:nvPr/>
            </p:nvSpPr>
            <p:spPr bwMode="auto">
              <a:xfrm>
                <a:off x="1066" y="3258"/>
                <a:ext cx="37" cy="40"/>
              </a:xfrm>
              <a:custGeom>
                <a:avLst/>
                <a:gdLst>
                  <a:gd name="T0" fmla="*/ 0 w 72"/>
                  <a:gd name="T1" fmla="*/ 3 h 80"/>
                  <a:gd name="T2" fmla="*/ 0 w 72"/>
                  <a:gd name="T3" fmla="*/ 1 h 80"/>
                  <a:gd name="T4" fmla="*/ 0 w 72"/>
                  <a:gd name="T5" fmla="*/ 1 h 80"/>
                  <a:gd name="T6" fmla="*/ 0 w 72"/>
                  <a:gd name="T7" fmla="*/ 1 h 80"/>
                  <a:gd name="T8" fmla="*/ 0 w 72"/>
                  <a:gd name="T9" fmla="*/ 1 h 80"/>
                  <a:gd name="T10" fmla="*/ 0 w 72"/>
                  <a:gd name="T11" fmla="*/ 0 h 80"/>
                  <a:gd name="T12" fmla="*/ 0 w 72"/>
                  <a:gd name="T13" fmla="*/ 1 h 80"/>
                  <a:gd name="T14" fmla="*/ 1 w 72"/>
                  <a:gd name="T15" fmla="*/ 1 h 80"/>
                  <a:gd name="T16" fmla="*/ 1 w 72"/>
                  <a:gd name="T17" fmla="*/ 1 h 80"/>
                  <a:gd name="T18" fmla="*/ 1 w 72"/>
                  <a:gd name="T19" fmla="*/ 1 h 80"/>
                  <a:gd name="T20" fmla="*/ 1 w 72"/>
                  <a:gd name="T21" fmla="*/ 1 h 80"/>
                  <a:gd name="T22" fmla="*/ 1 w 72"/>
                  <a:gd name="T23" fmla="*/ 1 h 80"/>
                  <a:gd name="T24" fmla="*/ 1 w 72"/>
                  <a:gd name="T25" fmla="*/ 1 h 80"/>
                  <a:gd name="T26" fmla="*/ 1 w 72"/>
                  <a:gd name="T27" fmla="*/ 1 h 80"/>
                  <a:gd name="T28" fmla="*/ 2 w 72"/>
                  <a:gd name="T29" fmla="*/ 2 h 80"/>
                  <a:gd name="T30" fmla="*/ 2 w 72"/>
                  <a:gd name="T31" fmla="*/ 3 h 80"/>
                  <a:gd name="T32" fmla="*/ 2 w 72"/>
                  <a:gd name="T33" fmla="*/ 3 h 80"/>
                  <a:gd name="T34" fmla="*/ 0 w 72"/>
                  <a:gd name="T35" fmla="*/ 3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2"/>
                  <a:gd name="T55" fmla="*/ 0 h 80"/>
                  <a:gd name="T56" fmla="*/ 72 w 72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2" h="80">
                    <a:moveTo>
                      <a:pt x="9" y="80"/>
                    </a:moveTo>
                    <a:lnTo>
                      <a:pt x="4" y="58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14" y="3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6" y="3"/>
                    </a:lnTo>
                    <a:lnTo>
                      <a:pt x="42" y="6"/>
                    </a:lnTo>
                    <a:lnTo>
                      <a:pt x="46" y="12"/>
                    </a:lnTo>
                    <a:lnTo>
                      <a:pt x="51" y="18"/>
                    </a:lnTo>
                    <a:lnTo>
                      <a:pt x="54" y="23"/>
                    </a:lnTo>
                    <a:lnTo>
                      <a:pt x="57" y="30"/>
                    </a:lnTo>
                    <a:lnTo>
                      <a:pt x="62" y="48"/>
                    </a:lnTo>
                    <a:lnTo>
                      <a:pt x="67" y="64"/>
                    </a:lnTo>
                    <a:lnTo>
                      <a:pt x="70" y="76"/>
                    </a:lnTo>
                    <a:lnTo>
                      <a:pt x="72" y="80"/>
                    </a:lnTo>
                    <a:lnTo>
                      <a:pt x="9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4144" name="Freeform 148"/>
              <p:cNvSpPr>
                <a:spLocks/>
              </p:cNvSpPr>
              <p:nvPr/>
            </p:nvSpPr>
            <p:spPr bwMode="auto">
              <a:xfrm>
                <a:off x="1682" y="3257"/>
                <a:ext cx="35" cy="41"/>
              </a:xfrm>
              <a:custGeom>
                <a:avLst/>
                <a:gdLst>
                  <a:gd name="T0" fmla="*/ 0 w 71"/>
                  <a:gd name="T1" fmla="*/ 3 h 81"/>
                  <a:gd name="T2" fmla="*/ 0 w 71"/>
                  <a:gd name="T3" fmla="*/ 2 h 81"/>
                  <a:gd name="T4" fmla="*/ 0 w 71"/>
                  <a:gd name="T5" fmla="*/ 2 h 81"/>
                  <a:gd name="T6" fmla="*/ 0 w 71"/>
                  <a:gd name="T7" fmla="*/ 1 h 81"/>
                  <a:gd name="T8" fmla="*/ 0 w 71"/>
                  <a:gd name="T9" fmla="*/ 1 h 81"/>
                  <a:gd name="T10" fmla="*/ 0 w 71"/>
                  <a:gd name="T11" fmla="*/ 0 h 81"/>
                  <a:gd name="T12" fmla="*/ 0 w 71"/>
                  <a:gd name="T13" fmla="*/ 0 h 81"/>
                  <a:gd name="T14" fmla="*/ 1 w 71"/>
                  <a:gd name="T15" fmla="*/ 1 h 81"/>
                  <a:gd name="T16" fmla="*/ 1 w 71"/>
                  <a:gd name="T17" fmla="*/ 1 h 81"/>
                  <a:gd name="T18" fmla="*/ 1 w 71"/>
                  <a:gd name="T19" fmla="*/ 1 h 81"/>
                  <a:gd name="T20" fmla="*/ 1 w 71"/>
                  <a:gd name="T21" fmla="*/ 1 h 81"/>
                  <a:gd name="T22" fmla="*/ 1 w 71"/>
                  <a:gd name="T23" fmla="*/ 1 h 81"/>
                  <a:gd name="T24" fmla="*/ 1 w 71"/>
                  <a:gd name="T25" fmla="*/ 1 h 81"/>
                  <a:gd name="T26" fmla="*/ 1 w 71"/>
                  <a:gd name="T27" fmla="*/ 2 h 81"/>
                  <a:gd name="T28" fmla="*/ 2 w 71"/>
                  <a:gd name="T29" fmla="*/ 2 h 81"/>
                  <a:gd name="T30" fmla="*/ 2 w 71"/>
                  <a:gd name="T31" fmla="*/ 3 h 81"/>
                  <a:gd name="T32" fmla="*/ 2 w 71"/>
                  <a:gd name="T33" fmla="*/ 3 h 81"/>
                  <a:gd name="T34" fmla="*/ 0 w 71"/>
                  <a:gd name="T35" fmla="*/ 3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1"/>
                  <a:gd name="T55" fmla="*/ 0 h 81"/>
                  <a:gd name="T56" fmla="*/ 71 w 71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1" h="81">
                    <a:moveTo>
                      <a:pt x="8" y="81"/>
                    </a:moveTo>
                    <a:lnTo>
                      <a:pt x="4" y="59"/>
                    </a:lnTo>
                    <a:lnTo>
                      <a:pt x="0" y="34"/>
                    </a:lnTo>
                    <a:lnTo>
                      <a:pt x="3" y="15"/>
                    </a:lnTo>
                    <a:lnTo>
                      <a:pt x="14" y="2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6"/>
                    </a:lnTo>
                    <a:lnTo>
                      <a:pt x="46" y="11"/>
                    </a:lnTo>
                    <a:lnTo>
                      <a:pt x="51" y="18"/>
                    </a:lnTo>
                    <a:lnTo>
                      <a:pt x="55" y="23"/>
                    </a:lnTo>
                    <a:lnTo>
                      <a:pt x="57" y="29"/>
                    </a:lnTo>
                    <a:lnTo>
                      <a:pt x="63" y="47"/>
                    </a:lnTo>
                    <a:lnTo>
                      <a:pt x="67" y="64"/>
                    </a:lnTo>
                    <a:lnTo>
                      <a:pt x="70" y="75"/>
                    </a:lnTo>
                    <a:lnTo>
                      <a:pt x="71" y="81"/>
                    </a:lnTo>
                    <a:lnTo>
                      <a:pt x="8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</p:grpSp>
      </p:grpSp>
      <p:pic>
        <p:nvPicPr>
          <p:cNvPr id="422920" name="Picture 5" descr="MCj04043830000[1]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00063" y="2000250"/>
            <a:ext cx="157162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2921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715250" y="2071688"/>
            <a:ext cx="928688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150 Rectángulo"/>
          <p:cNvSpPr/>
          <p:nvPr/>
        </p:nvSpPr>
        <p:spPr>
          <a:xfrm>
            <a:off x="214282" y="571480"/>
            <a:ext cx="892971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PÁGINA WEB: Trámites y gestiones </a:t>
            </a:r>
            <a:endParaRPr lang="es-ES_tradnl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113" name="50 Grupo"/>
          <p:cNvGrpSpPr>
            <a:grpSpLocks/>
          </p:cNvGrpSpPr>
          <p:nvPr/>
        </p:nvGrpSpPr>
        <p:grpSpPr bwMode="auto">
          <a:xfrm>
            <a:off x="642938" y="3286125"/>
            <a:ext cx="7229475" cy="1643063"/>
            <a:chOff x="1643042" y="3074987"/>
            <a:chExt cx="7229468" cy="1643062"/>
          </a:xfrm>
        </p:grpSpPr>
        <p:grpSp>
          <p:nvGrpSpPr>
            <p:cNvPr id="474117" name="Group 6"/>
            <p:cNvGrpSpPr>
              <a:grpSpLocks/>
            </p:cNvGrpSpPr>
            <p:nvPr/>
          </p:nvGrpSpPr>
          <p:grpSpPr bwMode="auto">
            <a:xfrm>
              <a:off x="1643042" y="3286124"/>
              <a:ext cx="1342363" cy="1390650"/>
              <a:chOff x="2052" y="804"/>
              <a:chExt cx="1199" cy="1199"/>
            </a:xfrm>
          </p:grpSpPr>
          <p:sp>
            <p:nvSpPr>
              <p:cNvPr id="102408" name="Freeform 7"/>
              <p:cNvSpPr>
                <a:spLocks/>
              </p:cNvSpPr>
              <p:nvPr/>
            </p:nvSpPr>
            <p:spPr bwMode="auto">
              <a:xfrm>
                <a:off x="2063" y="816"/>
                <a:ext cx="1175" cy="1174"/>
              </a:xfrm>
              <a:custGeom>
                <a:avLst/>
                <a:gdLst>
                  <a:gd name="T0" fmla="*/ 40 w 2350"/>
                  <a:gd name="T1" fmla="*/ 1 h 2350"/>
                  <a:gd name="T2" fmla="*/ 45 w 2350"/>
                  <a:gd name="T3" fmla="*/ 1 h 2350"/>
                  <a:gd name="T4" fmla="*/ 50 w 2350"/>
                  <a:gd name="T5" fmla="*/ 2 h 2350"/>
                  <a:gd name="T6" fmla="*/ 55 w 2350"/>
                  <a:gd name="T7" fmla="*/ 5 h 2350"/>
                  <a:gd name="T8" fmla="*/ 60 w 2350"/>
                  <a:gd name="T9" fmla="*/ 9 h 2350"/>
                  <a:gd name="T10" fmla="*/ 63 w 2350"/>
                  <a:gd name="T11" fmla="*/ 12 h 2350"/>
                  <a:gd name="T12" fmla="*/ 68 w 2350"/>
                  <a:gd name="T13" fmla="*/ 17 h 2350"/>
                  <a:gd name="T14" fmla="*/ 70 w 2350"/>
                  <a:gd name="T15" fmla="*/ 20 h 2350"/>
                  <a:gd name="T16" fmla="*/ 72 w 2350"/>
                  <a:gd name="T17" fmla="*/ 25 h 2350"/>
                  <a:gd name="T18" fmla="*/ 73 w 2350"/>
                  <a:gd name="T19" fmla="*/ 31 h 2350"/>
                  <a:gd name="T20" fmla="*/ 73 w 2350"/>
                  <a:gd name="T21" fmla="*/ 37 h 2350"/>
                  <a:gd name="T22" fmla="*/ 73 w 2350"/>
                  <a:gd name="T23" fmla="*/ 42 h 2350"/>
                  <a:gd name="T24" fmla="*/ 72 w 2350"/>
                  <a:gd name="T25" fmla="*/ 47 h 2350"/>
                  <a:gd name="T26" fmla="*/ 70 w 2350"/>
                  <a:gd name="T27" fmla="*/ 52 h 2350"/>
                  <a:gd name="T28" fmla="*/ 68 w 2350"/>
                  <a:gd name="T29" fmla="*/ 57 h 2350"/>
                  <a:gd name="T30" fmla="*/ 63 w 2350"/>
                  <a:gd name="T31" fmla="*/ 61 h 2350"/>
                  <a:gd name="T32" fmla="*/ 60 w 2350"/>
                  <a:gd name="T33" fmla="*/ 65 h 2350"/>
                  <a:gd name="T34" fmla="*/ 55 w 2350"/>
                  <a:gd name="T35" fmla="*/ 69 h 2350"/>
                  <a:gd name="T36" fmla="*/ 50 w 2350"/>
                  <a:gd name="T37" fmla="*/ 71 h 2350"/>
                  <a:gd name="T38" fmla="*/ 45 w 2350"/>
                  <a:gd name="T39" fmla="*/ 73 h 2350"/>
                  <a:gd name="T40" fmla="*/ 40 w 2350"/>
                  <a:gd name="T41" fmla="*/ 73 h 2350"/>
                  <a:gd name="T42" fmla="*/ 35 w 2350"/>
                  <a:gd name="T43" fmla="*/ 73 h 2350"/>
                  <a:gd name="T44" fmla="*/ 29 w 2350"/>
                  <a:gd name="T45" fmla="*/ 73 h 2350"/>
                  <a:gd name="T46" fmla="*/ 24 w 2350"/>
                  <a:gd name="T47" fmla="*/ 72 h 2350"/>
                  <a:gd name="T48" fmla="*/ 19 w 2350"/>
                  <a:gd name="T49" fmla="*/ 69 h 2350"/>
                  <a:gd name="T50" fmla="*/ 14 w 2350"/>
                  <a:gd name="T51" fmla="*/ 67 h 2350"/>
                  <a:gd name="T52" fmla="*/ 10 w 2350"/>
                  <a:gd name="T53" fmla="*/ 62 h 2350"/>
                  <a:gd name="T54" fmla="*/ 7 w 2350"/>
                  <a:gd name="T55" fmla="*/ 58 h 2350"/>
                  <a:gd name="T56" fmla="*/ 5 w 2350"/>
                  <a:gd name="T57" fmla="*/ 54 h 2350"/>
                  <a:gd name="T58" fmla="*/ 2 w 2350"/>
                  <a:gd name="T59" fmla="*/ 49 h 2350"/>
                  <a:gd name="T60" fmla="*/ 1 w 2350"/>
                  <a:gd name="T61" fmla="*/ 44 h 2350"/>
                  <a:gd name="T62" fmla="*/ 1 w 2350"/>
                  <a:gd name="T63" fmla="*/ 38 h 2350"/>
                  <a:gd name="T64" fmla="*/ 1 w 2350"/>
                  <a:gd name="T65" fmla="*/ 33 h 2350"/>
                  <a:gd name="T66" fmla="*/ 1 w 2350"/>
                  <a:gd name="T67" fmla="*/ 27 h 2350"/>
                  <a:gd name="T68" fmla="*/ 2 w 2350"/>
                  <a:gd name="T69" fmla="*/ 22 h 2350"/>
                  <a:gd name="T70" fmla="*/ 5 w 2350"/>
                  <a:gd name="T71" fmla="*/ 18 h 2350"/>
                  <a:gd name="T72" fmla="*/ 9 w 2350"/>
                  <a:gd name="T73" fmla="*/ 13 h 2350"/>
                  <a:gd name="T74" fmla="*/ 12 w 2350"/>
                  <a:gd name="T75" fmla="*/ 9 h 2350"/>
                  <a:gd name="T76" fmla="*/ 17 w 2350"/>
                  <a:gd name="T77" fmla="*/ 6 h 2350"/>
                  <a:gd name="T78" fmla="*/ 20 w 2350"/>
                  <a:gd name="T79" fmla="*/ 3 h 2350"/>
                  <a:gd name="T80" fmla="*/ 25 w 2350"/>
                  <a:gd name="T81" fmla="*/ 1 h 2350"/>
                  <a:gd name="T82" fmla="*/ 31 w 2350"/>
                  <a:gd name="T83" fmla="*/ 1 h 2350"/>
                  <a:gd name="T84" fmla="*/ 37 w 2350"/>
                  <a:gd name="T85" fmla="*/ 0 h 23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350"/>
                  <a:gd name="T130" fmla="*/ 0 h 2350"/>
                  <a:gd name="T131" fmla="*/ 2350 w 2350"/>
                  <a:gd name="T132" fmla="*/ 2350 h 23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350" h="2350">
                    <a:moveTo>
                      <a:pt x="1174" y="0"/>
                    </a:moveTo>
                    <a:lnTo>
                      <a:pt x="1234" y="1"/>
                    </a:lnTo>
                    <a:lnTo>
                      <a:pt x="1294" y="6"/>
                    </a:lnTo>
                    <a:lnTo>
                      <a:pt x="1352" y="14"/>
                    </a:lnTo>
                    <a:lnTo>
                      <a:pt x="1410" y="24"/>
                    </a:lnTo>
                    <a:lnTo>
                      <a:pt x="1468" y="37"/>
                    </a:lnTo>
                    <a:lnTo>
                      <a:pt x="1523" y="53"/>
                    </a:lnTo>
                    <a:lnTo>
                      <a:pt x="1577" y="71"/>
                    </a:lnTo>
                    <a:lnTo>
                      <a:pt x="1631" y="92"/>
                    </a:lnTo>
                    <a:lnTo>
                      <a:pt x="1683" y="116"/>
                    </a:lnTo>
                    <a:lnTo>
                      <a:pt x="1734" y="143"/>
                    </a:lnTo>
                    <a:lnTo>
                      <a:pt x="1783" y="170"/>
                    </a:lnTo>
                    <a:lnTo>
                      <a:pt x="1830" y="202"/>
                    </a:lnTo>
                    <a:lnTo>
                      <a:pt x="1877" y="234"/>
                    </a:lnTo>
                    <a:lnTo>
                      <a:pt x="1921" y="270"/>
                    </a:lnTo>
                    <a:lnTo>
                      <a:pt x="1964" y="306"/>
                    </a:lnTo>
                    <a:lnTo>
                      <a:pt x="2004" y="346"/>
                    </a:lnTo>
                    <a:lnTo>
                      <a:pt x="2044" y="386"/>
                    </a:lnTo>
                    <a:lnTo>
                      <a:pt x="2080" y="429"/>
                    </a:lnTo>
                    <a:lnTo>
                      <a:pt x="2116" y="473"/>
                    </a:lnTo>
                    <a:lnTo>
                      <a:pt x="2148" y="520"/>
                    </a:lnTo>
                    <a:lnTo>
                      <a:pt x="2180" y="567"/>
                    </a:lnTo>
                    <a:lnTo>
                      <a:pt x="2207" y="616"/>
                    </a:lnTo>
                    <a:lnTo>
                      <a:pt x="2234" y="667"/>
                    </a:lnTo>
                    <a:lnTo>
                      <a:pt x="2258" y="719"/>
                    </a:lnTo>
                    <a:lnTo>
                      <a:pt x="2279" y="773"/>
                    </a:lnTo>
                    <a:lnTo>
                      <a:pt x="2297" y="827"/>
                    </a:lnTo>
                    <a:lnTo>
                      <a:pt x="2313" y="882"/>
                    </a:lnTo>
                    <a:lnTo>
                      <a:pt x="2326" y="940"/>
                    </a:lnTo>
                    <a:lnTo>
                      <a:pt x="2336" y="998"/>
                    </a:lnTo>
                    <a:lnTo>
                      <a:pt x="2344" y="1056"/>
                    </a:lnTo>
                    <a:lnTo>
                      <a:pt x="2349" y="1116"/>
                    </a:lnTo>
                    <a:lnTo>
                      <a:pt x="2350" y="1176"/>
                    </a:lnTo>
                    <a:lnTo>
                      <a:pt x="2349" y="1236"/>
                    </a:lnTo>
                    <a:lnTo>
                      <a:pt x="2344" y="1296"/>
                    </a:lnTo>
                    <a:lnTo>
                      <a:pt x="2336" y="1355"/>
                    </a:lnTo>
                    <a:lnTo>
                      <a:pt x="2326" y="1412"/>
                    </a:lnTo>
                    <a:lnTo>
                      <a:pt x="2313" y="1469"/>
                    </a:lnTo>
                    <a:lnTo>
                      <a:pt x="2297" y="1524"/>
                    </a:lnTo>
                    <a:lnTo>
                      <a:pt x="2279" y="1578"/>
                    </a:lnTo>
                    <a:lnTo>
                      <a:pt x="2258" y="1631"/>
                    </a:lnTo>
                    <a:lnTo>
                      <a:pt x="2234" y="1684"/>
                    </a:lnTo>
                    <a:lnTo>
                      <a:pt x="2207" y="1734"/>
                    </a:lnTo>
                    <a:lnTo>
                      <a:pt x="2180" y="1783"/>
                    </a:lnTo>
                    <a:lnTo>
                      <a:pt x="2148" y="1832"/>
                    </a:lnTo>
                    <a:lnTo>
                      <a:pt x="2116" y="1877"/>
                    </a:lnTo>
                    <a:lnTo>
                      <a:pt x="2080" y="1921"/>
                    </a:lnTo>
                    <a:lnTo>
                      <a:pt x="2044" y="1964"/>
                    </a:lnTo>
                    <a:lnTo>
                      <a:pt x="2004" y="2004"/>
                    </a:lnTo>
                    <a:lnTo>
                      <a:pt x="1964" y="2044"/>
                    </a:lnTo>
                    <a:lnTo>
                      <a:pt x="1921" y="2080"/>
                    </a:lnTo>
                    <a:lnTo>
                      <a:pt x="1877" y="2116"/>
                    </a:lnTo>
                    <a:lnTo>
                      <a:pt x="1830" y="2148"/>
                    </a:lnTo>
                    <a:lnTo>
                      <a:pt x="1783" y="2180"/>
                    </a:lnTo>
                    <a:lnTo>
                      <a:pt x="1734" y="2207"/>
                    </a:lnTo>
                    <a:lnTo>
                      <a:pt x="1683" y="2234"/>
                    </a:lnTo>
                    <a:lnTo>
                      <a:pt x="1631" y="2258"/>
                    </a:lnTo>
                    <a:lnTo>
                      <a:pt x="1577" y="2279"/>
                    </a:lnTo>
                    <a:lnTo>
                      <a:pt x="1523" y="2297"/>
                    </a:lnTo>
                    <a:lnTo>
                      <a:pt x="1468" y="2313"/>
                    </a:lnTo>
                    <a:lnTo>
                      <a:pt x="1410" y="2326"/>
                    </a:lnTo>
                    <a:lnTo>
                      <a:pt x="1352" y="2336"/>
                    </a:lnTo>
                    <a:lnTo>
                      <a:pt x="1294" y="2344"/>
                    </a:lnTo>
                    <a:lnTo>
                      <a:pt x="1234" y="2349"/>
                    </a:lnTo>
                    <a:lnTo>
                      <a:pt x="1174" y="2350"/>
                    </a:lnTo>
                    <a:lnTo>
                      <a:pt x="1114" y="2349"/>
                    </a:lnTo>
                    <a:lnTo>
                      <a:pt x="1054" y="2344"/>
                    </a:lnTo>
                    <a:lnTo>
                      <a:pt x="995" y="2336"/>
                    </a:lnTo>
                    <a:lnTo>
                      <a:pt x="938" y="2326"/>
                    </a:lnTo>
                    <a:lnTo>
                      <a:pt x="881" y="2313"/>
                    </a:lnTo>
                    <a:lnTo>
                      <a:pt x="826" y="2297"/>
                    </a:lnTo>
                    <a:lnTo>
                      <a:pt x="771" y="2279"/>
                    </a:lnTo>
                    <a:lnTo>
                      <a:pt x="718" y="2258"/>
                    </a:lnTo>
                    <a:lnTo>
                      <a:pt x="666" y="2234"/>
                    </a:lnTo>
                    <a:lnTo>
                      <a:pt x="615" y="2207"/>
                    </a:lnTo>
                    <a:lnTo>
                      <a:pt x="566" y="2180"/>
                    </a:lnTo>
                    <a:lnTo>
                      <a:pt x="518" y="2148"/>
                    </a:lnTo>
                    <a:lnTo>
                      <a:pt x="472" y="2116"/>
                    </a:lnTo>
                    <a:lnTo>
                      <a:pt x="429" y="2080"/>
                    </a:lnTo>
                    <a:lnTo>
                      <a:pt x="386" y="2044"/>
                    </a:lnTo>
                    <a:lnTo>
                      <a:pt x="344" y="2004"/>
                    </a:lnTo>
                    <a:lnTo>
                      <a:pt x="305" y="1964"/>
                    </a:lnTo>
                    <a:lnTo>
                      <a:pt x="268" y="1921"/>
                    </a:lnTo>
                    <a:lnTo>
                      <a:pt x="234" y="1877"/>
                    </a:lnTo>
                    <a:lnTo>
                      <a:pt x="200" y="1832"/>
                    </a:lnTo>
                    <a:lnTo>
                      <a:pt x="170" y="1783"/>
                    </a:lnTo>
                    <a:lnTo>
                      <a:pt x="142" y="1734"/>
                    </a:lnTo>
                    <a:lnTo>
                      <a:pt x="116" y="1684"/>
                    </a:lnTo>
                    <a:lnTo>
                      <a:pt x="92" y="1631"/>
                    </a:lnTo>
                    <a:lnTo>
                      <a:pt x="71" y="1578"/>
                    </a:lnTo>
                    <a:lnTo>
                      <a:pt x="53" y="1524"/>
                    </a:lnTo>
                    <a:lnTo>
                      <a:pt x="37" y="1469"/>
                    </a:lnTo>
                    <a:lnTo>
                      <a:pt x="24" y="1412"/>
                    </a:lnTo>
                    <a:lnTo>
                      <a:pt x="14" y="1355"/>
                    </a:lnTo>
                    <a:lnTo>
                      <a:pt x="6" y="1296"/>
                    </a:lnTo>
                    <a:lnTo>
                      <a:pt x="1" y="1236"/>
                    </a:lnTo>
                    <a:lnTo>
                      <a:pt x="0" y="1176"/>
                    </a:lnTo>
                    <a:lnTo>
                      <a:pt x="1" y="1116"/>
                    </a:lnTo>
                    <a:lnTo>
                      <a:pt x="6" y="1056"/>
                    </a:lnTo>
                    <a:lnTo>
                      <a:pt x="14" y="998"/>
                    </a:lnTo>
                    <a:lnTo>
                      <a:pt x="24" y="940"/>
                    </a:lnTo>
                    <a:lnTo>
                      <a:pt x="37" y="882"/>
                    </a:lnTo>
                    <a:lnTo>
                      <a:pt x="53" y="827"/>
                    </a:lnTo>
                    <a:lnTo>
                      <a:pt x="71" y="773"/>
                    </a:lnTo>
                    <a:lnTo>
                      <a:pt x="92" y="719"/>
                    </a:lnTo>
                    <a:lnTo>
                      <a:pt x="116" y="667"/>
                    </a:lnTo>
                    <a:lnTo>
                      <a:pt x="142" y="616"/>
                    </a:lnTo>
                    <a:lnTo>
                      <a:pt x="170" y="567"/>
                    </a:lnTo>
                    <a:lnTo>
                      <a:pt x="200" y="520"/>
                    </a:lnTo>
                    <a:lnTo>
                      <a:pt x="234" y="473"/>
                    </a:lnTo>
                    <a:lnTo>
                      <a:pt x="268" y="429"/>
                    </a:lnTo>
                    <a:lnTo>
                      <a:pt x="305" y="386"/>
                    </a:lnTo>
                    <a:lnTo>
                      <a:pt x="344" y="346"/>
                    </a:lnTo>
                    <a:lnTo>
                      <a:pt x="386" y="306"/>
                    </a:lnTo>
                    <a:lnTo>
                      <a:pt x="429" y="270"/>
                    </a:lnTo>
                    <a:lnTo>
                      <a:pt x="472" y="234"/>
                    </a:lnTo>
                    <a:lnTo>
                      <a:pt x="518" y="202"/>
                    </a:lnTo>
                    <a:lnTo>
                      <a:pt x="566" y="170"/>
                    </a:lnTo>
                    <a:lnTo>
                      <a:pt x="615" y="143"/>
                    </a:lnTo>
                    <a:lnTo>
                      <a:pt x="666" y="116"/>
                    </a:lnTo>
                    <a:lnTo>
                      <a:pt x="718" y="92"/>
                    </a:lnTo>
                    <a:lnTo>
                      <a:pt x="771" y="71"/>
                    </a:lnTo>
                    <a:lnTo>
                      <a:pt x="826" y="53"/>
                    </a:lnTo>
                    <a:lnTo>
                      <a:pt x="881" y="37"/>
                    </a:lnTo>
                    <a:lnTo>
                      <a:pt x="938" y="24"/>
                    </a:lnTo>
                    <a:lnTo>
                      <a:pt x="995" y="14"/>
                    </a:lnTo>
                    <a:lnTo>
                      <a:pt x="1054" y="6"/>
                    </a:lnTo>
                    <a:lnTo>
                      <a:pt x="1114" y="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09" name="Freeform 8"/>
              <p:cNvSpPr>
                <a:spLocks/>
              </p:cNvSpPr>
              <p:nvPr/>
            </p:nvSpPr>
            <p:spPr bwMode="auto">
              <a:xfrm>
                <a:off x="2652" y="804"/>
                <a:ext cx="601" cy="599"/>
              </a:xfrm>
              <a:custGeom>
                <a:avLst/>
                <a:gdLst>
                  <a:gd name="T0" fmla="*/ 38 w 1199"/>
                  <a:gd name="T1" fmla="*/ 38 h 1199"/>
                  <a:gd name="T2" fmla="*/ 38 w 1199"/>
                  <a:gd name="T3" fmla="*/ 34 h 1199"/>
                  <a:gd name="T4" fmla="*/ 37 w 1199"/>
                  <a:gd name="T5" fmla="*/ 30 h 1199"/>
                  <a:gd name="T6" fmla="*/ 36 w 1199"/>
                  <a:gd name="T7" fmla="*/ 27 h 1199"/>
                  <a:gd name="T8" fmla="*/ 35 w 1199"/>
                  <a:gd name="T9" fmla="*/ 23 h 1199"/>
                  <a:gd name="T10" fmla="*/ 33 w 1199"/>
                  <a:gd name="T11" fmla="*/ 20 h 1199"/>
                  <a:gd name="T12" fmla="*/ 32 w 1199"/>
                  <a:gd name="T13" fmla="*/ 17 h 1199"/>
                  <a:gd name="T14" fmla="*/ 29 w 1199"/>
                  <a:gd name="T15" fmla="*/ 14 h 1199"/>
                  <a:gd name="T16" fmla="*/ 27 w 1199"/>
                  <a:gd name="T17" fmla="*/ 11 h 1199"/>
                  <a:gd name="T18" fmla="*/ 24 w 1199"/>
                  <a:gd name="T19" fmla="*/ 9 h 1199"/>
                  <a:gd name="T20" fmla="*/ 21 w 1199"/>
                  <a:gd name="T21" fmla="*/ 7 h 1199"/>
                  <a:gd name="T22" fmla="*/ 18 w 1199"/>
                  <a:gd name="T23" fmla="*/ 5 h 1199"/>
                  <a:gd name="T24" fmla="*/ 15 w 1199"/>
                  <a:gd name="T25" fmla="*/ 3 h 1199"/>
                  <a:gd name="T26" fmla="*/ 12 w 1199"/>
                  <a:gd name="T27" fmla="*/ 2 h 1199"/>
                  <a:gd name="T28" fmla="*/ 8 w 1199"/>
                  <a:gd name="T29" fmla="*/ 1 h 1199"/>
                  <a:gd name="T30" fmla="*/ 4 w 1199"/>
                  <a:gd name="T31" fmla="*/ 1 h 1199"/>
                  <a:gd name="T32" fmla="*/ 0 w 1199"/>
                  <a:gd name="T33" fmla="*/ 0 h 1199"/>
                  <a:gd name="T34" fmla="*/ 2 w 1199"/>
                  <a:gd name="T35" fmla="*/ 2 h 1199"/>
                  <a:gd name="T36" fmla="*/ 6 w 1199"/>
                  <a:gd name="T37" fmla="*/ 2 h 1199"/>
                  <a:gd name="T38" fmla="*/ 9 w 1199"/>
                  <a:gd name="T39" fmla="*/ 3 h 1199"/>
                  <a:gd name="T40" fmla="*/ 13 w 1199"/>
                  <a:gd name="T41" fmla="*/ 4 h 1199"/>
                  <a:gd name="T42" fmla="*/ 16 w 1199"/>
                  <a:gd name="T43" fmla="*/ 5 h 1199"/>
                  <a:gd name="T44" fmla="*/ 19 w 1199"/>
                  <a:gd name="T45" fmla="*/ 7 h 1199"/>
                  <a:gd name="T46" fmla="*/ 22 w 1199"/>
                  <a:gd name="T47" fmla="*/ 9 h 1199"/>
                  <a:gd name="T48" fmla="*/ 25 w 1199"/>
                  <a:gd name="T49" fmla="*/ 11 h 1199"/>
                  <a:gd name="T50" fmla="*/ 27 w 1199"/>
                  <a:gd name="T51" fmla="*/ 14 h 1199"/>
                  <a:gd name="T52" fmla="*/ 29 w 1199"/>
                  <a:gd name="T53" fmla="*/ 16 h 1199"/>
                  <a:gd name="T54" fmla="*/ 31 w 1199"/>
                  <a:gd name="T55" fmla="*/ 19 h 1199"/>
                  <a:gd name="T56" fmla="*/ 33 w 1199"/>
                  <a:gd name="T57" fmla="*/ 22 h 1199"/>
                  <a:gd name="T58" fmla="*/ 34 w 1199"/>
                  <a:gd name="T59" fmla="*/ 26 h 1199"/>
                  <a:gd name="T60" fmla="*/ 35 w 1199"/>
                  <a:gd name="T61" fmla="*/ 29 h 1199"/>
                  <a:gd name="T62" fmla="*/ 36 w 1199"/>
                  <a:gd name="T63" fmla="*/ 32 h 1199"/>
                  <a:gd name="T64" fmla="*/ 36 w 1199"/>
                  <a:gd name="T65" fmla="*/ 36 h 1199"/>
                  <a:gd name="T66" fmla="*/ 37 w 1199"/>
                  <a:gd name="T67" fmla="*/ 38 h 119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99"/>
                  <a:gd name="T103" fmla="*/ 0 h 1199"/>
                  <a:gd name="T104" fmla="*/ 1199 w 1199"/>
                  <a:gd name="T105" fmla="*/ 1199 h 119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99" h="1199">
                    <a:moveTo>
                      <a:pt x="1199" y="1199"/>
                    </a:moveTo>
                    <a:lnTo>
                      <a:pt x="1199" y="1199"/>
                    </a:lnTo>
                    <a:lnTo>
                      <a:pt x="1198" y="1139"/>
                    </a:lnTo>
                    <a:lnTo>
                      <a:pt x="1193" y="1077"/>
                    </a:lnTo>
                    <a:lnTo>
                      <a:pt x="1185" y="1017"/>
                    </a:lnTo>
                    <a:lnTo>
                      <a:pt x="1175" y="958"/>
                    </a:lnTo>
                    <a:lnTo>
                      <a:pt x="1161" y="900"/>
                    </a:lnTo>
                    <a:lnTo>
                      <a:pt x="1145" y="843"/>
                    </a:lnTo>
                    <a:lnTo>
                      <a:pt x="1126" y="789"/>
                    </a:lnTo>
                    <a:lnTo>
                      <a:pt x="1105" y="734"/>
                    </a:lnTo>
                    <a:lnTo>
                      <a:pt x="1080" y="680"/>
                    </a:lnTo>
                    <a:lnTo>
                      <a:pt x="1054" y="629"/>
                    </a:lnTo>
                    <a:lnTo>
                      <a:pt x="1025" y="578"/>
                    </a:lnTo>
                    <a:lnTo>
                      <a:pt x="993" y="530"/>
                    </a:lnTo>
                    <a:lnTo>
                      <a:pt x="961" y="483"/>
                    </a:lnTo>
                    <a:lnTo>
                      <a:pt x="924" y="437"/>
                    </a:lnTo>
                    <a:lnTo>
                      <a:pt x="887" y="394"/>
                    </a:lnTo>
                    <a:lnTo>
                      <a:pt x="847" y="352"/>
                    </a:lnTo>
                    <a:lnTo>
                      <a:pt x="805" y="312"/>
                    </a:lnTo>
                    <a:lnTo>
                      <a:pt x="762" y="275"/>
                    </a:lnTo>
                    <a:lnTo>
                      <a:pt x="716" y="238"/>
                    </a:lnTo>
                    <a:lnTo>
                      <a:pt x="669" y="206"/>
                    </a:lnTo>
                    <a:lnTo>
                      <a:pt x="621" y="174"/>
                    </a:lnTo>
                    <a:lnTo>
                      <a:pt x="570" y="145"/>
                    </a:lnTo>
                    <a:lnTo>
                      <a:pt x="519" y="119"/>
                    </a:lnTo>
                    <a:lnTo>
                      <a:pt x="465" y="94"/>
                    </a:lnTo>
                    <a:lnTo>
                      <a:pt x="410" y="73"/>
                    </a:lnTo>
                    <a:lnTo>
                      <a:pt x="356" y="54"/>
                    </a:lnTo>
                    <a:lnTo>
                      <a:pt x="299" y="38"/>
                    </a:lnTo>
                    <a:lnTo>
                      <a:pt x="241" y="24"/>
                    </a:lnTo>
                    <a:lnTo>
                      <a:pt x="182" y="14"/>
                    </a:lnTo>
                    <a:lnTo>
                      <a:pt x="122" y="6"/>
                    </a:lnTo>
                    <a:lnTo>
                      <a:pt x="60" y="1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60" y="47"/>
                    </a:lnTo>
                    <a:lnTo>
                      <a:pt x="117" y="52"/>
                    </a:lnTo>
                    <a:lnTo>
                      <a:pt x="175" y="60"/>
                    </a:lnTo>
                    <a:lnTo>
                      <a:pt x="231" y="70"/>
                    </a:lnTo>
                    <a:lnTo>
                      <a:pt x="288" y="82"/>
                    </a:lnTo>
                    <a:lnTo>
                      <a:pt x="342" y="98"/>
                    </a:lnTo>
                    <a:lnTo>
                      <a:pt x="396" y="116"/>
                    </a:lnTo>
                    <a:lnTo>
                      <a:pt x="449" y="136"/>
                    </a:lnTo>
                    <a:lnTo>
                      <a:pt x="499" y="160"/>
                    </a:lnTo>
                    <a:lnTo>
                      <a:pt x="549" y="187"/>
                    </a:lnTo>
                    <a:lnTo>
                      <a:pt x="598" y="213"/>
                    </a:lnTo>
                    <a:lnTo>
                      <a:pt x="644" y="243"/>
                    </a:lnTo>
                    <a:lnTo>
                      <a:pt x="689" y="275"/>
                    </a:lnTo>
                    <a:lnTo>
                      <a:pt x="732" y="310"/>
                    </a:lnTo>
                    <a:lnTo>
                      <a:pt x="775" y="347"/>
                    </a:lnTo>
                    <a:lnTo>
                      <a:pt x="814" y="385"/>
                    </a:lnTo>
                    <a:lnTo>
                      <a:pt x="852" y="424"/>
                    </a:lnTo>
                    <a:lnTo>
                      <a:pt x="889" y="467"/>
                    </a:lnTo>
                    <a:lnTo>
                      <a:pt x="924" y="510"/>
                    </a:lnTo>
                    <a:lnTo>
                      <a:pt x="956" y="555"/>
                    </a:lnTo>
                    <a:lnTo>
                      <a:pt x="986" y="601"/>
                    </a:lnTo>
                    <a:lnTo>
                      <a:pt x="1012" y="650"/>
                    </a:lnTo>
                    <a:lnTo>
                      <a:pt x="1039" y="700"/>
                    </a:lnTo>
                    <a:lnTo>
                      <a:pt x="1063" y="750"/>
                    </a:lnTo>
                    <a:lnTo>
                      <a:pt x="1083" y="803"/>
                    </a:lnTo>
                    <a:lnTo>
                      <a:pt x="1101" y="857"/>
                    </a:lnTo>
                    <a:lnTo>
                      <a:pt x="1117" y="911"/>
                    </a:lnTo>
                    <a:lnTo>
                      <a:pt x="1129" y="968"/>
                    </a:lnTo>
                    <a:lnTo>
                      <a:pt x="1139" y="1024"/>
                    </a:lnTo>
                    <a:lnTo>
                      <a:pt x="1147" y="1082"/>
                    </a:lnTo>
                    <a:lnTo>
                      <a:pt x="1152" y="1139"/>
                    </a:lnTo>
                    <a:lnTo>
                      <a:pt x="1153" y="1199"/>
                    </a:lnTo>
                    <a:lnTo>
                      <a:pt x="1199" y="11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0" name="Freeform 9"/>
              <p:cNvSpPr>
                <a:spLocks/>
              </p:cNvSpPr>
              <p:nvPr/>
            </p:nvSpPr>
            <p:spPr bwMode="auto">
              <a:xfrm>
                <a:off x="2652" y="1404"/>
                <a:ext cx="601" cy="599"/>
              </a:xfrm>
              <a:custGeom>
                <a:avLst/>
                <a:gdLst>
                  <a:gd name="T0" fmla="*/ 0 w 1199"/>
                  <a:gd name="T1" fmla="*/ 38 h 1197"/>
                  <a:gd name="T2" fmla="*/ 4 w 1199"/>
                  <a:gd name="T3" fmla="*/ 38 h 1197"/>
                  <a:gd name="T4" fmla="*/ 8 w 1199"/>
                  <a:gd name="T5" fmla="*/ 37 h 1197"/>
                  <a:gd name="T6" fmla="*/ 12 w 1199"/>
                  <a:gd name="T7" fmla="*/ 36 h 1197"/>
                  <a:gd name="T8" fmla="*/ 15 w 1199"/>
                  <a:gd name="T9" fmla="*/ 35 h 1197"/>
                  <a:gd name="T10" fmla="*/ 18 w 1199"/>
                  <a:gd name="T11" fmla="*/ 33 h 1197"/>
                  <a:gd name="T12" fmla="*/ 21 w 1199"/>
                  <a:gd name="T13" fmla="*/ 31 h 1197"/>
                  <a:gd name="T14" fmla="*/ 24 w 1199"/>
                  <a:gd name="T15" fmla="*/ 29 h 1197"/>
                  <a:gd name="T16" fmla="*/ 27 w 1199"/>
                  <a:gd name="T17" fmla="*/ 27 h 1197"/>
                  <a:gd name="T18" fmla="*/ 29 w 1199"/>
                  <a:gd name="T19" fmla="*/ 24 h 1197"/>
                  <a:gd name="T20" fmla="*/ 32 w 1199"/>
                  <a:gd name="T21" fmla="*/ 21 h 1197"/>
                  <a:gd name="T22" fmla="*/ 33 w 1199"/>
                  <a:gd name="T23" fmla="*/ 18 h 1197"/>
                  <a:gd name="T24" fmla="*/ 35 w 1199"/>
                  <a:gd name="T25" fmla="*/ 15 h 1197"/>
                  <a:gd name="T26" fmla="*/ 36 w 1199"/>
                  <a:gd name="T27" fmla="*/ 12 h 1197"/>
                  <a:gd name="T28" fmla="*/ 37 w 1199"/>
                  <a:gd name="T29" fmla="*/ 8 h 1197"/>
                  <a:gd name="T30" fmla="*/ 38 w 1199"/>
                  <a:gd name="T31" fmla="*/ 4 h 1197"/>
                  <a:gd name="T32" fmla="*/ 38 w 1199"/>
                  <a:gd name="T33" fmla="*/ 0 h 1197"/>
                  <a:gd name="T34" fmla="*/ 36 w 1199"/>
                  <a:gd name="T35" fmla="*/ 2 h 1197"/>
                  <a:gd name="T36" fmla="*/ 36 w 1199"/>
                  <a:gd name="T37" fmla="*/ 6 h 1197"/>
                  <a:gd name="T38" fmla="*/ 35 w 1199"/>
                  <a:gd name="T39" fmla="*/ 9 h 1197"/>
                  <a:gd name="T40" fmla="*/ 34 w 1199"/>
                  <a:gd name="T41" fmla="*/ 13 h 1197"/>
                  <a:gd name="T42" fmla="*/ 33 w 1199"/>
                  <a:gd name="T43" fmla="*/ 16 h 1197"/>
                  <a:gd name="T44" fmla="*/ 31 w 1199"/>
                  <a:gd name="T45" fmla="*/ 19 h 1197"/>
                  <a:gd name="T46" fmla="*/ 29 w 1199"/>
                  <a:gd name="T47" fmla="*/ 22 h 1197"/>
                  <a:gd name="T48" fmla="*/ 27 w 1199"/>
                  <a:gd name="T49" fmla="*/ 25 h 1197"/>
                  <a:gd name="T50" fmla="*/ 25 w 1199"/>
                  <a:gd name="T51" fmla="*/ 27 h 1197"/>
                  <a:gd name="T52" fmla="*/ 22 w 1199"/>
                  <a:gd name="T53" fmla="*/ 29 h 1197"/>
                  <a:gd name="T54" fmla="*/ 19 w 1199"/>
                  <a:gd name="T55" fmla="*/ 31 h 1197"/>
                  <a:gd name="T56" fmla="*/ 16 w 1199"/>
                  <a:gd name="T57" fmla="*/ 33 h 1197"/>
                  <a:gd name="T58" fmla="*/ 13 w 1199"/>
                  <a:gd name="T59" fmla="*/ 34 h 1197"/>
                  <a:gd name="T60" fmla="*/ 9 w 1199"/>
                  <a:gd name="T61" fmla="*/ 35 h 1197"/>
                  <a:gd name="T62" fmla="*/ 6 w 1199"/>
                  <a:gd name="T63" fmla="*/ 36 h 1197"/>
                  <a:gd name="T64" fmla="*/ 2 w 1199"/>
                  <a:gd name="T65" fmla="*/ 36 h 1197"/>
                  <a:gd name="T66" fmla="*/ 0 w 1199"/>
                  <a:gd name="T67" fmla="*/ 36 h 119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99"/>
                  <a:gd name="T103" fmla="*/ 0 h 1197"/>
                  <a:gd name="T104" fmla="*/ 1199 w 1199"/>
                  <a:gd name="T105" fmla="*/ 1197 h 119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99" h="1197">
                    <a:moveTo>
                      <a:pt x="0" y="1197"/>
                    </a:moveTo>
                    <a:lnTo>
                      <a:pt x="0" y="1197"/>
                    </a:lnTo>
                    <a:lnTo>
                      <a:pt x="60" y="1196"/>
                    </a:lnTo>
                    <a:lnTo>
                      <a:pt x="122" y="1191"/>
                    </a:lnTo>
                    <a:lnTo>
                      <a:pt x="182" y="1183"/>
                    </a:lnTo>
                    <a:lnTo>
                      <a:pt x="241" y="1173"/>
                    </a:lnTo>
                    <a:lnTo>
                      <a:pt x="299" y="1159"/>
                    </a:lnTo>
                    <a:lnTo>
                      <a:pt x="356" y="1143"/>
                    </a:lnTo>
                    <a:lnTo>
                      <a:pt x="410" y="1124"/>
                    </a:lnTo>
                    <a:lnTo>
                      <a:pt x="465" y="1103"/>
                    </a:lnTo>
                    <a:lnTo>
                      <a:pt x="519" y="1078"/>
                    </a:lnTo>
                    <a:lnTo>
                      <a:pt x="570" y="1052"/>
                    </a:lnTo>
                    <a:lnTo>
                      <a:pt x="621" y="1023"/>
                    </a:lnTo>
                    <a:lnTo>
                      <a:pt x="669" y="991"/>
                    </a:lnTo>
                    <a:lnTo>
                      <a:pt x="716" y="959"/>
                    </a:lnTo>
                    <a:lnTo>
                      <a:pt x="762" y="922"/>
                    </a:lnTo>
                    <a:lnTo>
                      <a:pt x="805" y="885"/>
                    </a:lnTo>
                    <a:lnTo>
                      <a:pt x="847" y="845"/>
                    </a:lnTo>
                    <a:lnTo>
                      <a:pt x="887" y="803"/>
                    </a:lnTo>
                    <a:lnTo>
                      <a:pt x="924" y="760"/>
                    </a:lnTo>
                    <a:lnTo>
                      <a:pt x="961" y="714"/>
                    </a:lnTo>
                    <a:lnTo>
                      <a:pt x="993" y="668"/>
                    </a:lnTo>
                    <a:lnTo>
                      <a:pt x="1025" y="619"/>
                    </a:lnTo>
                    <a:lnTo>
                      <a:pt x="1053" y="568"/>
                    </a:lnTo>
                    <a:lnTo>
                      <a:pt x="1080" y="519"/>
                    </a:lnTo>
                    <a:lnTo>
                      <a:pt x="1105" y="463"/>
                    </a:lnTo>
                    <a:lnTo>
                      <a:pt x="1126" y="409"/>
                    </a:lnTo>
                    <a:lnTo>
                      <a:pt x="1145" y="355"/>
                    </a:lnTo>
                    <a:lnTo>
                      <a:pt x="1161" y="299"/>
                    </a:lnTo>
                    <a:lnTo>
                      <a:pt x="1175" y="241"/>
                    </a:lnTo>
                    <a:lnTo>
                      <a:pt x="1185" y="182"/>
                    </a:lnTo>
                    <a:lnTo>
                      <a:pt x="1193" y="122"/>
                    </a:lnTo>
                    <a:lnTo>
                      <a:pt x="1198" y="60"/>
                    </a:lnTo>
                    <a:lnTo>
                      <a:pt x="1199" y="0"/>
                    </a:lnTo>
                    <a:lnTo>
                      <a:pt x="1153" y="0"/>
                    </a:lnTo>
                    <a:lnTo>
                      <a:pt x="1152" y="60"/>
                    </a:lnTo>
                    <a:lnTo>
                      <a:pt x="1147" y="118"/>
                    </a:lnTo>
                    <a:lnTo>
                      <a:pt x="1139" y="175"/>
                    </a:lnTo>
                    <a:lnTo>
                      <a:pt x="1129" y="232"/>
                    </a:lnTo>
                    <a:lnTo>
                      <a:pt x="1117" y="287"/>
                    </a:lnTo>
                    <a:lnTo>
                      <a:pt x="1101" y="341"/>
                    </a:lnTo>
                    <a:lnTo>
                      <a:pt x="1083" y="395"/>
                    </a:lnTo>
                    <a:lnTo>
                      <a:pt x="1063" y="447"/>
                    </a:lnTo>
                    <a:lnTo>
                      <a:pt x="1039" y="498"/>
                    </a:lnTo>
                    <a:lnTo>
                      <a:pt x="1014" y="547"/>
                    </a:lnTo>
                    <a:lnTo>
                      <a:pt x="986" y="596"/>
                    </a:lnTo>
                    <a:lnTo>
                      <a:pt x="956" y="643"/>
                    </a:lnTo>
                    <a:lnTo>
                      <a:pt x="924" y="687"/>
                    </a:lnTo>
                    <a:lnTo>
                      <a:pt x="889" y="730"/>
                    </a:lnTo>
                    <a:lnTo>
                      <a:pt x="852" y="773"/>
                    </a:lnTo>
                    <a:lnTo>
                      <a:pt x="814" y="812"/>
                    </a:lnTo>
                    <a:lnTo>
                      <a:pt x="775" y="850"/>
                    </a:lnTo>
                    <a:lnTo>
                      <a:pt x="732" y="887"/>
                    </a:lnTo>
                    <a:lnTo>
                      <a:pt x="689" y="922"/>
                    </a:lnTo>
                    <a:lnTo>
                      <a:pt x="644" y="954"/>
                    </a:lnTo>
                    <a:lnTo>
                      <a:pt x="598" y="984"/>
                    </a:lnTo>
                    <a:lnTo>
                      <a:pt x="549" y="1010"/>
                    </a:lnTo>
                    <a:lnTo>
                      <a:pt x="499" y="1037"/>
                    </a:lnTo>
                    <a:lnTo>
                      <a:pt x="449" y="1061"/>
                    </a:lnTo>
                    <a:lnTo>
                      <a:pt x="396" y="1081"/>
                    </a:lnTo>
                    <a:lnTo>
                      <a:pt x="342" y="1099"/>
                    </a:lnTo>
                    <a:lnTo>
                      <a:pt x="288" y="1115"/>
                    </a:lnTo>
                    <a:lnTo>
                      <a:pt x="231" y="1127"/>
                    </a:lnTo>
                    <a:lnTo>
                      <a:pt x="175" y="1137"/>
                    </a:lnTo>
                    <a:lnTo>
                      <a:pt x="117" y="1145"/>
                    </a:lnTo>
                    <a:lnTo>
                      <a:pt x="60" y="1150"/>
                    </a:lnTo>
                    <a:lnTo>
                      <a:pt x="0" y="1151"/>
                    </a:lnTo>
                    <a:lnTo>
                      <a:pt x="0" y="11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1" name="Freeform 10"/>
              <p:cNvSpPr>
                <a:spLocks/>
              </p:cNvSpPr>
              <p:nvPr/>
            </p:nvSpPr>
            <p:spPr bwMode="auto">
              <a:xfrm>
                <a:off x="2052" y="1404"/>
                <a:ext cx="600" cy="599"/>
              </a:xfrm>
              <a:custGeom>
                <a:avLst/>
                <a:gdLst>
                  <a:gd name="T0" fmla="*/ 0 w 1197"/>
                  <a:gd name="T1" fmla="*/ 0 h 1197"/>
                  <a:gd name="T2" fmla="*/ 1 w 1197"/>
                  <a:gd name="T3" fmla="*/ 4 h 1197"/>
                  <a:gd name="T4" fmla="*/ 1 w 1197"/>
                  <a:gd name="T5" fmla="*/ 8 h 1197"/>
                  <a:gd name="T6" fmla="*/ 2 w 1197"/>
                  <a:gd name="T7" fmla="*/ 12 h 1197"/>
                  <a:gd name="T8" fmla="*/ 3 w 1197"/>
                  <a:gd name="T9" fmla="*/ 15 h 1197"/>
                  <a:gd name="T10" fmla="*/ 5 w 1197"/>
                  <a:gd name="T11" fmla="*/ 18 h 1197"/>
                  <a:gd name="T12" fmla="*/ 7 w 1197"/>
                  <a:gd name="T13" fmla="*/ 21 h 1197"/>
                  <a:gd name="T14" fmla="*/ 9 w 1197"/>
                  <a:gd name="T15" fmla="*/ 24 h 1197"/>
                  <a:gd name="T16" fmla="*/ 11 w 1197"/>
                  <a:gd name="T17" fmla="*/ 27 h 1197"/>
                  <a:gd name="T18" fmla="*/ 14 w 1197"/>
                  <a:gd name="T19" fmla="*/ 29 h 1197"/>
                  <a:gd name="T20" fmla="*/ 17 w 1197"/>
                  <a:gd name="T21" fmla="*/ 31 h 1197"/>
                  <a:gd name="T22" fmla="*/ 20 w 1197"/>
                  <a:gd name="T23" fmla="*/ 33 h 1197"/>
                  <a:gd name="T24" fmla="*/ 23 w 1197"/>
                  <a:gd name="T25" fmla="*/ 35 h 1197"/>
                  <a:gd name="T26" fmla="*/ 27 w 1197"/>
                  <a:gd name="T27" fmla="*/ 36 h 1197"/>
                  <a:gd name="T28" fmla="*/ 30 w 1197"/>
                  <a:gd name="T29" fmla="*/ 37 h 1197"/>
                  <a:gd name="T30" fmla="*/ 34 w 1197"/>
                  <a:gd name="T31" fmla="*/ 38 h 1197"/>
                  <a:gd name="T32" fmla="*/ 38 w 1197"/>
                  <a:gd name="T33" fmla="*/ 38 h 1197"/>
                  <a:gd name="T34" fmla="*/ 36 w 1197"/>
                  <a:gd name="T35" fmla="*/ 36 h 1197"/>
                  <a:gd name="T36" fmla="*/ 32 w 1197"/>
                  <a:gd name="T37" fmla="*/ 36 h 1197"/>
                  <a:gd name="T38" fmla="*/ 29 w 1197"/>
                  <a:gd name="T39" fmla="*/ 35 h 1197"/>
                  <a:gd name="T40" fmla="*/ 26 w 1197"/>
                  <a:gd name="T41" fmla="*/ 34 h 1197"/>
                  <a:gd name="T42" fmla="*/ 22 w 1197"/>
                  <a:gd name="T43" fmla="*/ 33 h 1197"/>
                  <a:gd name="T44" fmla="*/ 19 w 1197"/>
                  <a:gd name="T45" fmla="*/ 31 h 1197"/>
                  <a:gd name="T46" fmla="*/ 16 w 1197"/>
                  <a:gd name="T47" fmla="*/ 29 h 1197"/>
                  <a:gd name="T48" fmla="*/ 14 w 1197"/>
                  <a:gd name="T49" fmla="*/ 27 h 1197"/>
                  <a:gd name="T50" fmla="*/ 11 w 1197"/>
                  <a:gd name="T51" fmla="*/ 25 h 1197"/>
                  <a:gd name="T52" fmla="*/ 9 w 1197"/>
                  <a:gd name="T53" fmla="*/ 22 h 1197"/>
                  <a:gd name="T54" fmla="*/ 7 w 1197"/>
                  <a:gd name="T55" fmla="*/ 19 h 1197"/>
                  <a:gd name="T56" fmla="*/ 5 w 1197"/>
                  <a:gd name="T57" fmla="*/ 16 h 1197"/>
                  <a:gd name="T58" fmla="*/ 4 w 1197"/>
                  <a:gd name="T59" fmla="*/ 13 h 1197"/>
                  <a:gd name="T60" fmla="*/ 3 w 1197"/>
                  <a:gd name="T61" fmla="*/ 9 h 1197"/>
                  <a:gd name="T62" fmla="*/ 2 w 1197"/>
                  <a:gd name="T63" fmla="*/ 6 h 1197"/>
                  <a:gd name="T64" fmla="*/ 2 w 1197"/>
                  <a:gd name="T65" fmla="*/ 2 h 1197"/>
                  <a:gd name="T66" fmla="*/ 2 w 1197"/>
                  <a:gd name="T67" fmla="*/ 0 h 119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97"/>
                  <a:gd name="T103" fmla="*/ 0 h 1197"/>
                  <a:gd name="T104" fmla="*/ 1197 w 1197"/>
                  <a:gd name="T105" fmla="*/ 1197 h 119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97" h="1197">
                    <a:moveTo>
                      <a:pt x="0" y="0"/>
                    </a:moveTo>
                    <a:lnTo>
                      <a:pt x="0" y="0"/>
                    </a:lnTo>
                    <a:lnTo>
                      <a:pt x="1" y="60"/>
                    </a:lnTo>
                    <a:lnTo>
                      <a:pt x="6" y="122"/>
                    </a:lnTo>
                    <a:lnTo>
                      <a:pt x="14" y="182"/>
                    </a:lnTo>
                    <a:lnTo>
                      <a:pt x="24" y="241"/>
                    </a:lnTo>
                    <a:lnTo>
                      <a:pt x="38" y="299"/>
                    </a:lnTo>
                    <a:lnTo>
                      <a:pt x="54" y="355"/>
                    </a:lnTo>
                    <a:lnTo>
                      <a:pt x="73" y="409"/>
                    </a:lnTo>
                    <a:lnTo>
                      <a:pt x="94" y="463"/>
                    </a:lnTo>
                    <a:lnTo>
                      <a:pt x="119" y="517"/>
                    </a:lnTo>
                    <a:lnTo>
                      <a:pt x="145" y="568"/>
                    </a:lnTo>
                    <a:lnTo>
                      <a:pt x="174" y="619"/>
                    </a:lnTo>
                    <a:lnTo>
                      <a:pt x="205" y="668"/>
                    </a:lnTo>
                    <a:lnTo>
                      <a:pt x="238" y="714"/>
                    </a:lnTo>
                    <a:lnTo>
                      <a:pt x="274" y="759"/>
                    </a:lnTo>
                    <a:lnTo>
                      <a:pt x="311" y="803"/>
                    </a:lnTo>
                    <a:lnTo>
                      <a:pt x="351" y="845"/>
                    </a:lnTo>
                    <a:lnTo>
                      <a:pt x="394" y="885"/>
                    </a:lnTo>
                    <a:lnTo>
                      <a:pt x="437" y="922"/>
                    </a:lnTo>
                    <a:lnTo>
                      <a:pt x="481" y="959"/>
                    </a:lnTo>
                    <a:lnTo>
                      <a:pt x="529" y="991"/>
                    </a:lnTo>
                    <a:lnTo>
                      <a:pt x="577" y="1023"/>
                    </a:lnTo>
                    <a:lnTo>
                      <a:pt x="628" y="1052"/>
                    </a:lnTo>
                    <a:lnTo>
                      <a:pt x="678" y="1078"/>
                    </a:lnTo>
                    <a:lnTo>
                      <a:pt x="731" y="1103"/>
                    </a:lnTo>
                    <a:lnTo>
                      <a:pt x="787" y="1124"/>
                    </a:lnTo>
                    <a:lnTo>
                      <a:pt x="842" y="1143"/>
                    </a:lnTo>
                    <a:lnTo>
                      <a:pt x="898" y="1159"/>
                    </a:lnTo>
                    <a:lnTo>
                      <a:pt x="956" y="1173"/>
                    </a:lnTo>
                    <a:lnTo>
                      <a:pt x="1015" y="1183"/>
                    </a:lnTo>
                    <a:lnTo>
                      <a:pt x="1075" y="1191"/>
                    </a:lnTo>
                    <a:lnTo>
                      <a:pt x="1137" y="1196"/>
                    </a:lnTo>
                    <a:lnTo>
                      <a:pt x="1197" y="1197"/>
                    </a:lnTo>
                    <a:lnTo>
                      <a:pt x="1197" y="1151"/>
                    </a:lnTo>
                    <a:lnTo>
                      <a:pt x="1137" y="1150"/>
                    </a:lnTo>
                    <a:lnTo>
                      <a:pt x="1079" y="1145"/>
                    </a:lnTo>
                    <a:lnTo>
                      <a:pt x="1022" y="1137"/>
                    </a:lnTo>
                    <a:lnTo>
                      <a:pt x="965" y="1127"/>
                    </a:lnTo>
                    <a:lnTo>
                      <a:pt x="910" y="1115"/>
                    </a:lnTo>
                    <a:lnTo>
                      <a:pt x="856" y="1099"/>
                    </a:lnTo>
                    <a:lnTo>
                      <a:pt x="801" y="1081"/>
                    </a:lnTo>
                    <a:lnTo>
                      <a:pt x="750" y="1061"/>
                    </a:lnTo>
                    <a:lnTo>
                      <a:pt x="699" y="1037"/>
                    </a:lnTo>
                    <a:lnTo>
                      <a:pt x="649" y="1010"/>
                    </a:lnTo>
                    <a:lnTo>
                      <a:pt x="600" y="984"/>
                    </a:lnTo>
                    <a:lnTo>
                      <a:pt x="554" y="954"/>
                    </a:lnTo>
                    <a:lnTo>
                      <a:pt x="509" y="922"/>
                    </a:lnTo>
                    <a:lnTo>
                      <a:pt x="467" y="887"/>
                    </a:lnTo>
                    <a:lnTo>
                      <a:pt x="424" y="850"/>
                    </a:lnTo>
                    <a:lnTo>
                      <a:pt x="384" y="812"/>
                    </a:lnTo>
                    <a:lnTo>
                      <a:pt x="346" y="773"/>
                    </a:lnTo>
                    <a:lnTo>
                      <a:pt x="309" y="732"/>
                    </a:lnTo>
                    <a:lnTo>
                      <a:pt x="275" y="687"/>
                    </a:lnTo>
                    <a:lnTo>
                      <a:pt x="242" y="643"/>
                    </a:lnTo>
                    <a:lnTo>
                      <a:pt x="213" y="596"/>
                    </a:lnTo>
                    <a:lnTo>
                      <a:pt x="184" y="547"/>
                    </a:lnTo>
                    <a:lnTo>
                      <a:pt x="160" y="499"/>
                    </a:lnTo>
                    <a:lnTo>
                      <a:pt x="136" y="447"/>
                    </a:lnTo>
                    <a:lnTo>
                      <a:pt x="116" y="395"/>
                    </a:lnTo>
                    <a:lnTo>
                      <a:pt x="98" y="341"/>
                    </a:lnTo>
                    <a:lnTo>
                      <a:pt x="82" y="287"/>
                    </a:lnTo>
                    <a:lnTo>
                      <a:pt x="70" y="232"/>
                    </a:lnTo>
                    <a:lnTo>
                      <a:pt x="60" y="175"/>
                    </a:lnTo>
                    <a:lnTo>
                      <a:pt x="52" y="118"/>
                    </a:lnTo>
                    <a:lnTo>
                      <a:pt x="47" y="60"/>
                    </a:lnTo>
                    <a:lnTo>
                      <a:pt x="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2" name="Freeform 11"/>
              <p:cNvSpPr>
                <a:spLocks/>
              </p:cNvSpPr>
              <p:nvPr/>
            </p:nvSpPr>
            <p:spPr bwMode="auto">
              <a:xfrm>
                <a:off x="2052" y="804"/>
                <a:ext cx="600" cy="599"/>
              </a:xfrm>
              <a:custGeom>
                <a:avLst/>
                <a:gdLst>
                  <a:gd name="T0" fmla="*/ 38 w 1197"/>
                  <a:gd name="T1" fmla="*/ 0 h 1199"/>
                  <a:gd name="T2" fmla="*/ 34 w 1197"/>
                  <a:gd name="T3" fmla="*/ 1 h 1199"/>
                  <a:gd name="T4" fmla="*/ 30 w 1197"/>
                  <a:gd name="T5" fmla="*/ 1 h 1199"/>
                  <a:gd name="T6" fmla="*/ 27 w 1197"/>
                  <a:gd name="T7" fmla="*/ 2 h 1199"/>
                  <a:gd name="T8" fmla="*/ 23 w 1197"/>
                  <a:gd name="T9" fmla="*/ 3 h 1199"/>
                  <a:gd name="T10" fmla="*/ 20 w 1197"/>
                  <a:gd name="T11" fmla="*/ 5 h 1199"/>
                  <a:gd name="T12" fmla="*/ 17 w 1197"/>
                  <a:gd name="T13" fmla="*/ 7 h 1199"/>
                  <a:gd name="T14" fmla="*/ 14 w 1197"/>
                  <a:gd name="T15" fmla="*/ 9 h 1199"/>
                  <a:gd name="T16" fmla="*/ 11 w 1197"/>
                  <a:gd name="T17" fmla="*/ 11 h 1199"/>
                  <a:gd name="T18" fmla="*/ 9 w 1197"/>
                  <a:gd name="T19" fmla="*/ 14 h 1199"/>
                  <a:gd name="T20" fmla="*/ 7 w 1197"/>
                  <a:gd name="T21" fmla="*/ 17 h 1199"/>
                  <a:gd name="T22" fmla="*/ 5 w 1197"/>
                  <a:gd name="T23" fmla="*/ 20 h 1199"/>
                  <a:gd name="T24" fmla="*/ 3 w 1197"/>
                  <a:gd name="T25" fmla="*/ 23 h 1199"/>
                  <a:gd name="T26" fmla="*/ 2 w 1197"/>
                  <a:gd name="T27" fmla="*/ 27 h 1199"/>
                  <a:gd name="T28" fmla="*/ 1 w 1197"/>
                  <a:gd name="T29" fmla="*/ 30 h 1199"/>
                  <a:gd name="T30" fmla="*/ 1 w 1197"/>
                  <a:gd name="T31" fmla="*/ 34 h 1199"/>
                  <a:gd name="T32" fmla="*/ 0 w 1197"/>
                  <a:gd name="T33" fmla="*/ 38 h 1199"/>
                  <a:gd name="T34" fmla="*/ 2 w 1197"/>
                  <a:gd name="T35" fmla="*/ 36 h 1199"/>
                  <a:gd name="T36" fmla="*/ 2 w 1197"/>
                  <a:gd name="T37" fmla="*/ 32 h 1199"/>
                  <a:gd name="T38" fmla="*/ 3 w 1197"/>
                  <a:gd name="T39" fmla="*/ 29 h 1199"/>
                  <a:gd name="T40" fmla="*/ 4 w 1197"/>
                  <a:gd name="T41" fmla="*/ 26 h 1199"/>
                  <a:gd name="T42" fmla="*/ 5 w 1197"/>
                  <a:gd name="T43" fmla="*/ 22 h 1199"/>
                  <a:gd name="T44" fmla="*/ 7 w 1197"/>
                  <a:gd name="T45" fmla="*/ 19 h 1199"/>
                  <a:gd name="T46" fmla="*/ 9 w 1197"/>
                  <a:gd name="T47" fmla="*/ 16 h 1199"/>
                  <a:gd name="T48" fmla="*/ 11 w 1197"/>
                  <a:gd name="T49" fmla="*/ 14 h 1199"/>
                  <a:gd name="T50" fmla="*/ 14 w 1197"/>
                  <a:gd name="T51" fmla="*/ 11 h 1199"/>
                  <a:gd name="T52" fmla="*/ 16 w 1197"/>
                  <a:gd name="T53" fmla="*/ 9 h 1199"/>
                  <a:gd name="T54" fmla="*/ 19 w 1197"/>
                  <a:gd name="T55" fmla="*/ 7 h 1199"/>
                  <a:gd name="T56" fmla="*/ 22 w 1197"/>
                  <a:gd name="T57" fmla="*/ 5 h 1199"/>
                  <a:gd name="T58" fmla="*/ 26 w 1197"/>
                  <a:gd name="T59" fmla="*/ 4 h 1199"/>
                  <a:gd name="T60" fmla="*/ 29 w 1197"/>
                  <a:gd name="T61" fmla="*/ 3 h 1199"/>
                  <a:gd name="T62" fmla="*/ 32 w 1197"/>
                  <a:gd name="T63" fmla="*/ 2 h 1199"/>
                  <a:gd name="T64" fmla="*/ 36 w 1197"/>
                  <a:gd name="T65" fmla="*/ 2 h 1199"/>
                  <a:gd name="T66" fmla="*/ 38 w 1197"/>
                  <a:gd name="T67" fmla="*/ 2 h 119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97"/>
                  <a:gd name="T103" fmla="*/ 0 h 1199"/>
                  <a:gd name="T104" fmla="*/ 1197 w 1197"/>
                  <a:gd name="T105" fmla="*/ 1199 h 119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97" h="1199">
                    <a:moveTo>
                      <a:pt x="1197" y="0"/>
                    </a:moveTo>
                    <a:lnTo>
                      <a:pt x="1197" y="0"/>
                    </a:lnTo>
                    <a:lnTo>
                      <a:pt x="1137" y="1"/>
                    </a:lnTo>
                    <a:lnTo>
                      <a:pt x="1075" y="6"/>
                    </a:lnTo>
                    <a:lnTo>
                      <a:pt x="1015" y="14"/>
                    </a:lnTo>
                    <a:lnTo>
                      <a:pt x="956" y="24"/>
                    </a:lnTo>
                    <a:lnTo>
                      <a:pt x="898" y="38"/>
                    </a:lnTo>
                    <a:lnTo>
                      <a:pt x="842" y="54"/>
                    </a:lnTo>
                    <a:lnTo>
                      <a:pt x="787" y="73"/>
                    </a:lnTo>
                    <a:lnTo>
                      <a:pt x="731" y="94"/>
                    </a:lnTo>
                    <a:lnTo>
                      <a:pt x="678" y="119"/>
                    </a:lnTo>
                    <a:lnTo>
                      <a:pt x="628" y="145"/>
                    </a:lnTo>
                    <a:lnTo>
                      <a:pt x="577" y="174"/>
                    </a:lnTo>
                    <a:lnTo>
                      <a:pt x="529" y="206"/>
                    </a:lnTo>
                    <a:lnTo>
                      <a:pt x="481" y="238"/>
                    </a:lnTo>
                    <a:lnTo>
                      <a:pt x="437" y="275"/>
                    </a:lnTo>
                    <a:lnTo>
                      <a:pt x="394" y="312"/>
                    </a:lnTo>
                    <a:lnTo>
                      <a:pt x="351" y="352"/>
                    </a:lnTo>
                    <a:lnTo>
                      <a:pt x="311" y="394"/>
                    </a:lnTo>
                    <a:lnTo>
                      <a:pt x="274" y="438"/>
                    </a:lnTo>
                    <a:lnTo>
                      <a:pt x="238" y="483"/>
                    </a:lnTo>
                    <a:lnTo>
                      <a:pt x="205" y="530"/>
                    </a:lnTo>
                    <a:lnTo>
                      <a:pt x="174" y="578"/>
                    </a:lnTo>
                    <a:lnTo>
                      <a:pt x="144" y="629"/>
                    </a:lnTo>
                    <a:lnTo>
                      <a:pt x="119" y="681"/>
                    </a:lnTo>
                    <a:lnTo>
                      <a:pt x="94" y="734"/>
                    </a:lnTo>
                    <a:lnTo>
                      <a:pt x="73" y="789"/>
                    </a:lnTo>
                    <a:lnTo>
                      <a:pt x="54" y="843"/>
                    </a:lnTo>
                    <a:lnTo>
                      <a:pt x="38" y="900"/>
                    </a:lnTo>
                    <a:lnTo>
                      <a:pt x="24" y="958"/>
                    </a:lnTo>
                    <a:lnTo>
                      <a:pt x="14" y="1017"/>
                    </a:lnTo>
                    <a:lnTo>
                      <a:pt x="6" y="1077"/>
                    </a:lnTo>
                    <a:lnTo>
                      <a:pt x="1" y="1139"/>
                    </a:lnTo>
                    <a:lnTo>
                      <a:pt x="0" y="1199"/>
                    </a:lnTo>
                    <a:lnTo>
                      <a:pt x="46" y="1199"/>
                    </a:lnTo>
                    <a:lnTo>
                      <a:pt x="47" y="1139"/>
                    </a:lnTo>
                    <a:lnTo>
                      <a:pt x="52" y="1082"/>
                    </a:lnTo>
                    <a:lnTo>
                      <a:pt x="60" y="1024"/>
                    </a:lnTo>
                    <a:lnTo>
                      <a:pt x="70" y="968"/>
                    </a:lnTo>
                    <a:lnTo>
                      <a:pt x="82" y="911"/>
                    </a:lnTo>
                    <a:lnTo>
                      <a:pt x="98" y="857"/>
                    </a:lnTo>
                    <a:lnTo>
                      <a:pt x="116" y="803"/>
                    </a:lnTo>
                    <a:lnTo>
                      <a:pt x="136" y="750"/>
                    </a:lnTo>
                    <a:lnTo>
                      <a:pt x="160" y="699"/>
                    </a:lnTo>
                    <a:lnTo>
                      <a:pt x="185" y="650"/>
                    </a:lnTo>
                    <a:lnTo>
                      <a:pt x="213" y="601"/>
                    </a:lnTo>
                    <a:lnTo>
                      <a:pt x="242" y="555"/>
                    </a:lnTo>
                    <a:lnTo>
                      <a:pt x="275" y="510"/>
                    </a:lnTo>
                    <a:lnTo>
                      <a:pt x="309" y="465"/>
                    </a:lnTo>
                    <a:lnTo>
                      <a:pt x="346" y="424"/>
                    </a:lnTo>
                    <a:lnTo>
                      <a:pt x="384" y="385"/>
                    </a:lnTo>
                    <a:lnTo>
                      <a:pt x="424" y="347"/>
                    </a:lnTo>
                    <a:lnTo>
                      <a:pt x="467" y="310"/>
                    </a:lnTo>
                    <a:lnTo>
                      <a:pt x="509" y="275"/>
                    </a:lnTo>
                    <a:lnTo>
                      <a:pt x="554" y="243"/>
                    </a:lnTo>
                    <a:lnTo>
                      <a:pt x="600" y="213"/>
                    </a:lnTo>
                    <a:lnTo>
                      <a:pt x="649" y="187"/>
                    </a:lnTo>
                    <a:lnTo>
                      <a:pt x="699" y="160"/>
                    </a:lnTo>
                    <a:lnTo>
                      <a:pt x="750" y="136"/>
                    </a:lnTo>
                    <a:lnTo>
                      <a:pt x="801" y="116"/>
                    </a:lnTo>
                    <a:lnTo>
                      <a:pt x="856" y="98"/>
                    </a:lnTo>
                    <a:lnTo>
                      <a:pt x="910" y="82"/>
                    </a:lnTo>
                    <a:lnTo>
                      <a:pt x="965" y="70"/>
                    </a:lnTo>
                    <a:lnTo>
                      <a:pt x="1022" y="60"/>
                    </a:lnTo>
                    <a:lnTo>
                      <a:pt x="1079" y="52"/>
                    </a:lnTo>
                    <a:lnTo>
                      <a:pt x="1137" y="47"/>
                    </a:lnTo>
                    <a:lnTo>
                      <a:pt x="1197" y="46"/>
                    </a:ln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3" name="Freeform 12"/>
              <p:cNvSpPr>
                <a:spLocks/>
              </p:cNvSpPr>
              <p:nvPr/>
            </p:nvSpPr>
            <p:spPr bwMode="auto">
              <a:xfrm>
                <a:off x="2153" y="907"/>
                <a:ext cx="998" cy="998"/>
              </a:xfrm>
              <a:custGeom>
                <a:avLst/>
                <a:gdLst>
                  <a:gd name="T0" fmla="*/ 35 w 1998"/>
                  <a:gd name="T1" fmla="*/ 1 h 1997"/>
                  <a:gd name="T2" fmla="*/ 39 w 1998"/>
                  <a:gd name="T3" fmla="*/ 1 h 1997"/>
                  <a:gd name="T4" fmla="*/ 44 w 1998"/>
                  <a:gd name="T5" fmla="*/ 3 h 1997"/>
                  <a:gd name="T6" fmla="*/ 48 w 1998"/>
                  <a:gd name="T7" fmla="*/ 5 h 1997"/>
                  <a:gd name="T8" fmla="*/ 52 w 1998"/>
                  <a:gd name="T9" fmla="*/ 8 h 1997"/>
                  <a:gd name="T10" fmla="*/ 55 w 1998"/>
                  <a:gd name="T11" fmla="*/ 11 h 1997"/>
                  <a:gd name="T12" fmla="*/ 58 w 1998"/>
                  <a:gd name="T13" fmla="*/ 14 h 1997"/>
                  <a:gd name="T14" fmla="*/ 60 w 1998"/>
                  <a:gd name="T15" fmla="*/ 18 h 1997"/>
                  <a:gd name="T16" fmla="*/ 62 w 1998"/>
                  <a:gd name="T17" fmla="*/ 22 h 1997"/>
                  <a:gd name="T18" fmla="*/ 62 w 1998"/>
                  <a:gd name="T19" fmla="*/ 27 h 1997"/>
                  <a:gd name="T20" fmla="*/ 62 w 1998"/>
                  <a:gd name="T21" fmla="*/ 32 h 1997"/>
                  <a:gd name="T22" fmla="*/ 62 w 1998"/>
                  <a:gd name="T23" fmla="*/ 36 h 1997"/>
                  <a:gd name="T24" fmla="*/ 62 w 1998"/>
                  <a:gd name="T25" fmla="*/ 41 h 1997"/>
                  <a:gd name="T26" fmla="*/ 60 w 1998"/>
                  <a:gd name="T27" fmla="*/ 45 h 1997"/>
                  <a:gd name="T28" fmla="*/ 58 w 1998"/>
                  <a:gd name="T29" fmla="*/ 49 h 1997"/>
                  <a:gd name="T30" fmla="*/ 55 w 1998"/>
                  <a:gd name="T31" fmla="*/ 53 h 1997"/>
                  <a:gd name="T32" fmla="*/ 52 w 1998"/>
                  <a:gd name="T33" fmla="*/ 56 h 1997"/>
                  <a:gd name="T34" fmla="*/ 48 w 1998"/>
                  <a:gd name="T35" fmla="*/ 58 h 1997"/>
                  <a:gd name="T36" fmla="*/ 44 w 1998"/>
                  <a:gd name="T37" fmla="*/ 60 h 1997"/>
                  <a:gd name="T38" fmla="*/ 39 w 1998"/>
                  <a:gd name="T39" fmla="*/ 62 h 1997"/>
                  <a:gd name="T40" fmla="*/ 35 w 1998"/>
                  <a:gd name="T41" fmla="*/ 63 h 1997"/>
                  <a:gd name="T42" fmla="*/ 30 w 1998"/>
                  <a:gd name="T43" fmla="*/ 63 h 1997"/>
                  <a:gd name="T44" fmla="*/ 25 w 1998"/>
                  <a:gd name="T45" fmla="*/ 62 h 1997"/>
                  <a:gd name="T46" fmla="*/ 21 w 1998"/>
                  <a:gd name="T47" fmla="*/ 61 h 1997"/>
                  <a:gd name="T48" fmla="*/ 17 w 1998"/>
                  <a:gd name="T49" fmla="*/ 59 h 1997"/>
                  <a:gd name="T50" fmla="*/ 13 w 1998"/>
                  <a:gd name="T51" fmla="*/ 57 h 1997"/>
                  <a:gd name="T52" fmla="*/ 10 w 1998"/>
                  <a:gd name="T53" fmla="*/ 54 h 1997"/>
                  <a:gd name="T54" fmla="*/ 7 w 1998"/>
                  <a:gd name="T55" fmla="*/ 50 h 1997"/>
                  <a:gd name="T56" fmla="*/ 4 w 1998"/>
                  <a:gd name="T57" fmla="*/ 47 h 1997"/>
                  <a:gd name="T58" fmla="*/ 2 w 1998"/>
                  <a:gd name="T59" fmla="*/ 42 h 1997"/>
                  <a:gd name="T60" fmla="*/ 1 w 1998"/>
                  <a:gd name="T61" fmla="*/ 38 h 1997"/>
                  <a:gd name="T62" fmla="*/ 1 w 1998"/>
                  <a:gd name="T63" fmla="*/ 33 h 1997"/>
                  <a:gd name="T64" fmla="*/ 1 w 1998"/>
                  <a:gd name="T65" fmla="*/ 29 h 1997"/>
                  <a:gd name="T66" fmla="*/ 1 w 1998"/>
                  <a:gd name="T67" fmla="*/ 24 h 1997"/>
                  <a:gd name="T68" fmla="*/ 3 w 1998"/>
                  <a:gd name="T69" fmla="*/ 20 h 1997"/>
                  <a:gd name="T70" fmla="*/ 5 w 1998"/>
                  <a:gd name="T71" fmla="*/ 16 h 1997"/>
                  <a:gd name="T72" fmla="*/ 8 w 1998"/>
                  <a:gd name="T73" fmla="*/ 12 h 1997"/>
                  <a:gd name="T74" fmla="*/ 11 w 1998"/>
                  <a:gd name="T75" fmla="*/ 9 h 1997"/>
                  <a:gd name="T76" fmla="*/ 14 w 1998"/>
                  <a:gd name="T77" fmla="*/ 6 h 1997"/>
                  <a:gd name="T78" fmla="*/ 18 w 1998"/>
                  <a:gd name="T79" fmla="*/ 4 h 1997"/>
                  <a:gd name="T80" fmla="*/ 22 w 1998"/>
                  <a:gd name="T81" fmla="*/ 2 h 1997"/>
                  <a:gd name="T82" fmla="*/ 27 w 1998"/>
                  <a:gd name="T83" fmla="*/ 1 h 1997"/>
                  <a:gd name="T84" fmla="*/ 31 w 1998"/>
                  <a:gd name="T85" fmla="*/ 0 h 199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98"/>
                  <a:gd name="T130" fmla="*/ 0 h 1997"/>
                  <a:gd name="T131" fmla="*/ 1998 w 1998"/>
                  <a:gd name="T132" fmla="*/ 1997 h 199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98" h="1997">
                    <a:moveTo>
                      <a:pt x="998" y="0"/>
                    </a:moveTo>
                    <a:lnTo>
                      <a:pt x="1050" y="1"/>
                    </a:lnTo>
                    <a:lnTo>
                      <a:pt x="1100" y="4"/>
                    </a:lnTo>
                    <a:lnTo>
                      <a:pt x="1150" y="11"/>
                    </a:lnTo>
                    <a:lnTo>
                      <a:pt x="1199" y="21"/>
                    </a:lnTo>
                    <a:lnTo>
                      <a:pt x="1247" y="31"/>
                    </a:lnTo>
                    <a:lnTo>
                      <a:pt x="1295" y="45"/>
                    </a:lnTo>
                    <a:lnTo>
                      <a:pt x="1341" y="61"/>
                    </a:lnTo>
                    <a:lnTo>
                      <a:pt x="1386" y="78"/>
                    </a:lnTo>
                    <a:lnTo>
                      <a:pt x="1431" y="99"/>
                    </a:lnTo>
                    <a:lnTo>
                      <a:pt x="1474" y="121"/>
                    </a:lnTo>
                    <a:lnTo>
                      <a:pt x="1515" y="145"/>
                    </a:lnTo>
                    <a:lnTo>
                      <a:pt x="1557" y="172"/>
                    </a:lnTo>
                    <a:lnTo>
                      <a:pt x="1596" y="199"/>
                    </a:lnTo>
                    <a:lnTo>
                      <a:pt x="1634" y="229"/>
                    </a:lnTo>
                    <a:lnTo>
                      <a:pt x="1669" y="260"/>
                    </a:lnTo>
                    <a:lnTo>
                      <a:pt x="1704" y="294"/>
                    </a:lnTo>
                    <a:lnTo>
                      <a:pt x="1737" y="328"/>
                    </a:lnTo>
                    <a:lnTo>
                      <a:pt x="1769" y="364"/>
                    </a:lnTo>
                    <a:lnTo>
                      <a:pt x="1798" y="402"/>
                    </a:lnTo>
                    <a:lnTo>
                      <a:pt x="1826" y="441"/>
                    </a:lnTo>
                    <a:lnTo>
                      <a:pt x="1853" y="483"/>
                    </a:lnTo>
                    <a:lnTo>
                      <a:pt x="1877" y="524"/>
                    </a:lnTo>
                    <a:lnTo>
                      <a:pt x="1899" y="567"/>
                    </a:lnTo>
                    <a:lnTo>
                      <a:pt x="1919" y="612"/>
                    </a:lnTo>
                    <a:lnTo>
                      <a:pt x="1937" y="656"/>
                    </a:lnTo>
                    <a:lnTo>
                      <a:pt x="1953" y="703"/>
                    </a:lnTo>
                    <a:lnTo>
                      <a:pt x="1967" y="751"/>
                    </a:lnTo>
                    <a:lnTo>
                      <a:pt x="1977" y="798"/>
                    </a:lnTo>
                    <a:lnTo>
                      <a:pt x="1986" y="848"/>
                    </a:lnTo>
                    <a:lnTo>
                      <a:pt x="1993" y="897"/>
                    </a:lnTo>
                    <a:lnTo>
                      <a:pt x="1997" y="948"/>
                    </a:lnTo>
                    <a:lnTo>
                      <a:pt x="1998" y="1000"/>
                    </a:lnTo>
                    <a:lnTo>
                      <a:pt x="1997" y="1052"/>
                    </a:lnTo>
                    <a:lnTo>
                      <a:pt x="1993" y="1101"/>
                    </a:lnTo>
                    <a:lnTo>
                      <a:pt x="1986" y="1152"/>
                    </a:lnTo>
                    <a:lnTo>
                      <a:pt x="1977" y="1200"/>
                    </a:lnTo>
                    <a:lnTo>
                      <a:pt x="1967" y="1249"/>
                    </a:lnTo>
                    <a:lnTo>
                      <a:pt x="1953" y="1296"/>
                    </a:lnTo>
                    <a:lnTo>
                      <a:pt x="1937" y="1343"/>
                    </a:lnTo>
                    <a:lnTo>
                      <a:pt x="1919" y="1388"/>
                    </a:lnTo>
                    <a:lnTo>
                      <a:pt x="1899" y="1432"/>
                    </a:lnTo>
                    <a:lnTo>
                      <a:pt x="1877" y="1476"/>
                    </a:lnTo>
                    <a:lnTo>
                      <a:pt x="1853" y="1517"/>
                    </a:lnTo>
                    <a:lnTo>
                      <a:pt x="1826" y="1557"/>
                    </a:lnTo>
                    <a:lnTo>
                      <a:pt x="1798" y="1596"/>
                    </a:lnTo>
                    <a:lnTo>
                      <a:pt x="1769" y="1634"/>
                    </a:lnTo>
                    <a:lnTo>
                      <a:pt x="1737" y="1670"/>
                    </a:lnTo>
                    <a:lnTo>
                      <a:pt x="1704" y="1705"/>
                    </a:lnTo>
                    <a:lnTo>
                      <a:pt x="1669" y="1738"/>
                    </a:lnTo>
                    <a:lnTo>
                      <a:pt x="1634" y="1769"/>
                    </a:lnTo>
                    <a:lnTo>
                      <a:pt x="1596" y="1799"/>
                    </a:lnTo>
                    <a:lnTo>
                      <a:pt x="1557" y="1827"/>
                    </a:lnTo>
                    <a:lnTo>
                      <a:pt x="1515" y="1853"/>
                    </a:lnTo>
                    <a:lnTo>
                      <a:pt x="1474" y="1876"/>
                    </a:lnTo>
                    <a:lnTo>
                      <a:pt x="1431" y="1899"/>
                    </a:lnTo>
                    <a:lnTo>
                      <a:pt x="1386" y="1919"/>
                    </a:lnTo>
                    <a:lnTo>
                      <a:pt x="1341" y="1936"/>
                    </a:lnTo>
                    <a:lnTo>
                      <a:pt x="1295" y="1952"/>
                    </a:lnTo>
                    <a:lnTo>
                      <a:pt x="1247" y="1966"/>
                    </a:lnTo>
                    <a:lnTo>
                      <a:pt x="1199" y="1977"/>
                    </a:lnTo>
                    <a:lnTo>
                      <a:pt x="1150" y="1986"/>
                    </a:lnTo>
                    <a:lnTo>
                      <a:pt x="1100" y="1993"/>
                    </a:lnTo>
                    <a:lnTo>
                      <a:pt x="1050" y="1996"/>
                    </a:lnTo>
                    <a:lnTo>
                      <a:pt x="998" y="1997"/>
                    </a:lnTo>
                    <a:lnTo>
                      <a:pt x="947" y="1996"/>
                    </a:lnTo>
                    <a:lnTo>
                      <a:pt x="896" y="1993"/>
                    </a:lnTo>
                    <a:lnTo>
                      <a:pt x="847" y="1986"/>
                    </a:lnTo>
                    <a:lnTo>
                      <a:pt x="797" y="1977"/>
                    </a:lnTo>
                    <a:lnTo>
                      <a:pt x="749" y="1966"/>
                    </a:lnTo>
                    <a:lnTo>
                      <a:pt x="702" y="1952"/>
                    </a:lnTo>
                    <a:lnTo>
                      <a:pt x="656" y="1936"/>
                    </a:lnTo>
                    <a:lnTo>
                      <a:pt x="611" y="1919"/>
                    </a:lnTo>
                    <a:lnTo>
                      <a:pt x="567" y="1899"/>
                    </a:lnTo>
                    <a:lnTo>
                      <a:pt x="523" y="1876"/>
                    </a:lnTo>
                    <a:lnTo>
                      <a:pt x="482" y="1853"/>
                    </a:lnTo>
                    <a:lnTo>
                      <a:pt x="441" y="1827"/>
                    </a:lnTo>
                    <a:lnTo>
                      <a:pt x="402" y="1799"/>
                    </a:lnTo>
                    <a:lnTo>
                      <a:pt x="364" y="1769"/>
                    </a:lnTo>
                    <a:lnTo>
                      <a:pt x="329" y="1738"/>
                    </a:lnTo>
                    <a:lnTo>
                      <a:pt x="294" y="1705"/>
                    </a:lnTo>
                    <a:lnTo>
                      <a:pt x="261" y="1670"/>
                    </a:lnTo>
                    <a:lnTo>
                      <a:pt x="228" y="1634"/>
                    </a:lnTo>
                    <a:lnTo>
                      <a:pt x="200" y="1596"/>
                    </a:lnTo>
                    <a:lnTo>
                      <a:pt x="172" y="1557"/>
                    </a:lnTo>
                    <a:lnTo>
                      <a:pt x="145" y="1517"/>
                    </a:lnTo>
                    <a:lnTo>
                      <a:pt x="121" y="1476"/>
                    </a:lnTo>
                    <a:lnTo>
                      <a:pt x="99" y="1432"/>
                    </a:lnTo>
                    <a:lnTo>
                      <a:pt x="79" y="1388"/>
                    </a:lnTo>
                    <a:lnTo>
                      <a:pt x="61" y="1343"/>
                    </a:lnTo>
                    <a:lnTo>
                      <a:pt x="45" y="1296"/>
                    </a:lnTo>
                    <a:lnTo>
                      <a:pt x="31" y="1249"/>
                    </a:lnTo>
                    <a:lnTo>
                      <a:pt x="21" y="1200"/>
                    </a:lnTo>
                    <a:lnTo>
                      <a:pt x="12" y="1152"/>
                    </a:lnTo>
                    <a:lnTo>
                      <a:pt x="5" y="1101"/>
                    </a:lnTo>
                    <a:lnTo>
                      <a:pt x="1" y="1052"/>
                    </a:lnTo>
                    <a:lnTo>
                      <a:pt x="0" y="1000"/>
                    </a:lnTo>
                    <a:lnTo>
                      <a:pt x="1" y="948"/>
                    </a:lnTo>
                    <a:lnTo>
                      <a:pt x="5" y="897"/>
                    </a:lnTo>
                    <a:lnTo>
                      <a:pt x="12" y="848"/>
                    </a:lnTo>
                    <a:lnTo>
                      <a:pt x="21" y="798"/>
                    </a:lnTo>
                    <a:lnTo>
                      <a:pt x="31" y="751"/>
                    </a:lnTo>
                    <a:lnTo>
                      <a:pt x="45" y="703"/>
                    </a:lnTo>
                    <a:lnTo>
                      <a:pt x="61" y="656"/>
                    </a:lnTo>
                    <a:lnTo>
                      <a:pt x="79" y="612"/>
                    </a:lnTo>
                    <a:lnTo>
                      <a:pt x="99" y="567"/>
                    </a:lnTo>
                    <a:lnTo>
                      <a:pt x="121" y="524"/>
                    </a:lnTo>
                    <a:lnTo>
                      <a:pt x="145" y="483"/>
                    </a:lnTo>
                    <a:lnTo>
                      <a:pt x="172" y="441"/>
                    </a:lnTo>
                    <a:lnTo>
                      <a:pt x="200" y="402"/>
                    </a:lnTo>
                    <a:lnTo>
                      <a:pt x="228" y="364"/>
                    </a:lnTo>
                    <a:lnTo>
                      <a:pt x="261" y="328"/>
                    </a:lnTo>
                    <a:lnTo>
                      <a:pt x="294" y="294"/>
                    </a:lnTo>
                    <a:lnTo>
                      <a:pt x="329" y="260"/>
                    </a:lnTo>
                    <a:lnTo>
                      <a:pt x="364" y="229"/>
                    </a:lnTo>
                    <a:lnTo>
                      <a:pt x="402" y="199"/>
                    </a:lnTo>
                    <a:lnTo>
                      <a:pt x="441" y="172"/>
                    </a:lnTo>
                    <a:lnTo>
                      <a:pt x="482" y="145"/>
                    </a:lnTo>
                    <a:lnTo>
                      <a:pt x="523" y="121"/>
                    </a:lnTo>
                    <a:lnTo>
                      <a:pt x="567" y="99"/>
                    </a:lnTo>
                    <a:lnTo>
                      <a:pt x="611" y="78"/>
                    </a:lnTo>
                    <a:lnTo>
                      <a:pt x="656" y="61"/>
                    </a:lnTo>
                    <a:lnTo>
                      <a:pt x="702" y="45"/>
                    </a:lnTo>
                    <a:lnTo>
                      <a:pt x="749" y="31"/>
                    </a:lnTo>
                    <a:lnTo>
                      <a:pt x="797" y="21"/>
                    </a:lnTo>
                    <a:lnTo>
                      <a:pt x="847" y="11"/>
                    </a:lnTo>
                    <a:lnTo>
                      <a:pt x="896" y="4"/>
                    </a:lnTo>
                    <a:lnTo>
                      <a:pt x="947" y="1"/>
                    </a:lnTo>
                    <a:lnTo>
                      <a:pt x="998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4" name="Freeform 13"/>
              <p:cNvSpPr>
                <a:spLocks/>
              </p:cNvSpPr>
              <p:nvPr/>
            </p:nvSpPr>
            <p:spPr bwMode="auto">
              <a:xfrm>
                <a:off x="2652" y="898"/>
                <a:ext cx="506" cy="508"/>
              </a:xfrm>
              <a:custGeom>
                <a:avLst/>
                <a:gdLst>
                  <a:gd name="T0" fmla="*/ 31 w 1015"/>
                  <a:gd name="T1" fmla="*/ 31 h 1015"/>
                  <a:gd name="T2" fmla="*/ 31 w 1015"/>
                  <a:gd name="T3" fmla="*/ 28 h 1015"/>
                  <a:gd name="T4" fmla="*/ 31 w 1015"/>
                  <a:gd name="T5" fmla="*/ 25 h 1015"/>
                  <a:gd name="T6" fmla="*/ 30 w 1015"/>
                  <a:gd name="T7" fmla="*/ 22 h 1015"/>
                  <a:gd name="T8" fmla="*/ 29 w 1015"/>
                  <a:gd name="T9" fmla="*/ 19 h 1015"/>
                  <a:gd name="T10" fmla="*/ 27 w 1015"/>
                  <a:gd name="T11" fmla="*/ 16 h 1015"/>
                  <a:gd name="T12" fmla="*/ 26 w 1015"/>
                  <a:gd name="T13" fmla="*/ 14 h 1015"/>
                  <a:gd name="T14" fmla="*/ 24 w 1015"/>
                  <a:gd name="T15" fmla="*/ 11 h 1015"/>
                  <a:gd name="T16" fmla="*/ 22 w 1015"/>
                  <a:gd name="T17" fmla="*/ 9 h 1015"/>
                  <a:gd name="T18" fmla="*/ 20 w 1015"/>
                  <a:gd name="T19" fmla="*/ 7 h 1015"/>
                  <a:gd name="T20" fmla="*/ 17 w 1015"/>
                  <a:gd name="T21" fmla="*/ 5 h 1015"/>
                  <a:gd name="T22" fmla="*/ 15 w 1015"/>
                  <a:gd name="T23" fmla="*/ 3 h 1015"/>
                  <a:gd name="T24" fmla="*/ 12 w 1015"/>
                  <a:gd name="T25" fmla="*/ 2 h 1015"/>
                  <a:gd name="T26" fmla="*/ 9 w 1015"/>
                  <a:gd name="T27" fmla="*/ 1 h 1015"/>
                  <a:gd name="T28" fmla="*/ 6 w 1015"/>
                  <a:gd name="T29" fmla="*/ 0 h 1015"/>
                  <a:gd name="T30" fmla="*/ 3 w 1015"/>
                  <a:gd name="T31" fmla="*/ 0 h 1015"/>
                  <a:gd name="T32" fmla="*/ 0 w 1015"/>
                  <a:gd name="T33" fmla="*/ 0 h 1015"/>
                  <a:gd name="T34" fmla="*/ 1 w 1015"/>
                  <a:gd name="T35" fmla="*/ 0 h 1015"/>
                  <a:gd name="T36" fmla="*/ 4 w 1015"/>
                  <a:gd name="T37" fmla="*/ 1 h 1015"/>
                  <a:gd name="T38" fmla="*/ 7 w 1015"/>
                  <a:gd name="T39" fmla="*/ 1 h 1015"/>
                  <a:gd name="T40" fmla="*/ 10 w 1015"/>
                  <a:gd name="T41" fmla="*/ 2 h 1015"/>
                  <a:gd name="T42" fmla="*/ 13 w 1015"/>
                  <a:gd name="T43" fmla="*/ 4 h 1015"/>
                  <a:gd name="T44" fmla="*/ 15 w 1015"/>
                  <a:gd name="T45" fmla="*/ 5 h 1015"/>
                  <a:gd name="T46" fmla="*/ 18 w 1015"/>
                  <a:gd name="T47" fmla="*/ 7 h 1015"/>
                  <a:gd name="T48" fmla="*/ 20 w 1015"/>
                  <a:gd name="T49" fmla="*/ 8 h 1015"/>
                  <a:gd name="T50" fmla="*/ 22 w 1015"/>
                  <a:gd name="T51" fmla="*/ 11 h 1015"/>
                  <a:gd name="T52" fmla="*/ 24 w 1015"/>
                  <a:gd name="T53" fmla="*/ 13 h 1015"/>
                  <a:gd name="T54" fmla="*/ 26 w 1015"/>
                  <a:gd name="T55" fmla="*/ 15 h 1015"/>
                  <a:gd name="T56" fmla="*/ 27 w 1015"/>
                  <a:gd name="T57" fmla="*/ 18 h 1015"/>
                  <a:gd name="T58" fmla="*/ 28 w 1015"/>
                  <a:gd name="T59" fmla="*/ 21 h 1015"/>
                  <a:gd name="T60" fmla="*/ 29 w 1015"/>
                  <a:gd name="T61" fmla="*/ 24 h 1015"/>
                  <a:gd name="T62" fmla="*/ 30 w 1015"/>
                  <a:gd name="T63" fmla="*/ 27 h 1015"/>
                  <a:gd name="T64" fmla="*/ 30 w 1015"/>
                  <a:gd name="T65" fmla="*/ 30 h 1015"/>
                  <a:gd name="T66" fmla="*/ 30 w 1015"/>
                  <a:gd name="T67" fmla="*/ 31 h 10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5"/>
                  <a:gd name="T103" fmla="*/ 0 h 1015"/>
                  <a:gd name="T104" fmla="*/ 1015 w 1015"/>
                  <a:gd name="T105" fmla="*/ 1015 h 101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5" h="1015">
                    <a:moveTo>
                      <a:pt x="1015" y="1015"/>
                    </a:moveTo>
                    <a:lnTo>
                      <a:pt x="1015" y="1015"/>
                    </a:lnTo>
                    <a:lnTo>
                      <a:pt x="1014" y="963"/>
                    </a:lnTo>
                    <a:lnTo>
                      <a:pt x="1010" y="911"/>
                    </a:lnTo>
                    <a:lnTo>
                      <a:pt x="1003" y="860"/>
                    </a:lnTo>
                    <a:lnTo>
                      <a:pt x="994" y="811"/>
                    </a:lnTo>
                    <a:lnTo>
                      <a:pt x="984" y="762"/>
                    </a:lnTo>
                    <a:lnTo>
                      <a:pt x="969" y="713"/>
                    </a:lnTo>
                    <a:lnTo>
                      <a:pt x="953" y="667"/>
                    </a:lnTo>
                    <a:lnTo>
                      <a:pt x="935" y="621"/>
                    </a:lnTo>
                    <a:lnTo>
                      <a:pt x="915" y="576"/>
                    </a:lnTo>
                    <a:lnTo>
                      <a:pt x="891" y="532"/>
                    </a:lnTo>
                    <a:lnTo>
                      <a:pt x="867" y="489"/>
                    </a:lnTo>
                    <a:lnTo>
                      <a:pt x="841" y="448"/>
                    </a:lnTo>
                    <a:lnTo>
                      <a:pt x="812" y="408"/>
                    </a:lnTo>
                    <a:lnTo>
                      <a:pt x="782" y="370"/>
                    </a:lnTo>
                    <a:lnTo>
                      <a:pt x="750" y="333"/>
                    </a:lnTo>
                    <a:lnTo>
                      <a:pt x="716" y="298"/>
                    </a:lnTo>
                    <a:lnTo>
                      <a:pt x="682" y="265"/>
                    </a:lnTo>
                    <a:lnTo>
                      <a:pt x="645" y="233"/>
                    </a:lnTo>
                    <a:lnTo>
                      <a:pt x="607" y="203"/>
                    </a:lnTo>
                    <a:lnTo>
                      <a:pt x="567" y="174"/>
                    </a:lnTo>
                    <a:lnTo>
                      <a:pt x="525" y="147"/>
                    </a:lnTo>
                    <a:lnTo>
                      <a:pt x="483" y="123"/>
                    </a:lnTo>
                    <a:lnTo>
                      <a:pt x="439" y="100"/>
                    </a:lnTo>
                    <a:lnTo>
                      <a:pt x="394" y="79"/>
                    </a:lnTo>
                    <a:lnTo>
                      <a:pt x="348" y="62"/>
                    </a:lnTo>
                    <a:lnTo>
                      <a:pt x="302" y="46"/>
                    </a:lnTo>
                    <a:lnTo>
                      <a:pt x="252" y="31"/>
                    </a:lnTo>
                    <a:lnTo>
                      <a:pt x="204" y="21"/>
                    </a:lnTo>
                    <a:lnTo>
                      <a:pt x="154" y="11"/>
                    </a:lnTo>
                    <a:lnTo>
                      <a:pt x="104" y="4"/>
                    </a:lnTo>
                    <a:lnTo>
                      <a:pt x="52" y="1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52" y="31"/>
                    </a:lnTo>
                    <a:lnTo>
                      <a:pt x="101" y="34"/>
                    </a:lnTo>
                    <a:lnTo>
                      <a:pt x="150" y="41"/>
                    </a:lnTo>
                    <a:lnTo>
                      <a:pt x="199" y="51"/>
                    </a:lnTo>
                    <a:lnTo>
                      <a:pt x="245" y="61"/>
                    </a:lnTo>
                    <a:lnTo>
                      <a:pt x="292" y="74"/>
                    </a:lnTo>
                    <a:lnTo>
                      <a:pt x="339" y="90"/>
                    </a:lnTo>
                    <a:lnTo>
                      <a:pt x="382" y="107"/>
                    </a:lnTo>
                    <a:lnTo>
                      <a:pt x="427" y="128"/>
                    </a:lnTo>
                    <a:lnTo>
                      <a:pt x="469" y="148"/>
                    </a:lnTo>
                    <a:lnTo>
                      <a:pt x="509" y="173"/>
                    </a:lnTo>
                    <a:lnTo>
                      <a:pt x="550" y="199"/>
                    </a:lnTo>
                    <a:lnTo>
                      <a:pt x="589" y="226"/>
                    </a:lnTo>
                    <a:lnTo>
                      <a:pt x="627" y="256"/>
                    </a:lnTo>
                    <a:lnTo>
                      <a:pt x="661" y="286"/>
                    </a:lnTo>
                    <a:lnTo>
                      <a:pt x="696" y="319"/>
                    </a:lnTo>
                    <a:lnTo>
                      <a:pt x="729" y="354"/>
                    </a:lnTo>
                    <a:lnTo>
                      <a:pt x="759" y="388"/>
                    </a:lnTo>
                    <a:lnTo>
                      <a:pt x="789" y="426"/>
                    </a:lnTo>
                    <a:lnTo>
                      <a:pt x="815" y="464"/>
                    </a:lnTo>
                    <a:lnTo>
                      <a:pt x="842" y="506"/>
                    </a:lnTo>
                    <a:lnTo>
                      <a:pt x="866" y="546"/>
                    </a:lnTo>
                    <a:lnTo>
                      <a:pt x="887" y="587"/>
                    </a:lnTo>
                    <a:lnTo>
                      <a:pt x="908" y="632"/>
                    </a:lnTo>
                    <a:lnTo>
                      <a:pt x="925" y="676"/>
                    </a:lnTo>
                    <a:lnTo>
                      <a:pt x="941" y="722"/>
                    </a:lnTo>
                    <a:lnTo>
                      <a:pt x="954" y="769"/>
                    </a:lnTo>
                    <a:lnTo>
                      <a:pt x="964" y="815"/>
                    </a:lnTo>
                    <a:lnTo>
                      <a:pt x="973" y="865"/>
                    </a:lnTo>
                    <a:lnTo>
                      <a:pt x="980" y="913"/>
                    </a:lnTo>
                    <a:lnTo>
                      <a:pt x="984" y="963"/>
                    </a:lnTo>
                    <a:lnTo>
                      <a:pt x="985" y="1015"/>
                    </a:lnTo>
                    <a:lnTo>
                      <a:pt x="1015" y="10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5" name="Freeform 14"/>
              <p:cNvSpPr>
                <a:spLocks/>
              </p:cNvSpPr>
              <p:nvPr/>
            </p:nvSpPr>
            <p:spPr bwMode="auto">
              <a:xfrm>
                <a:off x="2652" y="1406"/>
                <a:ext cx="506" cy="506"/>
              </a:xfrm>
              <a:custGeom>
                <a:avLst/>
                <a:gdLst>
                  <a:gd name="T0" fmla="*/ 0 w 1015"/>
                  <a:gd name="T1" fmla="*/ 32 h 1012"/>
                  <a:gd name="T2" fmla="*/ 3 w 1015"/>
                  <a:gd name="T3" fmla="*/ 32 h 1012"/>
                  <a:gd name="T4" fmla="*/ 6 w 1015"/>
                  <a:gd name="T5" fmla="*/ 32 h 1012"/>
                  <a:gd name="T6" fmla="*/ 9 w 1015"/>
                  <a:gd name="T7" fmla="*/ 31 h 1012"/>
                  <a:gd name="T8" fmla="*/ 12 w 1015"/>
                  <a:gd name="T9" fmla="*/ 30 h 1012"/>
                  <a:gd name="T10" fmla="*/ 15 w 1015"/>
                  <a:gd name="T11" fmla="*/ 28 h 1012"/>
                  <a:gd name="T12" fmla="*/ 17 w 1015"/>
                  <a:gd name="T13" fmla="*/ 27 h 1012"/>
                  <a:gd name="T14" fmla="*/ 20 w 1015"/>
                  <a:gd name="T15" fmla="*/ 25 h 1012"/>
                  <a:gd name="T16" fmla="*/ 22 w 1015"/>
                  <a:gd name="T17" fmla="*/ 23 h 1012"/>
                  <a:gd name="T18" fmla="*/ 24 w 1015"/>
                  <a:gd name="T19" fmla="*/ 21 h 1012"/>
                  <a:gd name="T20" fmla="*/ 26 w 1015"/>
                  <a:gd name="T21" fmla="*/ 18 h 1012"/>
                  <a:gd name="T22" fmla="*/ 27 w 1015"/>
                  <a:gd name="T23" fmla="*/ 16 h 1012"/>
                  <a:gd name="T24" fmla="*/ 29 w 1015"/>
                  <a:gd name="T25" fmla="*/ 13 h 1012"/>
                  <a:gd name="T26" fmla="*/ 30 w 1015"/>
                  <a:gd name="T27" fmla="*/ 10 h 1012"/>
                  <a:gd name="T28" fmla="*/ 31 w 1015"/>
                  <a:gd name="T29" fmla="*/ 7 h 1012"/>
                  <a:gd name="T30" fmla="*/ 31 w 1015"/>
                  <a:gd name="T31" fmla="*/ 4 h 1012"/>
                  <a:gd name="T32" fmla="*/ 31 w 1015"/>
                  <a:gd name="T33" fmla="*/ 0 h 1012"/>
                  <a:gd name="T34" fmla="*/ 30 w 1015"/>
                  <a:gd name="T35" fmla="*/ 2 h 1012"/>
                  <a:gd name="T36" fmla="*/ 30 w 1015"/>
                  <a:gd name="T37" fmla="*/ 5 h 1012"/>
                  <a:gd name="T38" fmla="*/ 29 w 1015"/>
                  <a:gd name="T39" fmla="*/ 8 h 1012"/>
                  <a:gd name="T40" fmla="*/ 28 w 1015"/>
                  <a:gd name="T41" fmla="*/ 11 h 1012"/>
                  <a:gd name="T42" fmla="*/ 27 w 1015"/>
                  <a:gd name="T43" fmla="*/ 14 h 1012"/>
                  <a:gd name="T44" fmla="*/ 26 w 1015"/>
                  <a:gd name="T45" fmla="*/ 16 h 1012"/>
                  <a:gd name="T46" fmla="*/ 24 w 1015"/>
                  <a:gd name="T47" fmla="*/ 19 h 1012"/>
                  <a:gd name="T48" fmla="*/ 22 w 1015"/>
                  <a:gd name="T49" fmla="*/ 21 h 1012"/>
                  <a:gd name="T50" fmla="*/ 20 w 1015"/>
                  <a:gd name="T51" fmla="*/ 23 h 1012"/>
                  <a:gd name="T52" fmla="*/ 18 w 1015"/>
                  <a:gd name="T53" fmla="*/ 25 h 1012"/>
                  <a:gd name="T54" fmla="*/ 15 w 1015"/>
                  <a:gd name="T55" fmla="*/ 27 h 1012"/>
                  <a:gd name="T56" fmla="*/ 13 w 1015"/>
                  <a:gd name="T57" fmla="*/ 28 h 1012"/>
                  <a:gd name="T58" fmla="*/ 10 w 1015"/>
                  <a:gd name="T59" fmla="*/ 29 h 1012"/>
                  <a:gd name="T60" fmla="*/ 7 w 1015"/>
                  <a:gd name="T61" fmla="*/ 30 h 1012"/>
                  <a:gd name="T62" fmla="*/ 4 w 1015"/>
                  <a:gd name="T63" fmla="*/ 31 h 1012"/>
                  <a:gd name="T64" fmla="*/ 1 w 1015"/>
                  <a:gd name="T65" fmla="*/ 31 h 1012"/>
                  <a:gd name="T66" fmla="*/ 0 w 1015"/>
                  <a:gd name="T67" fmla="*/ 31 h 10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5"/>
                  <a:gd name="T103" fmla="*/ 0 h 1012"/>
                  <a:gd name="T104" fmla="*/ 1015 w 1015"/>
                  <a:gd name="T105" fmla="*/ 1012 h 10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5" h="1012">
                    <a:moveTo>
                      <a:pt x="0" y="1012"/>
                    </a:moveTo>
                    <a:lnTo>
                      <a:pt x="0" y="1012"/>
                    </a:lnTo>
                    <a:lnTo>
                      <a:pt x="52" y="1011"/>
                    </a:lnTo>
                    <a:lnTo>
                      <a:pt x="104" y="1008"/>
                    </a:lnTo>
                    <a:lnTo>
                      <a:pt x="154" y="1001"/>
                    </a:lnTo>
                    <a:lnTo>
                      <a:pt x="204" y="992"/>
                    </a:lnTo>
                    <a:lnTo>
                      <a:pt x="252" y="981"/>
                    </a:lnTo>
                    <a:lnTo>
                      <a:pt x="302" y="966"/>
                    </a:lnTo>
                    <a:lnTo>
                      <a:pt x="348" y="950"/>
                    </a:lnTo>
                    <a:lnTo>
                      <a:pt x="394" y="933"/>
                    </a:lnTo>
                    <a:lnTo>
                      <a:pt x="439" y="913"/>
                    </a:lnTo>
                    <a:lnTo>
                      <a:pt x="483" y="889"/>
                    </a:lnTo>
                    <a:lnTo>
                      <a:pt x="524" y="866"/>
                    </a:lnTo>
                    <a:lnTo>
                      <a:pt x="567" y="840"/>
                    </a:lnTo>
                    <a:lnTo>
                      <a:pt x="607" y="811"/>
                    </a:lnTo>
                    <a:lnTo>
                      <a:pt x="645" y="781"/>
                    </a:lnTo>
                    <a:lnTo>
                      <a:pt x="682" y="749"/>
                    </a:lnTo>
                    <a:lnTo>
                      <a:pt x="716" y="715"/>
                    </a:lnTo>
                    <a:lnTo>
                      <a:pt x="750" y="681"/>
                    </a:lnTo>
                    <a:lnTo>
                      <a:pt x="782" y="644"/>
                    </a:lnTo>
                    <a:lnTo>
                      <a:pt x="812" y="606"/>
                    </a:lnTo>
                    <a:lnTo>
                      <a:pt x="841" y="565"/>
                    </a:lnTo>
                    <a:lnTo>
                      <a:pt x="867" y="525"/>
                    </a:lnTo>
                    <a:lnTo>
                      <a:pt x="891" y="482"/>
                    </a:lnTo>
                    <a:lnTo>
                      <a:pt x="915" y="438"/>
                    </a:lnTo>
                    <a:lnTo>
                      <a:pt x="935" y="394"/>
                    </a:lnTo>
                    <a:lnTo>
                      <a:pt x="953" y="348"/>
                    </a:lnTo>
                    <a:lnTo>
                      <a:pt x="969" y="300"/>
                    </a:lnTo>
                    <a:lnTo>
                      <a:pt x="984" y="252"/>
                    </a:lnTo>
                    <a:lnTo>
                      <a:pt x="994" y="203"/>
                    </a:lnTo>
                    <a:lnTo>
                      <a:pt x="1003" y="154"/>
                    </a:lnTo>
                    <a:lnTo>
                      <a:pt x="1010" y="102"/>
                    </a:lnTo>
                    <a:lnTo>
                      <a:pt x="1014" y="52"/>
                    </a:lnTo>
                    <a:lnTo>
                      <a:pt x="1015" y="0"/>
                    </a:lnTo>
                    <a:lnTo>
                      <a:pt x="985" y="0"/>
                    </a:lnTo>
                    <a:lnTo>
                      <a:pt x="984" y="52"/>
                    </a:lnTo>
                    <a:lnTo>
                      <a:pt x="980" y="100"/>
                    </a:lnTo>
                    <a:lnTo>
                      <a:pt x="973" y="150"/>
                    </a:lnTo>
                    <a:lnTo>
                      <a:pt x="964" y="198"/>
                    </a:lnTo>
                    <a:lnTo>
                      <a:pt x="954" y="245"/>
                    </a:lnTo>
                    <a:lnTo>
                      <a:pt x="941" y="291"/>
                    </a:lnTo>
                    <a:lnTo>
                      <a:pt x="925" y="338"/>
                    </a:lnTo>
                    <a:lnTo>
                      <a:pt x="908" y="382"/>
                    </a:lnTo>
                    <a:lnTo>
                      <a:pt x="887" y="426"/>
                    </a:lnTo>
                    <a:lnTo>
                      <a:pt x="866" y="469"/>
                    </a:lnTo>
                    <a:lnTo>
                      <a:pt x="842" y="509"/>
                    </a:lnTo>
                    <a:lnTo>
                      <a:pt x="815" y="549"/>
                    </a:lnTo>
                    <a:lnTo>
                      <a:pt x="789" y="587"/>
                    </a:lnTo>
                    <a:lnTo>
                      <a:pt x="759" y="625"/>
                    </a:lnTo>
                    <a:lnTo>
                      <a:pt x="729" y="660"/>
                    </a:lnTo>
                    <a:lnTo>
                      <a:pt x="696" y="694"/>
                    </a:lnTo>
                    <a:lnTo>
                      <a:pt x="661" y="728"/>
                    </a:lnTo>
                    <a:lnTo>
                      <a:pt x="627" y="758"/>
                    </a:lnTo>
                    <a:lnTo>
                      <a:pt x="589" y="788"/>
                    </a:lnTo>
                    <a:lnTo>
                      <a:pt x="550" y="814"/>
                    </a:lnTo>
                    <a:lnTo>
                      <a:pt x="510" y="841"/>
                    </a:lnTo>
                    <a:lnTo>
                      <a:pt x="469" y="864"/>
                    </a:lnTo>
                    <a:lnTo>
                      <a:pt x="427" y="886"/>
                    </a:lnTo>
                    <a:lnTo>
                      <a:pt x="382" y="905"/>
                    </a:lnTo>
                    <a:lnTo>
                      <a:pt x="339" y="922"/>
                    </a:lnTo>
                    <a:lnTo>
                      <a:pt x="292" y="939"/>
                    </a:lnTo>
                    <a:lnTo>
                      <a:pt x="245" y="951"/>
                    </a:lnTo>
                    <a:lnTo>
                      <a:pt x="199" y="962"/>
                    </a:lnTo>
                    <a:lnTo>
                      <a:pt x="150" y="971"/>
                    </a:lnTo>
                    <a:lnTo>
                      <a:pt x="101" y="978"/>
                    </a:lnTo>
                    <a:lnTo>
                      <a:pt x="52" y="981"/>
                    </a:lnTo>
                    <a:lnTo>
                      <a:pt x="0" y="982"/>
                    </a:lnTo>
                    <a:lnTo>
                      <a:pt x="0" y="10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6" name="Freeform 15"/>
              <p:cNvSpPr>
                <a:spLocks/>
              </p:cNvSpPr>
              <p:nvPr/>
            </p:nvSpPr>
            <p:spPr bwMode="auto">
              <a:xfrm>
                <a:off x="2146" y="1406"/>
                <a:ext cx="506" cy="506"/>
              </a:xfrm>
              <a:custGeom>
                <a:avLst/>
                <a:gdLst>
                  <a:gd name="T0" fmla="*/ 0 w 1013"/>
                  <a:gd name="T1" fmla="*/ 0 h 1012"/>
                  <a:gd name="T2" fmla="*/ 0 w 1013"/>
                  <a:gd name="T3" fmla="*/ 4 h 1012"/>
                  <a:gd name="T4" fmla="*/ 0 w 1013"/>
                  <a:gd name="T5" fmla="*/ 7 h 1012"/>
                  <a:gd name="T6" fmla="*/ 1 w 1013"/>
                  <a:gd name="T7" fmla="*/ 10 h 1012"/>
                  <a:gd name="T8" fmla="*/ 2 w 1013"/>
                  <a:gd name="T9" fmla="*/ 13 h 1012"/>
                  <a:gd name="T10" fmla="*/ 3 w 1013"/>
                  <a:gd name="T11" fmla="*/ 16 h 1012"/>
                  <a:gd name="T12" fmla="*/ 5 w 1013"/>
                  <a:gd name="T13" fmla="*/ 18 h 1012"/>
                  <a:gd name="T14" fmla="*/ 7 w 1013"/>
                  <a:gd name="T15" fmla="*/ 21 h 1012"/>
                  <a:gd name="T16" fmla="*/ 9 w 1013"/>
                  <a:gd name="T17" fmla="*/ 23 h 1012"/>
                  <a:gd name="T18" fmla="*/ 11 w 1013"/>
                  <a:gd name="T19" fmla="*/ 25 h 1012"/>
                  <a:gd name="T20" fmla="*/ 14 w 1013"/>
                  <a:gd name="T21" fmla="*/ 27 h 1012"/>
                  <a:gd name="T22" fmla="*/ 16 w 1013"/>
                  <a:gd name="T23" fmla="*/ 28 h 1012"/>
                  <a:gd name="T24" fmla="*/ 19 w 1013"/>
                  <a:gd name="T25" fmla="*/ 30 h 1012"/>
                  <a:gd name="T26" fmla="*/ 22 w 1013"/>
                  <a:gd name="T27" fmla="*/ 31 h 1012"/>
                  <a:gd name="T28" fmla="*/ 25 w 1013"/>
                  <a:gd name="T29" fmla="*/ 32 h 1012"/>
                  <a:gd name="T30" fmla="*/ 28 w 1013"/>
                  <a:gd name="T31" fmla="*/ 32 h 1012"/>
                  <a:gd name="T32" fmla="*/ 31 w 1013"/>
                  <a:gd name="T33" fmla="*/ 32 h 1012"/>
                  <a:gd name="T34" fmla="*/ 30 w 1013"/>
                  <a:gd name="T35" fmla="*/ 31 h 1012"/>
                  <a:gd name="T36" fmla="*/ 27 w 1013"/>
                  <a:gd name="T37" fmla="*/ 31 h 1012"/>
                  <a:gd name="T38" fmla="*/ 23 w 1013"/>
                  <a:gd name="T39" fmla="*/ 30 h 1012"/>
                  <a:gd name="T40" fmla="*/ 21 w 1013"/>
                  <a:gd name="T41" fmla="*/ 29 h 1012"/>
                  <a:gd name="T42" fmla="*/ 18 w 1013"/>
                  <a:gd name="T43" fmla="*/ 28 h 1012"/>
                  <a:gd name="T44" fmla="*/ 15 w 1013"/>
                  <a:gd name="T45" fmla="*/ 27 h 1012"/>
                  <a:gd name="T46" fmla="*/ 13 w 1013"/>
                  <a:gd name="T47" fmla="*/ 25 h 1012"/>
                  <a:gd name="T48" fmla="*/ 11 w 1013"/>
                  <a:gd name="T49" fmla="*/ 23 h 1012"/>
                  <a:gd name="T50" fmla="*/ 8 w 1013"/>
                  <a:gd name="T51" fmla="*/ 21 h 1012"/>
                  <a:gd name="T52" fmla="*/ 7 w 1013"/>
                  <a:gd name="T53" fmla="*/ 19 h 1012"/>
                  <a:gd name="T54" fmla="*/ 5 w 1013"/>
                  <a:gd name="T55" fmla="*/ 16 h 1012"/>
                  <a:gd name="T56" fmla="*/ 4 w 1013"/>
                  <a:gd name="T57" fmla="*/ 14 h 1012"/>
                  <a:gd name="T58" fmla="*/ 2 w 1013"/>
                  <a:gd name="T59" fmla="*/ 11 h 1012"/>
                  <a:gd name="T60" fmla="*/ 1 w 1013"/>
                  <a:gd name="T61" fmla="*/ 8 h 1012"/>
                  <a:gd name="T62" fmla="*/ 1 w 1013"/>
                  <a:gd name="T63" fmla="*/ 5 h 1012"/>
                  <a:gd name="T64" fmla="*/ 0 w 1013"/>
                  <a:gd name="T65" fmla="*/ 2 h 1012"/>
                  <a:gd name="T66" fmla="*/ 0 w 1013"/>
                  <a:gd name="T67" fmla="*/ 0 h 10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3"/>
                  <a:gd name="T103" fmla="*/ 0 h 1012"/>
                  <a:gd name="T104" fmla="*/ 1013 w 1013"/>
                  <a:gd name="T105" fmla="*/ 1012 h 10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3" h="1012">
                    <a:moveTo>
                      <a:pt x="0" y="0"/>
                    </a:moveTo>
                    <a:lnTo>
                      <a:pt x="0" y="0"/>
                    </a:lnTo>
                    <a:lnTo>
                      <a:pt x="1" y="52"/>
                    </a:lnTo>
                    <a:lnTo>
                      <a:pt x="5" y="102"/>
                    </a:lnTo>
                    <a:lnTo>
                      <a:pt x="12" y="154"/>
                    </a:lnTo>
                    <a:lnTo>
                      <a:pt x="21" y="203"/>
                    </a:lnTo>
                    <a:lnTo>
                      <a:pt x="31" y="252"/>
                    </a:lnTo>
                    <a:lnTo>
                      <a:pt x="46" y="300"/>
                    </a:lnTo>
                    <a:lnTo>
                      <a:pt x="62" y="348"/>
                    </a:lnTo>
                    <a:lnTo>
                      <a:pt x="80" y="394"/>
                    </a:lnTo>
                    <a:lnTo>
                      <a:pt x="100" y="438"/>
                    </a:lnTo>
                    <a:lnTo>
                      <a:pt x="124" y="482"/>
                    </a:lnTo>
                    <a:lnTo>
                      <a:pt x="148" y="525"/>
                    </a:lnTo>
                    <a:lnTo>
                      <a:pt x="174" y="565"/>
                    </a:lnTo>
                    <a:lnTo>
                      <a:pt x="203" y="605"/>
                    </a:lnTo>
                    <a:lnTo>
                      <a:pt x="232" y="644"/>
                    </a:lnTo>
                    <a:lnTo>
                      <a:pt x="265" y="681"/>
                    </a:lnTo>
                    <a:lnTo>
                      <a:pt x="299" y="715"/>
                    </a:lnTo>
                    <a:lnTo>
                      <a:pt x="333" y="749"/>
                    </a:lnTo>
                    <a:lnTo>
                      <a:pt x="370" y="781"/>
                    </a:lnTo>
                    <a:lnTo>
                      <a:pt x="408" y="811"/>
                    </a:lnTo>
                    <a:lnTo>
                      <a:pt x="448" y="840"/>
                    </a:lnTo>
                    <a:lnTo>
                      <a:pt x="490" y="866"/>
                    </a:lnTo>
                    <a:lnTo>
                      <a:pt x="531" y="889"/>
                    </a:lnTo>
                    <a:lnTo>
                      <a:pt x="576" y="913"/>
                    </a:lnTo>
                    <a:lnTo>
                      <a:pt x="620" y="933"/>
                    </a:lnTo>
                    <a:lnTo>
                      <a:pt x="666" y="950"/>
                    </a:lnTo>
                    <a:lnTo>
                      <a:pt x="712" y="966"/>
                    </a:lnTo>
                    <a:lnTo>
                      <a:pt x="761" y="981"/>
                    </a:lnTo>
                    <a:lnTo>
                      <a:pt x="810" y="992"/>
                    </a:lnTo>
                    <a:lnTo>
                      <a:pt x="860" y="1001"/>
                    </a:lnTo>
                    <a:lnTo>
                      <a:pt x="910" y="1008"/>
                    </a:lnTo>
                    <a:lnTo>
                      <a:pt x="962" y="1011"/>
                    </a:lnTo>
                    <a:lnTo>
                      <a:pt x="1013" y="1012"/>
                    </a:lnTo>
                    <a:lnTo>
                      <a:pt x="1013" y="982"/>
                    </a:lnTo>
                    <a:lnTo>
                      <a:pt x="962" y="981"/>
                    </a:lnTo>
                    <a:lnTo>
                      <a:pt x="913" y="978"/>
                    </a:lnTo>
                    <a:lnTo>
                      <a:pt x="864" y="971"/>
                    </a:lnTo>
                    <a:lnTo>
                      <a:pt x="815" y="962"/>
                    </a:lnTo>
                    <a:lnTo>
                      <a:pt x="767" y="951"/>
                    </a:lnTo>
                    <a:lnTo>
                      <a:pt x="721" y="939"/>
                    </a:lnTo>
                    <a:lnTo>
                      <a:pt x="675" y="922"/>
                    </a:lnTo>
                    <a:lnTo>
                      <a:pt x="632" y="905"/>
                    </a:lnTo>
                    <a:lnTo>
                      <a:pt x="588" y="886"/>
                    </a:lnTo>
                    <a:lnTo>
                      <a:pt x="545" y="864"/>
                    </a:lnTo>
                    <a:lnTo>
                      <a:pt x="504" y="841"/>
                    </a:lnTo>
                    <a:lnTo>
                      <a:pt x="465" y="814"/>
                    </a:lnTo>
                    <a:lnTo>
                      <a:pt x="427" y="788"/>
                    </a:lnTo>
                    <a:lnTo>
                      <a:pt x="388" y="758"/>
                    </a:lnTo>
                    <a:lnTo>
                      <a:pt x="354" y="728"/>
                    </a:lnTo>
                    <a:lnTo>
                      <a:pt x="319" y="694"/>
                    </a:lnTo>
                    <a:lnTo>
                      <a:pt x="286" y="660"/>
                    </a:lnTo>
                    <a:lnTo>
                      <a:pt x="255" y="625"/>
                    </a:lnTo>
                    <a:lnTo>
                      <a:pt x="226" y="588"/>
                    </a:lnTo>
                    <a:lnTo>
                      <a:pt x="200" y="549"/>
                    </a:lnTo>
                    <a:lnTo>
                      <a:pt x="173" y="509"/>
                    </a:lnTo>
                    <a:lnTo>
                      <a:pt x="149" y="469"/>
                    </a:lnTo>
                    <a:lnTo>
                      <a:pt x="128" y="426"/>
                    </a:lnTo>
                    <a:lnTo>
                      <a:pt x="107" y="382"/>
                    </a:lnTo>
                    <a:lnTo>
                      <a:pt x="90" y="338"/>
                    </a:lnTo>
                    <a:lnTo>
                      <a:pt x="74" y="291"/>
                    </a:lnTo>
                    <a:lnTo>
                      <a:pt x="61" y="245"/>
                    </a:lnTo>
                    <a:lnTo>
                      <a:pt x="51" y="198"/>
                    </a:lnTo>
                    <a:lnTo>
                      <a:pt x="42" y="150"/>
                    </a:lnTo>
                    <a:lnTo>
                      <a:pt x="35" y="100"/>
                    </a:lnTo>
                    <a:lnTo>
                      <a:pt x="31" y="5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7" name="Freeform 16"/>
              <p:cNvSpPr>
                <a:spLocks/>
              </p:cNvSpPr>
              <p:nvPr/>
            </p:nvSpPr>
            <p:spPr bwMode="auto">
              <a:xfrm>
                <a:off x="2146" y="898"/>
                <a:ext cx="506" cy="508"/>
              </a:xfrm>
              <a:custGeom>
                <a:avLst/>
                <a:gdLst>
                  <a:gd name="T0" fmla="*/ 31 w 1013"/>
                  <a:gd name="T1" fmla="*/ 0 h 1015"/>
                  <a:gd name="T2" fmla="*/ 28 w 1013"/>
                  <a:gd name="T3" fmla="*/ 0 h 1015"/>
                  <a:gd name="T4" fmla="*/ 25 w 1013"/>
                  <a:gd name="T5" fmla="*/ 0 h 1015"/>
                  <a:gd name="T6" fmla="*/ 22 w 1013"/>
                  <a:gd name="T7" fmla="*/ 1 h 1015"/>
                  <a:gd name="T8" fmla="*/ 19 w 1013"/>
                  <a:gd name="T9" fmla="*/ 2 h 1015"/>
                  <a:gd name="T10" fmla="*/ 16 w 1013"/>
                  <a:gd name="T11" fmla="*/ 3 h 1015"/>
                  <a:gd name="T12" fmla="*/ 14 w 1013"/>
                  <a:gd name="T13" fmla="*/ 5 h 1015"/>
                  <a:gd name="T14" fmla="*/ 11 w 1013"/>
                  <a:gd name="T15" fmla="*/ 7 h 1015"/>
                  <a:gd name="T16" fmla="*/ 9 w 1013"/>
                  <a:gd name="T17" fmla="*/ 9 h 1015"/>
                  <a:gd name="T18" fmla="*/ 7 w 1013"/>
                  <a:gd name="T19" fmla="*/ 11 h 1015"/>
                  <a:gd name="T20" fmla="*/ 5 w 1013"/>
                  <a:gd name="T21" fmla="*/ 14 h 1015"/>
                  <a:gd name="T22" fmla="*/ 3 w 1013"/>
                  <a:gd name="T23" fmla="*/ 16 h 1015"/>
                  <a:gd name="T24" fmla="*/ 2 w 1013"/>
                  <a:gd name="T25" fmla="*/ 19 h 1015"/>
                  <a:gd name="T26" fmla="*/ 1 w 1013"/>
                  <a:gd name="T27" fmla="*/ 22 h 1015"/>
                  <a:gd name="T28" fmla="*/ 0 w 1013"/>
                  <a:gd name="T29" fmla="*/ 25 h 1015"/>
                  <a:gd name="T30" fmla="*/ 0 w 1013"/>
                  <a:gd name="T31" fmla="*/ 28 h 1015"/>
                  <a:gd name="T32" fmla="*/ 0 w 1013"/>
                  <a:gd name="T33" fmla="*/ 31 h 1015"/>
                  <a:gd name="T34" fmla="*/ 0 w 1013"/>
                  <a:gd name="T35" fmla="*/ 30 h 1015"/>
                  <a:gd name="T36" fmla="*/ 1 w 1013"/>
                  <a:gd name="T37" fmla="*/ 27 h 1015"/>
                  <a:gd name="T38" fmla="*/ 1 w 1013"/>
                  <a:gd name="T39" fmla="*/ 24 h 1015"/>
                  <a:gd name="T40" fmla="*/ 2 w 1013"/>
                  <a:gd name="T41" fmla="*/ 21 h 1015"/>
                  <a:gd name="T42" fmla="*/ 4 w 1013"/>
                  <a:gd name="T43" fmla="*/ 18 h 1015"/>
                  <a:gd name="T44" fmla="*/ 5 w 1013"/>
                  <a:gd name="T45" fmla="*/ 15 h 1015"/>
                  <a:gd name="T46" fmla="*/ 7 w 1013"/>
                  <a:gd name="T47" fmla="*/ 13 h 1015"/>
                  <a:gd name="T48" fmla="*/ 8 w 1013"/>
                  <a:gd name="T49" fmla="*/ 11 h 1015"/>
                  <a:gd name="T50" fmla="*/ 11 w 1013"/>
                  <a:gd name="T51" fmla="*/ 8 h 1015"/>
                  <a:gd name="T52" fmla="*/ 13 w 1013"/>
                  <a:gd name="T53" fmla="*/ 7 h 1015"/>
                  <a:gd name="T54" fmla="*/ 15 w 1013"/>
                  <a:gd name="T55" fmla="*/ 5 h 1015"/>
                  <a:gd name="T56" fmla="*/ 18 w 1013"/>
                  <a:gd name="T57" fmla="*/ 4 h 1015"/>
                  <a:gd name="T58" fmla="*/ 21 w 1013"/>
                  <a:gd name="T59" fmla="*/ 2 h 1015"/>
                  <a:gd name="T60" fmla="*/ 23 w 1013"/>
                  <a:gd name="T61" fmla="*/ 1 h 1015"/>
                  <a:gd name="T62" fmla="*/ 27 w 1013"/>
                  <a:gd name="T63" fmla="*/ 1 h 1015"/>
                  <a:gd name="T64" fmla="*/ 30 w 1013"/>
                  <a:gd name="T65" fmla="*/ 0 h 1015"/>
                  <a:gd name="T66" fmla="*/ 31 w 1013"/>
                  <a:gd name="T67" fmla="*/ 0 h 10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3"/>
                  <a:gd name="T103" fmla="*/ 0 h 1015"/>
                  <a:gd name="T104" fmla="*/ 1013 w 1013"/>
                  <a:gd name="T105" fmla="*/ 1015 h 101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3" h="1015">
                    <a:moveTo>
                      <a:pt x="1013" y="0"/>
                    </a:moveTo>
                    <a:lnTo>
                      <a:pt x="1013" y="0"/>
                    </a:lnTo>
                    <a:lnTo>
                      <a:pt x="962" y="1"/>
                    </a:lnTo>
                    <a:lnTo>
                      <a:pt x="910" y="4"/>
                    </a:lnTo>
                    <a:lnTo>
                      <a:pt x="860" y="11"/>
                    </a:lnTo>
                    <a:lnTo>
                      <a:pt x="810" y="21"/>
                    </a:lnTo>
                    <a:lnTo>
                      <a:pt x="761" y="31"/>
                    </a:lnTo>
                    <a:lnTo>
                      <a:pt x="712" y="46"/>
                    </a:lnTo>
                    <a:lnTo>
                      <a:pt x="666" y="62"/>
                    </a:lnTo>
                    <a:lnTo>
                      <a:pt x="620" y="79"/>
                    </a:lnTo>
                    <a:lnTo>
                      <a:pt x="576" y="100"/>
                    </a:lnTo>
                    <a:lnTo>
                      <a:pt x="531" y="123"/>
                    </a:lnTo>
                    <a:lnTo>
                      <a:pt x="489" y="147"/>
                    </a:lnTo>
                    <a:lnTo>
                      <a:pt x="448" y="174"/>
                    </a:lnTo>
                    <a:lnTo>
                      <a:pt x="408" y="203"/>
                    </a:lnTo>
                    <a:lnTo>
                      <a:pt x="370" y="233"/>
                    </a:lnTo>
                    <a:lnTo>
                      <a:pt x="333" y="265"/>
                    </a:lnTo>
                    <a:lnTo>
                      <a:pt x="299" y="298"/>
                    </a:lnTo>
                    <a:lnTo>
                      <a:pt x="265" y="333"/>
                    </a:lnTo>
                    <a:lnTo>
                      <a:pt x="232" y="370"/>
                    </a:lnTo>
                    <a:lnTo>
                      <a:pt x="203" y="409"/>
                    </a:lnTo>
                    <a:lnTo>
                      <a:pt x="174" y="448"/>
                    </a:lnTo>
                    <a:lnTo>
                      <a:pt x="148" y="489"/>
                    </a:lnTo>
                    <a:lnTo>
                      <a:pt x="124" y="532"/>
                    </a:lnTo>
                    <a:lnTo>
                      <a:pt x="100" y="576"/>
                    </a:lnTo>
                    <a:lnTo>
                      <a:pt x="80" y="621"/>
                    </a:lnTo>
                    <a:lnTo>
                      <a:pt x="62" y="667"/>
                    </a:lnTo>
                    <a:lnTo>
                      <a:pt x="46" y="713"/>
                    </a:lnTo>
                    <a:lnTo>
                      <a:pt x="31" y="762"/>
                    </a:lnTo>
                    <a:lnTo>
                      <a:pt x="21" y="811"/>
                    </a:lnTo>
                    <a:lnTo>
                      <a:pt x="12" y="860"/>
                    </a:lnTo>
                    <a:lnTo>
                      <a:pt x="5" y="911"/>
                    </a:lnTo>
                    <a:lnTo>
                      <a:pt x="1" y="963"/>
                    </a:lnTo>
                    <a:lnTo>
                      <a:pt x="0" y="1015"/>
                    </a:lnTo>
                    <a:lnTo>
                      <a:pt x="30" y="1015"/>
                    </a:lnTo>
                    <a:lnTo>
                      <a:pt x="31" y="963"/>
                    </a:lnTo>
                    <a:lnTo>
                      <a:pt x="35" y="913"/>
                    </a:lnTo>
                    <a:lnTo>
                      <a:pt x="42" y="865"/>
                    </a:lnTo>
                    <a:lnTo>
                      <a:pt x="51" y="815"/>
                    </a:lnTo>
                    <a:lnTo>
                      <a:pt x="61" y="769"/>
                    </a:lnTo>
                    <a:lnTo>
                      <a:pt x="74" y="722"/>
                    </a:lnTo>
                    <a:lnTo>
                      <a:pt x="90" y="676"/>
                    </a:lnTo>
                    <a:lnTo>
                      <a:pt x="107" y="632"/>
                    </a:lnTo>
                    <a:lnTo>
                      <a:pt x="128" y="587"/>
                    </a:lnTo>
                    <a:lnTo>
                      <a:pt x="149" y="546"/>
                    </a:lnTo>
                    <a:lnTo>
                      <a:pt x="173" y="506"/>
                    </a:lnTo>
                    <a:lnTo>
                      <a:pt x="200" y="464"/>
                    </a:lnTo>
                    <a:lnTo>
                      <a:pt x="226" y="425"/>
                    </a:lnTo>
                    <a:lnTo>
                      <a:pt x="255" y="388"/>
                    </a:lnTo>
                    <a:lnTo>
                      <a:pt x="286" y="354"/>
                    </a:lnTo>
                    <a:lnTo>
                      <a:pt x="319" y="319"/>
                    </a:lnTo>
                    <a:lnTo>
                      <a:pt x="354" y="286"/>
                    </a:lnTo>
                    <a:lnTo>
                      <a:pt x="388" y="256"/>
                    </a:lnTo>
                    <a:lnTo>
                      <a:pt x="427" y="226"/>
                    </a:lnTo>
                    <a:lnTo>
                      <a:pt x="465" y="199"/>
                    </a:lnTo>
                    <a:lnTo>
                      <a:pt x="505" y="173"/>
                    </a:lnTo>
                    <a:lnTo>
                      <a:pt x="545" y="148"/>
                    </a:lnTo>
                    <a:lnTo>
                      <a:pt x="588" y="128"/>
                    </a:lnTo>
                    <a:lnTo>
                      <a:pt x="632" y="107"/>
                    </a:lnTo>
                    <a:lnTo>
                      <a:pt x="675" y="90"/>
                    </a:lnTo>
                    <a:lnTo>
                      <a:pt x="721" y="74"/>
                    </a:lnTo>
                    <a:lnTo>
                      <a:pt x="767" y="61"/>
                    </a:lnTo>
                    <a:lnTo>
                      <a:pt x="815" y="51"/>
                    </a:lnTo>
                    <a:lnTo>
                      <a:pt x="864" y="41"/>
                    </a:lnTo>
                    <a:lnTo>
                      <a:pt x="913" y="34"/>
                    </a:lnTo>
                    <a:lnTo>
                      <a:pt x="962" y="31"/>
                    </a:lnTo>
                    <a:lnTo>
                      <a:pt x="1013" y="30"/>
                    </a:lnTo>
                    <a:lnTo>
                      <a:pt x="10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 dirty="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8" name="Freeform 17"/>
              <p:cNvSpPr>
                <a:spLocks/>
              </p:cNvSpPr>
              <p:nvPr/>
            </p:nvSpPr>
            <p:spPr bwMode="auto">
              <a:xfrm>
                <a:off x="2584" y="1341"/>
                <a:ext cx="130" cy="131"/>
              </a:xfrm>
              <a:custGeom>
                <a:avLst/>
                <a:gdLst>
                  <a:gd name="T0" fmla="*/ 4 w 261"/>
                  <a:gd name="T1" fmla="*/ 0 h 261"/>
                  <a:gd name="T2" fmla="*/ 4 w 261"/>
                  <a:gd name="T3" fmla="*/ 1 h 261"/>
                  <a:gd name="T4" fmla="*/ 5 w 261"/>
                  <a:gd name="T5" fmla="*/ 1 h 261"/>
                  <a:gd name="T6" fmla="*/ 6 w 261"/>
                  <a:gd name="T7" fmla="*/ 1 h 261"/>
                  <a:gd name="T8" fmla="*/ 6 w 261"/>
                  <a:gd name="T9" fmla="*/ 2 h 261"/>
                  <a:gd name="T10" fmla="*/ 7 w 261"/>
                  <a:gd name="T11" fmla="*/ 2 h 261"/>
                  <a:gd name="T12" fmla="*/ 7 w 261"/>
                  <a:gd name="T13" fmla="*/ 3 h 261"/>
                  <a:gd name="T14" fmla="*/ 8 w 261"/>
                  <a:gd name="T15" fmla="*/ 4 h 261"/>
                  <a:gd name="T16" fmla="*/ 8 w 261"/>
                  <a:gd name="T17" fmla="*/ 5 h 261"/>
                  <a:gd name="T18" fmla="*/ 8 w 261"/>
                  <a:gd name="T19" fmla="*/ 5 h 261"/>
                  <a:gd name="T20" fmla="*/ 7 w 261"/>
                  <a:gd name="T21" fmla="*/ 6 h 261"/>
                  <a:gd name="T22" fmla="*/ 7 w 261"/>
                  <a:gd name="T23" fmla="*/ 7 h 261"/>
                  <a:gd name="T24" fmla="*/ 6 w 261"/>
                  <a:gd name="T25" fmla="*/ 7 h 261"/>
                  <a:gd name="T26" fmla="*/ 6 w 261"/>
                  <a:gd name="T27" fmla="*/ 8 h 261"/>
                  <a:gd name="T28" fmla="*/ 5 w 261"/>
                  <a:gd name="T29" fmla="*/ 8 h 261"/>
                  <a:gd name="T30" fmla="*/ 4 w 261"/>
                  <a:gd name="T31" fmla="*/ 9 h 261"/>
                  <a:gd name="T32" fmla="*/ 4 w 261"/>
                  <a:gd name="T33" fmla="*/ 9 h 261"/>
                  <a:gd name="T34" fmla="*/ 3 w 261"/>
                  <a:gd name="T35" fmla="*/ 9 h 261"/>
                  <a:gd name="T36" fmla="*/ 2 w 261"/>
                  <a:gd name="T37" fmla="*/ 8 h 261"/>
                  <a:gd name="T38" fmla="*/ 1 w 261"/>
                  <a:gd name="T39" fmla="*/ 8 h 261"/>
                  <a:gd name="T40" fmla="*/ 1 w 261"/>
                  <a:gd name="T41" fmla="*/ 7 h 261"/>
                  <a:gd name="T42" fmla="*/ 0 w 261"/>
                  <a:gd name="T43" fmla="*/ 7 h 261"/>
                  <a:gd name="T44" fmla="*/ 0 w 261"/>
                  <a:gd name="T45" fmla="*/ 6 h 261"/>
                  <a:gd name="T46" fmla="*/ 0 w 261"/>
                  <a:gd name="T47" fmla="*/ 5 h 261"/>
                  <a:gd name="T48" fmla="*/ 0 w 261"/>
                  <a:gd name="T49" fmla="*/ 5 h 261"/>
                  <a:gd name="T50" fmla="*/ 0 w 261"/>
                  <a:gd name="T51" fmla="*/ 4 h 261"/>
                  <a:gd name="T52" fmla="*/ 0 w 261"/>
                  <a:gd name="T53" fmla="*/ 3 h 261"/>
                  <a:gd name="T54" fmla="*/ 0 w 261"/>
                  <a:gd name="T55" fmla="*/ 2 h 261"/>
                  <a:gd name="T56" fmla="*/ 1 w 261"/>
                  <a:gd name="T57" fmla="*/ 2 h 261"/>
                  <a:gd name="T58" fmla="*/ 1 w 261"/>
                  <a:gd name="T59" fmla="*/ 1 h 261"/>
                  <a:gd name="T60" fmla="*/ 2 w 261"/>
                  <a:gd name="T61" fmla="*/ 1 h 261"/>
                  <a:gd name="T62" fmla="*/ 3 w 261"/>
                  <a:gd name="T63" fmla="*/ 1 h 261"/>
                  <a:gd name="T64" fmla="*/ 4 w 261"/>
                  <a:gd name="T65" fmla="*/ 0 h 2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1"/>
                  <a:gd name="T100" fmla="*/ 0 h 261"/>
                  <a:gd name="T101" fmla="*/ 261 w 261"/>
                  <a:gd name="T102" fmla="*/ 261 h 2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1" h="261">
                    <a:moveTo>
                      <a:pt x="130" y="0"/>
                    </a:moveTo>
                    <a:lnTo>
                      <a:pt x="157" y="2"/>
                    </a:lnTo>
                    <a:lnTo>
                      <a:pt x="181" y="10"/>
                    </a:lnTo>
                    <a:lnTo>
                      <a:pt x="203" y="21"/>
                    </a:lnTo>
                    <a:lnTo>
                      <a:pt x="223" y="38"/>
                    </a:lnTo>
                    <a:lnTo>
                      <a:pt x="239" y="57"/>
                    </a:lnTo>
                    <a:lnTo>
                      <a:pt x="250" y="79"/>
                    </a:lnTo>
                    <a:lnTo>
                      <a:pt x="258" y="103"/>
                    </a:lnTo>
                    <a:lnTo>
                      <a:pt x="261" y="130"/>
                    </a:lnTo>
                    <a:lnTo>
                      <a:pt x="258" y="156"/>
                    </a:lnTo>
                    <a:lnTo>
                      <a:pt x="250" y="180"/>
                    </a:lnTo>
                    <a:lnTo>
                      <a:pt x="239" y="203"/>
                    </a:lnTo>
                    <a:lnTo>
                      <a:pt x="223" y="223"/>
                    </a:lnTo>
                    <a:lnTo>
                      <a:pt x="203" y="239"/>
                    </a:lnTo>
                    <a:lnTo>
                      <a:pt x="181" y="251"/>
                    </a:lnTo>
                    <a:lnTo>
                      <a:pt x="157" y="259"/>
                    </a:lnTo>
                    <a:lnTo>
                      <a:pt x="130" y="261"/>
                    </a:lnTo>
                    <a:lnTo>
                      <a:pt x="104" y="259"/>
                    </a:lnTo>
                    <a:lnTo>
                      <a:pt x="80" y="251"/>
                    </a:lnTo>
                    <a:lnTo>
                      <a:pt x="58" y="239"/>
                    </a:lnTo>
                    <a:lnTo>
                      <a:pt x="38" y="223"/>
                    </a:lnTo>
                    <a:lnTo>
                      <a:pt x="22" y="203"/>
                    </a:lnTo>
                    <a:lnTo>
                      <a:pt x="11" y="180"/>
                    </a:lnTo>
                    <a:lnTo>
                      <a:pt x="3" y="156"/>
                    </a:lnTo>
                    <a:lnTo>
                      <a:pt x="0" y="130"/>
                    </a:lnTo>
                    <a:lnTo>
                      <a:pt x="3" y="103"/>
                    </a:lnTo>
                    <a:lnTo>
                      <a:pt x="11" y="79"/>
                    </a:lnTo>
                    <a:lnTo>
                      <a:pt x="22" y="57"/>
                    </a:lnTo>
                    <a:lnTo>
                      <a:pt x="38" y="38"/>
                    </a:lnTo>
                    <a:lnTo>
                      <a:pt x="58" y="21"/>
                    </a:lnTo>
                    <a:lnTo>
                      <a:pt x="80" y="10"/>
                    </a:lnTo>
                    <a:lnTo>
                      <a:pt x="104" y="2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19" name="Freeform 18"/>
              <p:cNvSpPr>
                <a:spLocks/>
              </p:cNvSpPr>
              <p:nvPr/>
            </p:nvSpPr>
            <p:spPr bwMode="auto">
              <a:xfrm>
                <a:off x="2649" y="1338"/>
                <a:ext cx="71" cy="68"/>
              </a:xfrm>
              <a:custGeom>
                <a:avLst/>
                <a:gdLst>
                  <a:gd name="T0" fmla="*/ 5 w 137"/>
                  <a:gd name="T1" fmla="*/ 4 h 137"/>
                  <a:gd name="T2" fmla="*/ 5 w 137"/>
                  <a:gd name="T3" fmla="*/ 4 h 137"/>
                  <a:gd name="T4" fmla="*/ 5 w 137"/>
                  <a:gd name="T5" fmla="*/ 3 h 137"/>
                  <a:gd name="T6" fmla="*/ 4 w 137"/>
                  <a:gd name="T7" fmla="*/ 2 h 137"/>
                  <a:gd name="T8" fmla="*/ 4 w 137"/>
                  <a:gd name="T9" fmla="*/ 1 h 137"/>
                  <a:gd name="T10" fmla="*/ 4 w 137"/>
                  <a:gd name="T11" fmla="*/ 1 h 137"/>
                  <a:gd name="T12" fmla="*/ 3 w 137"/>
                  <a:gd name="T13" fmla="*/ 0 h 137"/>
                  <a:gd name="T14" fmla="*/ 2 w 137"/>
                  <a:gd name="T15" fmla="*/ 0 h 137"/>
                  <a:gd name="T16" fmla="*/ 1 w 137"/>
                  <a:gd name="T17" fmla="*/ 0 h 137"/>
                  <a:gd name="T18" fmla="*/ 0 w 137"/>
                  <a:gd name="T19" fmla="*/ 0 h 137"/>
                  <a:gd name="T20" fmla="*/ 0 w 137"/>
                  <a:gd name="T21" fmla="*/ 0 h 137"/>
                  <a:gd name="T22" fmla="*/ 1 w 137"/>
                  <a:gd name="T23" fmla="*/ 0 h 137"/>
                  <a:gd name="T24" fmla="*/ 2 w 137"/>
                  <a:gd name="T25" fmla="*/ 0 h 137"/>
                  <a:gd name="T26" fmla="*/ 3 w 137"/>
                  <a:gd name="T27" fmla="*/ 1 h 137"/>
                  <a:gd name="T28" fmla="*/ 3 w 137"/>
                  <a:gd name="T29" fmla="*/ 1 h 137"/>
                  <a:gd name="T30" fmla="*/ 4 w 137"/>
                  <a:gd name="T31" fmla="*/ 2 h 137"/>
                  <a:gd name="T32" fmla="*/ 4 w 137"/>
                  <a:gd name="T33" fmla="*/ 2 h 137"/>
                  <a:gd name="T34" fmla="*/ 4 w 137"/>
                  <a:gd name="T35" fmla="*/ 3 h 137"/>
                  <a:gd name="T36" fmla="*/ 4 w 137"/>
                  <a:gd name="T37" fmla="*/ 4 h 137"/>
                  <a:gd name="T38" fmla="*/ 4 w 137"/>
                  <a:gd name="T39" fmla="*/ 4 h 137"/>
                  <a:gd name="T40" fmla="*/ 5 w 137"/>
                  <a:gd name="T41" fmla="*/ 4 h 1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7"/>
                  <a:gd name="T64" fmla="*/ 0 h 137"/>
                  <a:gd name="T65" fmla="*/ 137 w 137"/>
                  <a:gd name="T66" fmla="*/ 137 h 13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7" h="137">
                    <a:moveTo>
                      <a:pt x="137" y="137"/>
                    </a:moveTo>
                    <a:lnTo>
                      <a:pt x="137" y="137"/>
                    </a:lnTo>
                    <a:lnTo>
                      <a:pt x="135" y="109"/>
                    </a:lnTo>
                    <a:lnTo>
                      <a:pt x="126" y="84"/>
                    </a:lnTo>
                    <a:lnTo>
                      <a:pt x="114" y="61"/>
                    </a:lnTo>
                    <a:lnTo>
                      <a:pt x="97" y="40"/>
                    </a:lnTo>
                    <a:lnTo>
                      <a:pt x="76" y="23"/>
                    </a:lnTo>
                    <a:lnTo>
                      <a:pt x="53" y="11"/>
                    </a:lnTo>
                    <a:lnTo>
                      <a:pt x="28" y="2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26" y="16"/>
                    </a:lnTo>
                    <a:lnTo>
                      <a:pt x="49" y="23"/>
                    </a:lnTo>
                    <a:lnTo>
                      <a:pt x="70" y="34"/>
                    </a:lnTo>
                    <a:lnTo>
                      <a:pt x="88" y="49"/>
                    </a:lnTo>
                    <a:lnTo>
                      <a:pt x="103" y="68"/>
                    </a:lnTo>
                    <a:lnTo>
                      <a:pt x="114" y="88"/>
                    </a:lnTo>
                    <a:lnTo>
                      <a:pt x="121" y="111"/>
                    </a:lnTo>
                    <a:lnTo>
                      <a:pt x="124" y="137"/>
                    </a:lnTo>
                    <a:lnTo>
                      <a:pt x="137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0" name="Freeform 19"/>
              <p:cNvSpPr>
                <a:spLocks/>
              </p:cNvSpPr>
              <p:nvPr/>
            </p:nvSpPr>
            <p:spPr bwMode="auto">
              <a:xfrm>
                <a:off x="2649" y="1406"/>
                <a:ext cx="71" cy="68"/>
              </a:xfrm>
              <a:custGeom>
                <a:avLst/>
                <a:gdLst>
                  <a:gd name="T0" fmla="*/ 0 w 137"/>
                  <a:gd name="T1" fmla="*/ 4 h 138"/>
                  <a:gd name="T2" fmla="*/ 0 w 137"/>
                  <a:gd name="T3" fmla="*/ 4 h 138"/>
                  <a:gd name="T4" fmla="*/ 1 w 137"/>
                  <a:gd name="T5" fmla="*/ 4 h 138"/>
                  <a:gd name="T6" fmla="*/ 2 w 137"/>
                  <a:gd name="T7" fmla="*/ 3 h 138"/>
                  <a:gd name="T8" fmla="*/ 3 w 137"/>
                  <a:gd name="T9" fmla="*/ 3 h 138"/>
                  <a:gd name="T10" fmla="*/ 4 w 137"/>
                  <a:gd name="T11" fmla="*/ 3 h 138"/>
                  <a:gd name="T12" fmla="*/ 4 w 137"/>
                  <a:gd name="T13" fmla="*/ 2 h 138"/>
                  <a:gd name="T14" fmla="*/ 4 w 137"/>
                  <a:gd name="T15" fmla="*/ 1 h 138"/>
                  <a:gd name="T16" fmla="*/ 5 w 137"/>
                  <a:gd name="T17" fmla="*/ 1 h 138"/>
                  <a:gd name="T18" fmla="*/ 5 w 137"/>
                  <a:gd name="T19" fmla="*/ 0 h 138"/>
                  <a:gd name="T20" fmla="*/ 4 w 137"/>
                  <a:gd name="T21" fmla="*/ 0 h 138"/>
                  <a:gd name="T22" fmla="*/ 4 w 137"/>
                  <a:gd name="T23" fmla="*/ 1 h 138"/>
                  <a:gd name="T24" fmla="*/ 4 w 137"/>
                  <a:gd name="T25" fmla="*/ 1 h 138"/>
                  <a:gd name="T26" fmla="*/ 4 w 137"/>
                  <a:gd name="T27" fmla="*/ 2 h 138"/>
                  <a:gd name="T28" fmla="*/ 3 w 137"/>
                  <a:gd name="T29" fmla="*/ 2 h 138"/>
                  <a:gd name="T30" fmla="*/ 3 w 137"/>
                  <a:gd name="T31" fmla="*/ 3 h 138"/>
                  <a:gd name="T32" fmla="*/ 2 w 137"/>
                  <a:gd name="T33" fmla="*/ 3 h 138"/>
                  <a:gd name="T34" fmla="*/ 1 w 137"/>
                  <a:gd name="T35" fmla="*/ 3 h 138"/>
                  <a:gd name="T36" fmla="*/ 0 w 137"/>
                  <a:gd name="T37" fmla="*/ 3 h 138"/>
                  <a:gd name="T38" fmla="*/ 0 w 137"/>
                  <a:gd name="T39" fmla="*/ 3 h 138"/>
                  <a:gd name="T40" fmla="*/ 0 w 137"/>
                  <a:gd name="T41" fmla="*/ 4 h 1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7"/>
                  <a:gd name="T64" fmla="*/ 0 h 138"/>
                  <a:gd name="T65" fmla="*/ 137 w 137"/>
                  <a:gd name="T66" fmla="*/ 138 h 1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7" h="138">
                    <a:moveTo>
                      <a:pt x="0" y="138"/>
                    </a:moveTo>
                    <a:lnTo>
                      <a:pt x="0" y="138"/>
                    </a:lnTo>
                    <a:lnTo>
                      <a:pt x="28" y="136"/>
                    </a:lnTo>
                    <a:lnTo>
                      <a:pt x="53" y="126"/>
                    </a:lnTo>
                    <a:lnTo>
                      <a:pt x="76" y="115"/>
                    </a:lnTo>
                    <a:lnTo>
                      <a:pt x="97" y="98"/>
                    </a:lnTo>
                    <a:lnTo>
                      <a:pt x="114" y="77"/>
                    </a:lnTo>
                    <a:lnTo>
                      <a:pt x="126" y="53"/>
                    </a:lnTo>
                    <a:lnTo>
                      <a:pt x="135" y="27"/>
                    </a:lnTo>
                    <a:lnTo>
                      <a:pt x="137" y="0"/>
                    </a:lnTo>
                    <a:lnTo>
                      <a:pt x="124" y="0"/>
                    </a:lnTo>
                    <a:lnTo>
                      <a:pt x="121" y="25"/>
                    </a:lnTo>
                    <a:lnTo>
                      <a:pt x="114" y="48"/>
                    </a:lnTo>
                    <a:lnTo>
                      <a:pt x="103" y="70"/>
                    </a:lnTo>
                    <a:lnTo>
                      <a:pt x="88" y="88"/>
                    </a:lnTo>
                    <a:lnTo>
                      <a:pt x="70" y="103"/>
                    </a:lnTo>
                    <a:lnTo>
                      <a:pt x="49" y="115"/>
                    </a:lnTo>
                    <a:lnTo>
                      <a:pt x="26" y="122"/>
                    </a:lnTo>
                    <a:lnTo>
                      <a:pt x="0" y="124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1" name="Freeform 20"/>
              <p:cNvSpPr>
                <a:spLocks/>
              </p:cNvSpPr>
              <p:nvPr/>
            </p:nvSpPr>
            <p:spPr bwMode="auto">
              <a:xfrm>
                <a:off x="2581" y="1406"/>
                <a:ext cx="68" cy="68"/>
              </a:xfrm>
              <a:custGeom>
                <a:avLst/>
                <a:gdLst>
                  <a:gd name="T0" fmla="*/ 0 w 137"/>
                  <a:gd name="T1" fmla="*/ 0 h 138"/>
                  <a:gd name="T2" fmla="*/ 0 w 137"/>
                  <a:gd name="T3" fmla="*/ 0 h 138"/>
                  <a:gd name="T4" fmla="*/ 0 w 137"/>
                  <a:gd name="T5" fmla="*/ 1 h 138"/>
                  <a:gd name="T6" fmla="*/ 0 w 137"/>
                  <a:gd name="T7" fmla="*/ 1 h 138"/>
                  <a:gd name="T8" fmla="*/ 0 w 137"/>
                  <a:gd name="T9" fmla="*/ 2 h 138"/>
                  <a:gd name="T10" fmla="*/ 1 w 137"/>
                  <a:gd name="T11" fmla="*/ 3 h 138"/>
                  <a:gd name="T12" fmla="*/ 1 w 137"/>
                  <a:gd name="T13" fmla="*/ 3 h 138"/>
                  <a:gd name="T14" fmla="*/ 2 w 137"/>
                  <a:gd name="T15" fmla="*/ 3 h 138"/>
                  <a:gd name="T16" fmla="*/ 3 w 137"/>
                  <a:gd name="T17" fmla="*/ 4 h 138"/>
                  <a:gd name="T18" fmla="*/ 4 w 137"/>
                  <a:gd name="T19" fmla="*/ 4 h 138"/>
                  <a:gd name="T20" fmla="*/ 4 w 137"/>
                  <a:gd name="T21" fmla="*/ 3 h 138"/>
                  <a:gd name="T22" fmla="*/ 3 w 137"/>
                  <a:gd name="T23" fmla="*/ 3 h 138"/>
                  <a:gd name="T24" fmla="*/ 2 w 137"/>
                  <a:gd name="T25" fmla="*/ 3 h 138"/>
                  <a:gd name="T26" fmla="*/ 2 w 137"/>
                  <a:gd name="T27" fmla="*/ 3 h 138"/>
                  <a:gd name="T28" fmla="*/ 1 w 137"/>
                  <a:gd name="T29" fmla="*/ 2 h 138"/>
                  <a:gd name="T30" fmla="*/ 1 w 137"/>
                  <a:gd name="T31" fmla="*/ 2 h 138"/>
                  <a:gd name="T32" fmla="*/ 0 w 137"/>
                  <a:gd name="T33" fmla="*/ 1 h 138"/>
                  <a:gd name="T34" fmla="*/ 0 w 137"/>
                  <a:gd name="T35" fmla="*/ 1 h 138"/>
                  <a:gd name="T36" fmla="*/ 0 w 137"/>
                  <a:gd name="T37" fmla="*/ 0 h 138"/>
                  <a:gd name="T38" fmla="*/ 0 w 137"/>
                  <a:gd name="T39" fmla="*/ 0 h 138"/>
                  <a:gd name="T40" fmla="*/ 0 w 137"/>
                  <a:gd name="T41" fmla="*/ 0 h 1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7"/>
                  <a:gd name="T64" fmla="*/ 0 h 138"/>
                  <a:gd name="T65" fmla="*/ 137 w 137"/>
                  <a:gd name="T66" fmla="*/ 138 h 1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7" h="138">
                    <a:moveTo>
                      <a:pt x="0" y="0"/>
                    </a:moveTo>
                    <a:lnTo>
                      <a:pt x="0" y="0"/>
                    </a:lnTo>
                    <a:lnTo>
                      <a:pt x="3" y="27"/>
                    </a:lnTo>
                    <a:lnTo>
                      <a:pt x="12" y="53"/>
                    </a:lnTo>
                    <a:lnTo>
                      <a:pt x="23" y="77"/>
                    </a:lnTo>
                    <a:lnTo>
                      <a:pt x="41" y="98"/>
                    </a:lnTo>
                    <a:lnTo>
                      <a:pt x="61" y="115"/>
                    </a:lnTo>
                    <a:lnTo>
                      <a:pt x="84" y="126"/>
                    </a:lnTo>
                    <a:lnTo>
                      <a:pt x="110" y="136"/>
                    </a:lnTo>
                    <a:lnTo>
                      <a:pt x="137" y="138"/>
                    </a:lnTo>
                    <a:lnTo>
                      <a:pt x="137" y="124"/>
                    </a:lnTo>
                    <a:lnTo>
                      <a:pt x="112" y="122"/>
                    </a:lnTo>
                    <a:lnTo>
                      <a:pt x="89" y="115"/>
                    </a:lnTo>
                    <a:lnTo>
                      <a:pt x="68" y="103"/>
                    </a:lnTo>
                    <a:lnTo>
                      <a:pt x="50" y="88"/>
                    </a:lnTo>
                    <a:lnTo>
                      <a:pt x="35" y="70"/>
                    </a:lnTo>
                    <a:lnTo>
                      <a:pt x="23" y="48"/>
                    </a:lnTo>
                    <a:lnTo>
                      <a:pt x="16" y="25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2" name="Freeform 21"/>
              <p:cNvSpPr>
                <a:spLocks/>
              </p:cNvSpPr>
              <p:nvPr/>
            </p:nvSpPr>
            <p:spPr bwMode="auto">
              <a:xfrm>
                <a:off x="2581" y="1338"/>
                <a:ext cx="68" cy="68"/>
              </a:xfrm>
              <a:custGeom>
                <a:avLst/>
                <a:gdLst>
                  <a:gd name="T0" fmla="*/ 4 w 137"/>
                  <a:gd name="T1" fmla="*/ 0 h 137"/>
                  <a:gd name="T2" fmla="*/ 4 w 137"/>
                  <a:gd name="T3" fmla="*/ 0 h 137"/>
                  <a:gd name="T4" fmla="*/ 3 w 137"/>
                  <a:gd name="T5" fmla="*/ 0 h 137"/>
                  <a:gd name="T6" fmla="*/ 2 w 137"/>
                  <a:gd name="T7" fmla="*/ 0 h 137"/>
                  <a:gd name="T8" fmla="*/ 1 w 137"/>
                  <a:gd name="T9" fmla="*/ 0 h 137"/>
                  <a:gd name="T10" fmla="*/ 1 w 137"/>
                  <a:gd name="T11" fmla="*/ 1 h 137"/>
                  <a:gd name="T12" fmla="*/ 0 w 137"/>
                  <a:gd name="T13" fmla="*/ 1 h 137"/>
                  <a:gd name="T14" fmla="*/ 0 w 137"/>
                  <a:gd name="T15" fmla="*/ 2 h 137"/>
                  <a:gd name="T16" fmla="*/ 0 w 137"/>
                  <a:gd name="T17" fmla="*/ 3 h 137"/>
                  <a:gd name="T18" fmla="*/ 0 w 137"/>
                  <a:gd name="T19" fmla="*/ 4 h 137"/>
                  <a:gd name="T20" fmla="*/ 0 w 137"/>
                  <a:gd name="T21" fmla="*/ 4 h 137"/>
                  <a:gd name="T22" fmla="*/ 0 w 137"/>
                  <a:gd name="T23" fmla="*/ 3 h 137"/>
                  <a:gd name="T24" fmla="*/ 0 w 137"/>
                  <a:gd name="T25" fmla="*/ 2 h 137"/>
                  <a:gd name="T26" fmla="*/ 1 w 137"/>
                  <a:gd name="T27" fmla="*/ 2 h 137"/>
                  <a:gd name="T28" fmla="*/ 1 w 137"/>
                  <a:gd name="T29" fmla="*/ 1 h 137"/>
                  <a:gd name="T30" fmla="*/ 2 w 137"/>
                  <a:gd name="T31" fmla="*/ 1 h 137"/>
                  <a:gd name="T32" fmla="*/ 2 w 137"/>
                  <a:gd name="T33" fmla="*/ 0 h 137"/>
                  <a:gd name="T34" fmla="*/ 3 w 137"/>
                  <a:gd name="T35" fmla="*/ 0 h 137"/>
                  <a:gd name="T36" fmla="*/ 4 w 137"/>
                  <a:gd name="T37" fmla="*/ 0 h 137"/>
                  <a:gd name="T38" fmla="*/ 4 w 137"/>
                  <a:gd name="T39" fmla="*/ 0 h 137"/>
                  <a:gd name="T40" fmla="*/ 4 w 137"/>
                  <a:gd name="T41" fmla="*/ 0 h 1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7"/>
                  <a:gd name="T64" fmla="*/ 0 h 137"/>
                  <a:gd name="T65" fmla="*/ 137 w 137"/>
                  <a:gd name="T66" fmla="*/ 137 h 13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7" h="137">
                    <a:moveTo>
                      <a:pt x="137" y="0"/>
                    </a:moveTo>
                    <a:lnTo>
                      <a:pt x="137" y="0"/>
                    </a:lnTo>
                    <a:lnTo>
                      <a:pt x="110" y="2"/>
                    </a:lnTo>
                    <a:lnTo>
                      <a:pt x="84" y="11"/>
                    </a:lnTo>
                    <a:lnTo>
                      <a:pt x="61" y="23"/>
                    </a:lnTo>
                    <a:lnTo>
                      <a:pt x="41" y="40"/>
                    </a:lnTo>
                    <a:lnTo>
                      <a:pt x="23" y="61"/>
                    </a:lnTo>
                    <a:lnTo>
                      <a:pt x="12" y="84"/>
                    </a:lnTo>
                    <a:lnTo>
                      <a:pt x="3" y="109"/>
                    </a:lnTo>
                    <a:lnTo>
                      <a:pt x="0" y="137"/>
                    </a:lnTo>
                    <a:lnTo>
                      <a:pt x="14" y="137"/>
                    </a:lnTo>
                    <a:lnTo>
                      <a:pt x="16" y="111"/>
                    </a:lnTo>
                    <a:lnTo>
                      <a:pt x="23" y="88"/>
                    </a:lnTo>
                    <a:lnTo>
                      <a:pt x="35" y="68"/>
                    </a:lnTo>
                    <a:lnTo>
                      <a:pt x="50" y="49"/>
                    </a:lnTo>
                    <a:lnTo>
                      <a:pt x="68" y="34"/>
                    </a:lnTo>
                    <a:lnTo>
                      <a:pt x="89" y="23"/>
                    </a:lnTo>
                    <a:lnTo>
                      <a:pt x="112" y="16"/>
                    </a:lnTo>
                    <a:lnTo>
                      <a:pt x="137" y="14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3" name="Freeform 22"/>
              <p:cNvSpPr>
                <a:spLocks/>
              </p:cNvSpPr>
              <p:nvPr/>
            </p:nvSpPr>
            <p:spPr bwMode="auto">
              <a:xfrm>
                <a:off x="2599" y="950"/>
                <a:ext cx="35" cy="86"/>
              </a:xfrm>
              <a:custGeom>
                <a:avLst/>
                <a:gdLst>
                  <a:gd name="T0" fmla="*/ 1 w 71"/>
                  <a:gd name="T1" fmla="*/ 5 h 170"/>
                  <a:gd name="T2" fmla="*/ 0 w 71"/>
                  <a:gd name="T3" fmla="*/ 5 h 170"/>
                  <a:gd name="T4" fmla="*/ 0 w 71"/>
                  <a:gd name="T5" fmla="*/ 5 h 170"/>
                  <a:gd name="T6" fmla="*/ 0 w 71"/>
                  <a:gd name="T7" fmla="*/ 5 h 170"/>
                  <a:gd name="T8" fmla="*/ 0 w 71"/>
                  <a:gd name="T9" fmla="*/ 5 h 170"/>
                  <a:gd name="T10" fmla="*/ 0 w 71"/>
                  <a:gd name="T11" fmla="*/ 5 h 170"/>
                  <a:gd name="T12" fmla="*/ 0 w 71"/>
                  <a:gd name="T13" fmla="*/ 5 h 170"/>
                  <a:gd name="T14" fmla="*/ 0 w 71"/>
                  <a:gd name="T15" fmla="*/ 5 h 170"/>
                  <a:gd name="T16" fmla="*/ 0 w 71"/>
                  <a:gd name="T17" fmla="*/ 5 h 170"/>
                  <a:gd name="T18" fmla="*/ 0 w 71"/>
                  <a:gd name="T19" fmla="*/ 5 h 170"/>
                  <a:gd name="T20" fmla="*/ 0 w 71"/>
                  <a:gd name="T21" fmla="*/ 5 h 170"/>
                  <a:gd name="T22" fmla="*/ 0 w 71"/>
                  <a:gd name="T23" fmla="*/ 3 h 170"/>
                  <a:gd name="T24" fmla="*/ 0 w 71"/>
                  <a:gd name="T25" fmla="*/ 3 h 170"/>
                  <a:gd name="T26" fmla="*/ 0 w 71"/>
                  <a:gd name="T27" fmla="*/ 3 h 170"/>
                  <a:gd name="T28" fmla="*/ 0 w 71"/>
                  <a:gd name="T29" fmla="*/ 2 h 170"/>
                  <a:gd name="T30" fmla="*/ 0 w 71"/>
                  <a:gd name="T31" fmla="*/ 1 h 170"/>
                  <a:gd name="T32" fmla="*/ 0 w 71"/>
                  <a:gd name="T33" fmla="*/ 1 h 170"/>
                  <a:gd name="T34" fmla="*/ 0 w 71"/>
                  <a:gd name="T35" fmla="*/ 1 h 170"/>
                  <a:gd name="T36" fmla="*/ 0 w 71"/>
                  <a:gd name="T37" fmla="*/ 1 h 170"/>
                  <a:gd name="T38" fmla="*/ 0 w 71"/>
                  <a:gd name="T39" fmla="*/ 1 h 170"/>
                  <a:gd name="T40" fmla="*/ 0 w 71"/>
                  <a:gd name="T41" fmla="*/ 1 h 170"/>
                  <a:gd name="T42" fmla="*/ 0 w 71"/>
                  <a:gd name="T43" fmla="*/ 1 h 170"/>
                  <a:gd name="T44" fmla="*/ 0 w 71"/>
                  <a:gd name="T45" fmla="*/ 1 h 170"/>
                  <a:gd name="T46" fmla="*/ 0 w 71"/>
                  <a:gd name="T47" fmla="*/ 1 h 170"/>
                  <a:gd name="T48" fmla="*/ 0 w 71"/>
                  <a:gd name="T49" fmla="*/ 1 h 170"/>
                  <a:gd name="T50" fmla="*/ 0 w 71"/>
                  <a:gd name="T51" fmla="*/ 1 h 170"/>
                  <a:gd name="T52" fmla="*/ 1 w 71"/>
                  <a:gd name="T53" fmla="*/ 1 h 170"/>
                  <a:gd name="T54" fmla="*/ 1 w 71"/>
                  <a:gd name="T55" fmla="*/ 1 h 170"/>
                  <a:gd name="T56" fmla="*/ 1 w 71"/>
                  <a:gd name="T57" fmla="*/ 1 h 170"/>
                  <a:gd name="T58" fmla="*/ 1 w 71"/>
                  <a:gd name="T59" fmla="*/ 1 h 170"/>
                  <a:gd name="T60" fmla="*/ 1 w 71"/>
                  <a:gd name="T61" fmla="*/ 1 h 170"/>
                  <a:gd name="T62" fmla="*/ 1 w 71"/>
                  <a:gd name="T63" fmla="*/ 1 h 170"/>
                  <a:gd name="T64" fmla="*/ 1 w 71"/>
                  <a:gd name="T65" fmla="*/ 1 h 170"/>
                  <a:gd name="T66" fmla="*/ 1 w 71"/>
                  <a:gd name="T67" fmla="*/ 1 h 170"/>
                  <a:gd name="T68" fmla="*/ 1 w 71"/>
                  <a:gd name="T69" fmla="*/ 1 h 170"/>
                  <a:gd name="T70" fmla="*/ 1 w 71"/>
                  <a:gd name="T71" fmla="*/ 1 h 170"/>
                  <a:gd name="T72" fmla="*/ 1 w 71"/>
                  <a:gd name="T73" fmla="*/ 1 h 170"/>
                  <a:gd name="T74" fmla="*/ 1 w 71"/>
                  <a:gd name="T75" fmla="*/ 1 h 170"/>
                  <a:gd name="T76" fmla="*/ 1 w 71"/>
                  <a:gd name="T77" fmla="*/ 1 h 170"/>
                  <a:gd name="T78" fmla="*/ 1 w 71"/>
                  <a:gd name="T79" fmla="*/ 3 h 170"/>
                  <a:gd name="T80" fmla="*/ 1 w 71"/>
                  <a:gd name="T81" fmla="*/ 3 h 170"/>
                  <a:gd name="T82" fmla="*/ 1 w 71"/>
                  <a:gd name="T83" fmla="*/ 3 h 170"/>
                  <a:gd name="T84" fmla="*/ 1 w 71"/>
                  <a:gd name="T85" fmla="*/ 3 h 170"/>
                  <a:gd name="T86" fmla="*/ 1 w 71"/>
                  <a:gd name="T87" fmla="*/ 5 h 170"/>
                  <a:gd name="T88" fmla="*/ 1 w 71"/>
                  <a:gd name="T89" fmla="*/ 5 h 170"/>
                  <a:gd name="T90" fmla="*/ 1 w 71"/>
                  <a:gd name="T91" fmla="*/ 5 h 170"/>
                  <a:gd name="T92" fmla="*/ 1 w 71"/>
                  <a:gd name="T93" fmla="*/ 5 h 170"/>
                  <a:gd name="T94" fmla="*/ 2 w 71"/>
                  <a:gd name="T95" fmla="*/ 5 h 170"/>
                  <a:gd name="T96" fmla="*/ 2 w 71"/>
                  <a:gd name="T97" fmla="*/ 5 h 170"/>
                  <a:gd name="T98" fmla="*/ 2 w 71"/>
                  <a:gd name="T99" fmla="*/ 5 h 170"/>
                  <a:gd name="T100" fmla="*/ 2 w 71"/>
                  <a:gd name="T101" fmla="*/ 5 h 170"/>
                  <a:gd name="T102" fmla="*/ 2 w 71"/>
                  <a:gd name="T103" fmla="*/ 5 h 170"/>
                  <a:gd name="T104" fmla="*/ 2 w 71"/>
                  <a:gd name="T105" fmla="*/ 5 h 170"/>
                  <a:gd name="T106" fmla="*/ 2 w 71"/>
                  <a:gd name="T107" fmla="*/ 5 h 170"/>
                  <a:gd name="T108" fmla="*/ 1 w 71"/>
                  <a:gd name="T109" fmla="*/ 5 h 1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1"/>
                  <a:gd name="T166" fmla="*/ 0 h 170"/>
                  <a:gd name="T167" fmla="*/ 71 w 71"/>
                  <a:gd name="T168" fmla="*/ 170 h 1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1" h="170">
                    <a:moveTo>
                      <a:pt x="60" y="170"/>
                    </a:moveTo>
                    <a:lnTo>
                      <a:pt x="38" y="170"/>
                    </a:lnTo>
                    <a:lnTo>
                      <a:pt x="16" y="170"/>
                    </a:lnTo>
                    <a:lnTo>
                      <a:pt x="13" y="170"/>
                    </a:lnTo>
                    <a:lnTo>
                      <a:pt x="11" y="170"/>
                    </a:lnTo>
                    <a:lnTo>
                      <a:pt x="8" y="170"/>
                    </a:lnTo>
                    <a:lnTo>
                      <a:pt x="6" y="169"/>
                    </a:lnTo>
                    <a:lnTo>
                      <a:pt x="4" y="168"/>
                    </a:lnTo>
                    <a:lnTo>
                      <a:pt x="3" y="167"/>
                    </a:lnTo>
                    <a:lnTo>
                      <a:pt x="1" y="164"/>
                    </a:lnTo>
                    <a:lnTo>
                      <a:pt x="0" y="161"/>
                    </a:lnTo>
                    <a:lnTo>
                      <a:pt x="1" y="156"/>
                    </a:lnTo>
                    <a:lnTo>
                      <a:pt x="5" y="153"/>
                    </a:lnTo>
                    <a:lnTo>
                      <a:pt x="10" y="152"/>
                    </a:lnTo>
                    <a:lnTo>
                      <a:pt x="18" y="150"/>
                    </a:lnTo>
                    <a:lnTo>
                      <a:pt x="23" y="150"/>
                    </a:lnTo>
                    <a:lnTo>
                      <a:pt x="28" y="150"/>
                    </a:lnTo>
                    <a:lnTo>
                      <a:pt x="28" y="147"/>
                    </a:lnTo>
                    <a:lnTo>
                      <a:pt x="28" y="144"/>
                    </a:lnTo>
                    <a:lnTo>
                      <a:pt x="28" y="139"/>
                    </a:lnTo>
                    <a:lnTo>
                      <a:pt x="28" y="134"/>
                    </a:lnTo>
                    <a:lnTo>
                      <a:pt x="27" y="130"/>
                    </a:lnTo>
                    <a:lnTo>
                      <a:pt x="27" y="125"/>
                    </a:lnTo>
                    <a:lnTo>
                      <a:pt x="27" y="122"/>
                    </a:lnTo>
                    <a:lnTo>
                      <a:pt x="27" y="119"/>
                    </a:lnTo>
                    <a:lnTo>
                      <a:pt x="27" y="111"/>
                    </a:lnTo>
                    <a:lnTo>
                      <a:pt x="28" y="102"/>
                    </a:lnTo>
                    <a:lnTo>
                      <a:pt x="28" y="91"/>
                    </a:lnTo>
                    <a:lnTo>
                      <a:pt x="28" y="77"/>
                    </a:lnTo>
                    <a:lnTo>
                      <a:pt x="29" y="64"/>
                    </a:lnTo>
                    <a:lnTo>
                      <a:pt x="30" y="53"/>
                    </a:lnTo>
                    <a:lnTo>
                      <a:pt x="30" y="43"/>
                    </a:lnTo>
                    <a:lnTo>
                      <a:pt x="30" y="35"/>
                    </a:lnTo>
                    <a:lnTo>
                      <a:pt x="23" y="40"/>
                    </a:lnTo>
                    <a:lnTo>
                      <a:pt x="19" y="43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7" y="44"/>
                    </a:lnTo>
                    <a:lnTo>
                      <a:pt x="6" y="44"/>
                    </a:lnTo>
                    <a:lnTo>
                      <a:pt x="4" y="43"/>
                    </a:lnTo>
                    <a:lnTo>
                      <a:pt x="3" y="41"/>
                    </a:lnTo>
                    <a:lnTo>
                      <a:pt x="1" y="40"/>
                    </a:lnTo>
                    <a:lnTo>
                      <a:pt x="1" y="38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11" y="23"/>
                    </a:lnTo>
                    <a:lnTo>
                      <a:pt x="14" y="20"/>
                    </a:lnTo>
                    <a:lnTo>
                      <a:pt x="18" y="18"/>
                    </a:lnTo>
                    <a:lnTo>
                      <a:pt x="22" y="15"/>
                    </a:lnTo>
                    <a:lnTo>
                      <a:pt x="28" y="10"/>
                    </a:lnTo>
                    <a:lnTo>
                      <a:pt x="33" y="5"/>
                    </a:lnTo>
                    <a:lnTo>
                      <a:pt x="37" y="2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51" y="2"/>
                    </a:lnTo>
                    <a:lnTo>
                      <a:pt x="53" y="5"/>
                    </a:lnTo>
                    <a:lnTo>
                      <a:pt x="53" y="9"/>
                    </a:lnTo>
                    <a:lnTo>
                      <a:pt x="53" y="10"/>
                    </a:lnTo>
                    <a:lnTo>
                      <a:pt x="53" y="11"/>
                    </a:lnTo>
                    <a:lnTo>
                      <a:pt x="52" y="13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2" y="20"/>
                    </a:lnTo>
                    <a:lnTo>
                      <a:pt x="51" y="21"/>
                    </a:lnTo>
                    <a:lnTo>
                      <a:pt x="51" y="24"/>
                    </a:lnTo>
                    <a:lnTo>
                      <a:pt x="51" y="26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52" y="40"/>
                    </a:lnTo>
                    <a:lnTo>
                      <a:pt x="52" y="42"/>
                    </a:lnTo>
                    <a:lnTo>
                      <a:pt x="52" y="44"/>
                    </a:lnTo>
                    <a:lnTo>
                      <a:pt x="52" y="51"/>
                    </a:lnTo>
                    <a:lnTo>
                      <a:pt x="52" y="61"/>
                    </a:lnTo>
                    <a:lnTo>
                      <a:pt x="51" y="71"/>
                    </a:lnTo>
                    <a:lnTo>
                      <a:pt x="51" y="83"/>
                    </a:lnTo>
                    <a:lnTo>
                      <a:pt x="49" y="94"/>
                    </a:lnTo>
                    <a:lnTo>
                      <a:pt x="48" y="104"/>
                    </a:lnTo>
                    <a:lnTo>
                      <a:pt x="48" y="112"/>
                    </a:lnTo>
                    <a:lnTo>
                      <a:pt x="48" y="119"/>
                    </a:lnTo>
                    <a:lnTo>
                      <a:pt x="48" y="123"/>
                    </a:lnTo>
                    <a:lnTo>
                      <a:pt x="48" y="126"/>
                    </a:lnTo>
                    <a:lnTo>
                      <a:pt x="48" y="130"/>
                    </a:lnTo>
                    <a:lnTo>
                      <a:pt x="48" y="134"/>
                    </a:lnTo>
                    <a:lnTo>
                      <a:pt x="49" y="139"/>
                    </a:lnTo>
                    <a:lnTo>
                      <a:pt x="49" y="144"/>
                    </a:lnTo>
                    <a:lnTo>
                      <a:pt x="49" y="147"/>
                    </a:lnTo>
                    <a:lnTo>
                      <a:pt x="49" y="149"/>
                    </a:lnTo>
                    <a:lnTo>
                      <a:pt x="60" y="149"/>
                    </a:lnTo>
                    <a:lnTo>
                      <a:pt x="63" y="149"/>
                    </a:lnTo>
                    <a:lnTo>
                      <a:pt x="65" y="150"/>
                    </a:lnTo>
                    <a:lnTo>
                      <a:pt x="66" y="152"/>
                    </a:lnTo>
                    <a:lnTo>
                      <a:pt x="68" y="153"/>
                    </a:lnTo>
                    <a:lnTo>
                      <a:pt x="69" y="154"/>
                    </a:lnTo>
                    <a:lnTo>
                      <a:pt x="69" y="156"/>
                    </a:lnTo>
                    <a:lnTo>
                      <a:pt x="71" y="157"/>
                    </a:lnTo>
                    <a:lnTo>
                      <a:pt x="71" y="160"/>
                    </a:lnTo>
                    <a:lnTo>
                      <a:pt x="71" y="162"/>
                    </a:lnTo>
                    <a:lnTo>
                      <a:pt x="69" y="164"/>
                    </a:lnTo>
                    <a:lnTo>
                      <a:pt x="69" y="165"/>
                    </a:lnTo>
                    <a:lnTo>
                      <a:pt x="68" y="168"/>
                    </a:lnTo>
                    <a:lnTo>
                      <a:pt x="66" y="169"/>
                    </a:lnTo>
                    <a:lnTo>
                      <a:pt x="65" y="169"/>
                    </a:lnTo>
                    <a:lnTo>
                      <a:pt x="63" y="170"/>
                    </a:lnTo>
                    <a:lnTo>
                      <a:pt x="60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4" name="Freeform 23"/>
              <p:cNvSpPr>
                <a:spLocks/>
              </p:cNvSpPr>
              <p:nvPr/>
            </p:nvSpPr>
            <p:spPr bwMode="auto">
              <a:xfrm>
                <a:off x="2650" y="952"/>
                <a:ext cx="52" cy="85"/>
              </a:xfrm>
              <a:custGeom>
                <a:avLst/>
                <a:gdLst>
                  <a:gd name="T0" fmla="*/ 3 w 102"/>
                  <a:gd name="T1" fmla="*/ 5 h 168"/>
                  <a:gd name="T2" fmla="*/ 3 w 102"/>
                  <a:gd name="T3" fmla="*/ 5 h 168"/>
                  <a:gd name="T4" fmla="*/ 3 w 102"/>
                  <a:gd name="T5" fmla="*/ 5 h 168"/>
                  <a:gd name="T6" fmla="*/ 3 w 102"/>
                  <a:gd name="T7" fmla="*/ 5 h 168"/>
                  <a:gd name="T8" fmla="*/ 2 w 102"/>
                  <a:gd name="T9" fmla="*/ 5 h 168"/>
                  <a:gd name="T10" fmla="*/ 2 w 102"/>
                  <a:gd name="T11" fmla="*/ 5 h 168"/>
                  <a:gd name="T12" fmla="*/ 1 w 102"/>
                  <a:gd name="T13" fmla="*/ 5 h 168"/>
                  <a:gd name="T14" fmla="*/ 1 w 102"/>
                  <a:gd name="T15" fmla="*/ 5 h 168"/>
                  <a:gd name="T16" fmla="*/ 1 w 102"/>
                  <a:gd name="T17" fmla="*/ 5 h 168"/>
                  <a:gd name="T18" fmla="*/ 1 w 102"/>
                  <a:gd name="T19" fmla="*/ 5 h 168"/>
                  <a:gd name="T20" fmla="*/ 1 w 102"/>
                  <a:gd name="T21" fmla="*/ 5 h 168"/>
                  <a:gd name="T22" fmla="*/ 1 w 102"/>
                  <a:gd name="T23" fmla="*/ 5 h 168"/>
                  <a:gd name="T24" fmla="*/ 1 w 102"/>
                  <a:gd name="T25" fmla="*/ 5 h 168"/>
                  <a:gd name="T26" fmla="*/ 1 w 102"/>
                  <a:gd name="T27" fmla="*/ 5 h 168"/>
                  <a:gd name="T28" fmla="*/ 1 w 102"/>
                  <a:gd name="T29" fmla="*/ 3 h 168"/>
                  <a:gd name="T30" fmla="*/ 1 w 102"/>
                  <a:gd name="T31" fmla="*/ 3 h 168"/>
                  <a:gd name="T32" fmla="*/ 2 w 102"/>
                  <a:gd name="T33" fmla="*/ 3 h 168"/>
                  <a:gd name="T34" fmla="*/ 2 w 102"/>
                  <a:gd name="T35" fmla="*/ 3 h 168"/>
                  <a:gd name="T36" fmla="*/ 3 w 102"/>
                  <a:gd name="T37" fmla="*/ 1 h 168"/>
                  <a:gd name="T38" fmla="*/ 3 w 102"/>
                  <a:gd name="T39" fmla="*/ 1 h 168"/>
                  <a:gd name="T40" fmla="*/ 3 w 102"/>
                  <a:gd name="T41" fmla="*/ 1 h 168"/>
                  <a:gd name="T42" fmla="*/ 3 w 102"/>
                  <a:gd name="T43" fmla="*/ 1 h 168"/>
                  <a:gd name="T44" fmla="*/ 2 w 102"/>
                  <a:gd name="T45" fmla="*/ 1 h 168"/>
                  <a:gd name="T46" fmla="*/ 2 w 102"/>
                  <a:gd name="T47" fmla="*/ 1 h 168"/>
                  <a:gd name="T48" fmla="*/ 1 w 102"/>
                  <a:gd name="T49" fmla="*/ 1 h 168"/>
                  <a:gd name="T50" fmla="*/ 1 w 102"/>
                  <a:gd name="T51" fmla="*/ 1 h 168"/>
                  <a:gd name="T52" fmla="*/ 1 w 102"/>
                  <a:gd name="T53" fmla="*/ 1 h 168"/>
                  <a:gd name="T54" fmla="*/ 1 w 102"/>
                  <a:gd name="T55" fmla="*/ 1 h 168"/>
                  <a:gd name="T56" fmla="*/ 1 w 102"/>
                  <a:gd name="T57" fmla="*/ 1 h 168"/>
                  <a:gd name="T58" fmla="*/ 1 w 102"/>
                  <a:gd name="T59" fmla="*/ 1 h 168"/>
                  <a:gd name="T60" fmla="*/ 2 w 102"/>
                  <a:gd name="T61" fmla="*/ 1 h 168"/>
                  <a:gd name="T62" fmla="*/ 3 w 102"/>
                  <a:gd name="T63" fmla="*/ 1 h 168"/>
                  <a:gd name="T64" fmla="*/ 3 w 102"/>
                  <a:gd name="T65" fmla="*/ 1 h 168"/>
                  <a:gd name="T66" fmla="*/ 4 w 102"/>
                  <a:gd name="T67" fmla="*/ 1 h 168"/>
                  <a:gd name="T68" fmla="*/ 4 w 102"/>
                  <a:gd name="T69" fmla="*/ 1 h 168"/>
                  <a:gd name="T70" fmla="*/ 3 w 102"/>
                  <a:gd name="T71" fmla="*/ 3 h 168"/>
                  <a:gd name="T72" fmla="*/ 3 w 102"/>
                  <a:gd name="T73" fmla="*/ 3 h 168"/>
                  <a:gd name="T74" fmla="*/ 2 w 102"/>
                  <a:gd name="T75" fmla="*/ 3 h 168"/>
                  <a:gd name="T76" fmla="*/ 2 w 102"/>
                  <a:gd name="T77" fmla="*/ 3 h 168"/>
                  <a:gd name="T78" fmla="*/ 1 w 102"/>
                  <a:gd name="T79" fmla="*/ 5 h 168"/>
                  <a:gd name="T80" fmla="*/ 2 w 102"/>
                  <a:gd name="T81" fmla="*/ 5 h 168"/>
                  <a:gd name="T82" fmla="*/ 3 w 102"/>
                  <a:gd name="T83" fmla="*/ 5 h 168"/>
                  <a:gd name="T84" fmla="*/ 3 w 102"/>
                  <a:gd name="T85" fmla="*/ 5 h 168"/>
                  <a:gd name="T86" fmla="*/ 4 w 102"/>
                  <a:gd name="T87" fmla="*/ 5 h 168"/>
                  <a:gd name="T88" fmla="*/ 4 w 102"/>
                  <a:gd name="T89" fmla="*/ 5 h 168"/>
                  <a:gd name="T90" fmla="*/ 4 w 102"/>
                  <a:gd name="T91" fmla="*/ 5 h 168"/>
                  <a:gd name="T92" fmla="*/ 4 w 102"/>
                  <a:gd name="T93" fmla="*/ 5 h 168"/>
                  <a:gd name="T94" fmla="*/ 3 w 102"/>
                  <a:gd name="T95" fmla="*/ 5 h 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2"/>
                  <a:gd name="T145" fmla="*/ 0 h 168"/>
                  <a:gd name="T146" fmla="*/ 102 w 102"/>
                  <a:gd name="T147" fmla="*/ 168 h 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2" h="168">
                    <a:moveTo>
                      <a:pt x="93" y="168"/>
                    </a:moveTo>
                    <a:lnTo>
                      <a:pt x="91" y="168"/>
                    </a:lnTo>
                    <a:lnTo>
                      <a:pt x="90" y="168"/>
                    </a:lnTo>
                    <a:lnTo>
                      <a:pt x="87" y="168"/>
                    </a:lnTo>
                    <a:lnTo>
                      <a:pt x="85" y="167"/>
                    </a:lnTo>
                    <a:lnTo>
                      <a:pt x="83" y="166"/>
                    </a:lnTo>
                    <a:lnTo>
                      <a:pt x="80" y="166"/>
                    </a:lnTo>
                    <a:lnTo>
                      <a:pt x="79" y="165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1" y="165"/>
                    </a:lnTo>
                    <a:lnTo>
                      <a:pt x="67" y="166"/>
                    </a:lnTo>
                    <a:lnTo>
                      <a:pt x="61" y="166"/>
                    </a:lnTo>
                    <a:lnTo>
                      <a:pt x="55" y="166"/>
                    </a:lnTo>
                    <a:lnTo>
                      <a:pt x="50" y="166"/>
                    </a:lnTo>
                    <a:lnTo>
                      <a:pt x="47" y="167"/>
                    </a:lnTo>
                    <a:lnTo>
                      <a:pt x="43" y="167"/>
                    </a:lnTo>
                    <a:lnTo>
                      <a:pt x="41" y="167"/>
                    </a:lnTo>
                    <a:lnTo>
                      <a:pt x="39" y="167"/>
                    </a:lnTo>
                    <a:lnTo>
                      <a:pt x="35" y="167"/>
                    </a:lnTo>
                    <a:lnTo>
                      <a:pt x="31" y="168"/>
                    </a:lnTo>
                    <a:lnTo>
                      <a:pt x="27" y="168"/>
                    </a:lnTo>
                    <a:lnTo>
                      <a:pt x="24" y="168"/>
                    </a:lnTo>
                    <a:lnTo>
                      <a:pt x="20" y="168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8"/>
                    </a:lnTo>
                    <a:lnTo>
                      <a:pt x="15" y="168"/>
                    </a:lnTo>
                    <a:lnTo>
                      <a:pt x="14" y="168"/>
                    </a:lnTo>
                    <a:lnTo>
                      <a:pt x="12" y="168"/>
                    </a:lnTo>
                    <a:lnTo>
                      <a:pt x="11" y="168"/>
                    </a:lnTo>
                    <a:lnTo>
                      <a:pt x="8" y="168"/>
                    </a:lnTo>
                    <a:lnTo>
                      <a:pt x="5" y="166"/>
                    </a:lnTo>
                    <a:lnTo>
                      <a:pt x="3" y="163"/>
                    </a:lnTo>
                    <a:lnTo>
                      <a:pt x="2" y="160"/>
                    </a:lnTo>
                    <a:lnTo>
                      <a:pt x="1" y="158"/>
                    </a:lnTo>
                    <a:lnTo>
                      <a:pt x="1" y="155"/>
                    </a:lnTo>
                    <a:lnTo>
                      <a:pt x="0" y="152"/>
                    </a:lnTo>
                    <a:lnTo>
                      <a:pt x="0" y="147"/>
                    </a:lnTo>
                    <a:lnTo>
                      <a:pt x="1" y="135"/>
                    </a:lnTo>
                    <a:lnTo>
                      <a:pt x="3" y="124"/>
                    </a:lnTo>
                    <a:lnTo>
                      <a:pt x="8" y="114"/>
                    </a:lnTo>
                    <a:lnTo>
                      <a:pt x="14" y="106"/>
                    </a:lnTo>
                    <a:lnTo>
                      <a:pt x="16" y="104"/>
                    </a:lnTo>
                    <a:lnTo>
                      <a:pt x="18" y="101"/>
                    </a:lnTo>
                    <a:lnTo>
                      <a:pt x="22" y="99"/>
                    </a:lnTo>
                    <a:lnTo>
                      <a:pt x="26" y="97"/>
                    </a:lnTo>
                    <a:lnTo>
                      <a:pt x="31" y="93"/>
                    </a:lnTo>
                    <a:lnTo>
                      <a:pt x="35" y="90"/>
                    </a:lnTo>
                    <a:lnTo>
                      <a:pt x="41" y="85"/>
                    </a:lnTo>
                    <a:lnTo>
                      <a:pt x="48" y="81"/>
                    </a:lnTo>
                    <a:lnTo>
                      <a:pt x="55" y="75"/>
                    </a:lnTo>
                    <a:lnTo>
                      <a:pt x="61" y="70"/>
                    </a:lnTo>
                    <a:lnTo>
                      <a:pt x="65" y="67"/>
                    </a:lnTo>
                    <a:lnTo>
                      <a:pt x="69" y="63"/>
                    </a:lnTo>
                    <a:lnTo>
                      <a:pt x="73" y="57"/>
                    </a:lnTo>
                    <a:lnTo>
                      <a:pt x="76" y="52"/>
                    </a:lnTo>
                    <a:lnTo>
                      <a:pt x="78" y="46"/>
                    </a:lnTo>
                    <a:lnTo>
                      <a:pt x="78" y="39"/>
                    </a:lnTo>
                    <a:lnTo>
                      <a:pt x="78" y="36"/>
                    </a:lnTo>
                    <a:lnTo>
                      <a:pt x="76" y="32"/>
                    </a:lnTo>
                    <a:lnTo>
                      <a:pt x="73" y="29"/>
                    </a:lnTo>
                    <a:lnTo>
                      <a:pt x="70" y="26"/>
                    </a:lnTo>
                    <a:lnTo>
                      <a:pt x="65" y="24"/>
                    </a:lnTo>
                    <a:lnTo>
                      <a:pt x="62" y="23"/>
                    </a:lnTo>
                    <a:lnTo>
                      <a:pt x="57" y="22"/>
                    </a:lnTo>
                    <a:lnTo>
                      <a:pt x="54" y="22"/>
                    </a:lnTo>
                    <a:lnTo>
                      <a:pt x="49" y="22"/>
                    </a:lnTo>
                    <a:lnTo>
                      <a:pt x="45" y="23"/>
                    </a:lnTo>
                    <a:lnTo>
                      <a:pt x="39" y="25"/>
                    </a:lnTo>
                    <a:lnTo>
                      <a:pt x="34" y="28"/>
                    </a:lnTo>
                    <a:lnTo>
                      <a:pt x="19" y="39"/>
                    </a:lnTo>
                    <a:lnTo>
                      <a:pt x="17" y="40"/>
                    </a:lnTo>
                    <a:lnTo>
                      <a:pt x="15" y="41"/>
                    </a:lnTo>
                    <a:lnTo>
                      <a:pt x="14" y="42"/>
                    </a:lnTo>
                    <a:lnTo>
                      <a:pt x="11" y="42"/>
                    </a:lnTo>
                    <a:lnTo>
                      <a:pt x="7" y="42"/>
                    </a:lnTo>
                    <a:lnTo>
                      <a:pt x="3" y="40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1" y="30"/>
                    </a:lnTo>
                    <a:lnTo>
                      <a:pt x="3" y="28"/>
                    </a:lnTo>
                    <a:lnTo>
                      <a:pt x="4" y="25"/>
                    </a:lnTo>
                    <a:lnTo>
                      <a:pt x="10" y="19"/>
                    </a:lnTo>
                    <a:lnTo>
                      <a:pt x="17" y="15"/>
                    </a:lnTo>
                    <a:lnTo>
                      <a:pt x="22" y="11"/>
                    </a:lnTo>
                    <a:lnTo>
                      <a:pt x="26" y="8"/>
                    </a:lnTo>
                    <a:lnTo>
                      <a:pt x="33" y="4"/>
                    </a:lnTo>
                    <a:lnTo>
                      <a:pt x="40" y="2"/>
                    </a:lnTo>
                    <a:lnTo>
                      <a:pt x="47" y="1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70" y="2"/>
                    </a:lnTo>
                    <a:lnTo>
                      <a:pt x="78" y="6"/>
                    </a:lnTo>
                    <a:lnTo>
                      <a:pt x="85" y="10"/>
                    </a:lnTo>
                    <a:lnTo>
                      <a:pt x="92" y="16"/>
                    </a:lnTo>
                    <a:lnTo>
                      <a:pt x="96" y="22"/>
                    </a:lnTo>
                    <a:lnTo>
                      <a:pt x="100" y="30"/>
                    </a:lnTo>
                    <a:lnTo>
                      <a:pt x="101" y="38"/>
                    </a:lnTo>
                    <a:lnTo>
                      <a:pt x="101" y="42"/>
                    </a:lnTo>
                    <a:lnTo>
                      <a:pt x="100" y="48"/>
                    </a:lnTo>
                    <a:lnTo>
                      <a:pt x="99" y="53"/>
                    </a:lnTo>
                    <a:lnTo>
                      <a:pt x="98" y="59"/>
                    </a:lnTo>
                    <a:lnTo>
                      <a:pt x="95" y="63"/>
                    </a:lnTo>
                    <a:lnTo>
                      <a:pt x="94" y="67"/>
                    </a:lnTo>
                    <a:lnTo>
                      <a:pt x="92" y="71"/>
                    </a:lnTo>
                    <a:lnTo>
                      <a:pt x="88" y="76"/>
                    </a:lnTo>
                    <a:lnTo>
                      <a:pt x="84" y="81"/>
                    </a:lnTo>
                    <a:lnTo>
                      <a:pt x="77" y="86"/>
                    </a:lnTo>
                    <a:lnTo>
                      <a:pt x="70" y="92"/>
                    </a:lnTo>
                    <a:lnTo>
                      <a:pt x="61" y="98"/>
                    </a:lnTo>
                    <a:lnTo>
                      <a:pt x="52" y="104"/>
                    </a:lnTo>
                    <a:lnTo>
                      <a:pt x="43" y="109"/>
                    </a:lnTo>
                    <a:lnTo>
                      <a:pt x="38" y="114"/>
                    </a:lnTo>
                    <a:lnTo>
                      <a:pt x="33" y="117"/>
                    </a:lnTo>
                    <a:lnTo>
                      <a:pt x="27" y="124"/>
                    </a:lnTo>
                    <a:lnTo>
                      <a:pt x="24" y="131"/>
                    </a:lnTo>
                    <a:lnTo>
                      <a:pt x="23" y="139"/>
                    </a:lnTo>
                    <a:lnTo>
                      <a:pt x="22" y="147"/>
                    </a:lnTo>
                    <a:lnTo>
                      <a:pt x="43" y="145"/>
                    </a:lnTo>
                    <a:lnTo>
                      <a:pt x="55" y="145"/>
                    </a:lnTo>
                    <a:lnTo>
                      <a:pt x="64" y="144"/>
                    </a:lnTo>
                    <a:lnTo>
                      <a:pt x="71" y="144"/>
                    </a:lnTo>
                    <a:lnTo>
                      <a:pt x="77" y="144"/>
                    </a:lnTo>
                    <a:lnTo>
                      <a:pt x="81" y="144"/>
                    </a:lnTo>
                    <a:lnTo>
                      <a:pt x="85" y="145"/>
                    </a:lnTo>
                    <a:lnTo>
                      <a:pt x="90" y="146"/>
                    </a:lnTo>
                    <a:lnTo>
                      <a:pt x="93" y="147"/>
                    </a:lnTo>
                    <a:lnTo>
                      <a:pt x="98" y="150"/>
                    </a:lnTo>
                    <a:lnTo>
                      <a:pt x="100" y="152"/>
                    </a:lnTo>
                    <a:lnTo>
                      <a:pt x="102" y="154"/>
                    </a:lnTo>
                    <a:lnTo>
                      <a:pt x="102" y="158"/>
                    </a:lnTo>
                    <a:lnTo>
                      <a:pt x="102" y="160"/>
                    </a:lnTo>
                    <a:lnTo>
                      <a:pt x="102" y="161"/>
                    </a:lnTo>
                    <a:lnTo>
                      <a:pt x="101" y="163"/>
                    </a:lnTo>
                    <a:lnTo>
                      <a:pt x="100" y="165"/>
                    </a:lnTo>
                    <a:lnTo>
                      <a:pt x="99" y="166"/>
                    </a:lnTo>
                    <a:lnTo>
                      <a:pt x="96" y="167"/>
                    </a:lnTo>
                    <a:lnTo>
                      <a:pt x="95" y="168"/>
                    </a:lnTo>
                    <a:lnTo>
                      <a:pt x="93" y="1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5" name="Freeform 24"/>
              <p:cNvSpPr>
                <a:spLocks/>
              </p:cNvSpPr>
              <p:nvPr/>
            </p:nvSpPr>
            <p:spPr bwMode="auto">
              <a:xfrm>
                <a:off x="2866" y="1016"/>
                <a:ext cx="35" cy="86"/>
              </a:xfrm>
              <a:custGeom>
                <a:avLst/>
                <a:gdLst>
                  <a:gd name="T0" fmla="*/ 1 w 70"/>
                  <a:gd name="T1" fmla="*/ 6 h 170"/>
                  <a:gd name="T2" fmla="*/ 1 w 70"/>
                  <a:gd name="T3" fmla="*/ 6 h 170"/>
                  <a:gd name="T4" fmla="*/ 1 w 70"/>
                  <a:gd name="T5" fmla="*/ 6 h 170"/>
                  <a:gd name="T6" fmla="*/ 1 w 70"/>
                  <a:gd name="T7" fmla="*/ 6 h 170"/>
                  <a:gd name="T8" fmla="*/ 0 w 70"/>
                  <a:gd name="T9" fmla="*/ 6 h 170"/>
                  <a:gd name="T10" fmla="*/ 1 w 70"/>
                  <a:gd name="T11" fmla="*/ 5 h 170"/>
                  <a:gd name="T12" fmla="*/ 1 w 70"/>
                  <a:gd name="T13" fmla="*/ 5 h 170"/>
                  <a:gd name="T14" fmla="*/ 1 w 70"/>
                  <a:gd name="T15" fmla="*/ 5 h 170"/>
                  <a:gd name="T16" fmla="*/ 1 w 70"/>
                  <a:gd name="T17" fmla="*/ 5 h 170"/>
                  <a:gd name="T18" fmla="*/ 1 w 70"/>
                  <a:gd name="T19" fmla="*/ 5 h 170"/>
                  <a:gd name="T20" fmla="*/ 1 w 70"/>
                  <a:gd name="T21" fmla="*/ 5 h 170"/>
                  <a:gd name="T22" fmla="*/ 1 w 70"/>
                  <a:gd name="T23" fmla="*/ 4 h 170"/>
                  <a:gd name="T24" fmla="*/ 1 w 70"/>
                  <a:gd name="T25" fmla="*/ 4 h 170"/>
                  <a:gd name="T26" fmla="*/ 1 w 70"/>
                  <a:gd name="T27" fmla="*/ 3 h 170"/>
                  <a:gd name="T28" fmla="*/ 1 w 70"/>
                  <a:gd name="T29" fmla="*/ 2 h 170"/>
                  <a:gd name="T30" fmla="*/ 1 w 70"/>
                  <a:gd name="T31" fmla="*/ 2 h 170"/>
                  <a:gd name="T32" fmla="*/ 1 w 70"/>
                  <a:gd name="T33" fmla="*/ 2 h 170"/>
                  <a:gd name="T34" fmla="*/ 1 w 70"/>
                  <a:gd name="T35" fmla="*/ 2 h 170"/>
                  <a:gd name="T36" fmla="*/ 1 w 70"/>
                  <a:gd name="T37" fmla="*/ 2 h 170"/>
                  <a:gd name="T38" fmla="*/ 1 w 70"/>
                  <a:gd name="T39" fmla="*/ 2 h 170"/>
                  <a:gd name="T40" fmla="*/ 1 w 70"/>
                  <a:gd name="T41" fmla="*/ 2 h 170"/>
                  <a:gd name="T42" fmla="*/ 0 w 70"/>
                  <a:gd name="T43" fmla="*/ 2 h 170"/>
                  <a:gd name="T44" fmla="*/ 1 w 70"/>
                  <a:gd name="T45" fmla="*/ 2 h 170"/>
                  <a:gd name="T46" fmla="*/ 1 w 70"/>
                  <a:gd name="T47" fmla="*/ 1 h 170"/>
                  <a:gd name="T48" fmla="*/ 1 w 70"/>
                  <a:gd name="T49" fmla="*/ 1 h 170"/>
                  <a:gd name="T50" fmla="*/ 1 w 70"/>
                  <a:gd name="T51" fmla="*/ 1 h 170"/>
                  <a:gd name="T52" fmla="*/ 1 w 70"/>
                  <a:gd name="T53" fmla="*/ 1 h 170"/>
                  <a:gd name="T54" fmla="*/ 1 w 70"/>
                  <a:gd name="T55" fmla="*/ 1 h 170"/>
                  <a:gd name="T56" fmla="*/ 1 w 70"/>
                  <a:gd name="T57" fmla="*/ 1 h 170"/>
                  <a:gd name="T58" fmla="*/ 1 w 70"/>
                  <a:gd name="T59" fmla="*/ 1 h 170"/>
                  <a:gd name="T60" fmla="*/ 1 w 70"/>
                  <a:gd name="T61" fmla="*/ 1 h 170"/>
                  <a:gd name="T62" fmla="*/ 1 w 70"/>
                  <a:gd name="T63" fmla="*/ 1 h 170"/>
                  <a:gd name="T64" fmla="*/ 1 w 70"/>
                  <a:gd name="T65" fmla="*/ 1 h 170"/>
                  <a:gd name="T66" fmla="*/ 1 w 70"/>
                  <a:gd name="T67" fmla="*/ 1 h 170"/>
                  <a:gd name="T68" fmla="*/ 1 w 70"/>
                  <a:gd name="T69" fmla="*/ 1 h 170"/>
                  <a:gd name="T70" fmla="*/ 1 w 70"/>
                  <a:gd name="T71" fmla="*/ 1 h 170"/>
                  <a:gd name="T72" fmla="*/ 1 w 70"/>
                  <a:gd name="T73" fmla="*/ 2 h 170"/>
                  <a:gd name="T74" fmla="*/ 1 w 70"/>
                  <a:gd name="T75" fmla="*/ 2 h 170"/>
                  <a:gd name="T76" fmla="*/ 1 w 70"/>
                  <a:gd name="T77" fmla="*/ 2 h 170"/>
                  <a:gd name="T78" fmla="*/ 1 w 70"/>
                  <a:gd name="T79" fmla="*/ 3 h 170"/>
                  <a:gd name="T80" fmla="*/ 1 w 70"/>
                  <a:gd name="T81" fmla="*/ 3 h 170"/>
                  <a:gd name="T82" fmla="*/ 1 w 70"/>
                  <a:gd name="T83" fmla="*/ 4 h 170"/>
                  <a:gd name="T84" fmla="*/ 1 w 70"/>
                  <a:gd name="T85" fmla="*/ 4 h 170"/>
                  <a:gd name="T86" fmla="*/ 1 w 70"/>
                  <a:gd name="T87" fmla="*/ 5 h 170"/>
                  <a:gd name="T88" fmla="*/ 1 w 70"/>
                  <a:gd name="T89" fmla="*/ 5 h 170"/>
                  <a:gd name="T90" fmla="*/ 1 w 70"/>
                  <a:gd name="T91" fmla="*/ 5 h 170"/>
                  <a:gd name="T92" fmla="*/ 1 w 70"/>
                  <a:gd name="T93" fmla="*/ 5 h 170"/>
                  <a:gd name="T94" fmla="*/ 2 w 70"/>
                  <a:gd name="T95" fmla="*/ 5 h 170"/>
                  <a:gd name="T96" fmla="*/ 2 w 70"/>
                  <a:gd name="T97" fmla="*/ 5 h 170"/>
                  <a:gd name="T98" fmla="*/ 2 w 70"/>
                  <a:gd name="T99" fmla="*/ 5 h 170"/>
                  <a:gd name="T100" fmla="*/ 2 w 70"/>
                  <a:gd name="T101" fmla="*/ 6 h 170"/>
                  <a:gd name="T102" fmla="*/ 2 w 70"/>
                  <a:gd name="T103" fmla="*/ 6 h 170"/>
                  <a:gd name="T104" fmla="*/ 2 w 70"/>
                  <a:gd name="T105" fmla="*/ 6 h 170"/>
                  <a:gd name="T106" fmla="*/ 2 w 70"/>
                  <a:gd name="T107" fmla="*/ 6 h 170"/>
                  <a:gd name="T108" fmla="*/ 1 w 70"/>
                  <a:gd name="T109" fmla="*/ 6 h 1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0"/>
                  <a:gd name="T166" fmla="*/ 0 h 170"/>
                  <a:gd name="T167" fmla="*/ 70 w 70"/>
                  <a:gd name="T168" fmla="*/ 170 h 1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0" h="170">
                    <a:moveTo>
                      <a:pt x="60" y="170"/>
                    </a:moveTo>
                    <a:lnTo>
                      <a:pt x="38" y="170"/>
                    </a:lnTo>
                    <a:lnTo>
                      <a:pt x="16" y="170"/>
                    </a:lnTo>
                    <a:lnTo>
                      <a:pt x="13" y="170"/>
                    </a:lnTo>
                    <a:lnTo>
                      <a:pt x="9" y="170"/>
                    </a:lnTo>
                    <a:lnTo>
                      <a:pt x="7" y="170"/>
                    </a:lnTo>
                    <a:lnTo>
                      <a:pt x="6" y="169"/>
                    </a:lnTo>
                    <a:lnTo>
                      <a:pt x="4" y="168"/>
                    </a:lnTo>
                    <a:lnTo>
                      <a:pt x="1" y="167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1" y="157"/>
                    </a:lnTo>
                    <a:lnTo>
                      <a:pt x="5" y="153"/>
                    </a:lnTo>
                    <a:lnTo>
                      <a:pt x="9" y="152"/>
                    </a:lnTo>
                    <a:lnTo>
                      <a:pt x="18" y="151"/>
                    </a:lnTo>
                    <a:lnTo>
                      <a:pt x="22" y="151"/>
                    </a:lnTo>
                    <a:lnTo>
                      <a:pt x="27" y="151"/>
                    </a:lnTo>
                    <a:lnTo>
                      <a:pt x="27" y="147"/>
                    </a:lnTo>
                    <a:lnTo>
                      <a:pt x="27" y="144"/>
                    </a:lnTo>
                    <a:lnTo>
                      <a:pt x="27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26" y="127"/>
                    </a:lnTo>
                    <a:lnTo>
                      <a:pt x="26" y="123"/>
                    </a:lnTo>
                    <a:lnTo>
                      <a:pt x="26" y="120"/>
                    </a:lnTo>
                    <a:lnTo>
                      <a:pt x="26" y="112"/>
                    </a:lnTo>
                    <a:lnTo>
                      <a:pt x="26" y="102"/>
                    </a:lnTo>
                    <a:lnTo>
                      <a:pt x="27" y="91"/>
                    </a:lnTo>
                    <a:lnTo>
                      <a:pt x="28" y="77"/>
                    </a:lnTo>
                    <a:lnTo>
                      <a:pt x="29" y="64"/>
                    </a:lnTo>
                    <a:lnTo>
                      <a:pt x="29" y="53"/>
                    </a:lnTo>
                    <a:lnTo>
                      <a:pt x="30" y="44"/>
                    </a:lnTo>
                    <a:lnTo>
                      <a:pt x="30" y="36"/>
                    </a:lnTo>
                    <a:lnTo>
                      <a:pt x="23" y="40"/>
                    </a:lnTo>
                    <a:lnTo>
                      <a:pt x="18" y="44"/>
                    </a:lnTo>
                    <a:lnTo>
                      <a:pt x="14" y="46"/>
                    </a:lnTo>
                    <a:lnTo>
                      <a:pt x="12" y="47"/>
                    </a:lnTo>
                    <a:lnTo>
                      <a:pt x="9" y="47"/>
                    </a:lnTo>
                    <a:lnTo>
                      <a:pt x="7" y="46"/>
                    </a:lnTo>
                    <a:lnTo>
                      <a:pt x="6" y="45"/>
                    </a:lnTo>
                    <a:lnTo>
                      <a:pt x="4" y="44"/>
                    </a:lnTo>
                    <a:lnTo>
                      <a:pt x="3" y="41"/>
                    </a:lnTo>
                    <a:lnTo>
                      <a:pt x="1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3"/>
                    </a:lnTo>
                    <a:lnTo>
                      <a:pt x="13" y="21"/>
                    </a:lnTo>
                    <a:lnTo>
                      <a:pt x="18" y="18"/>
                    </a:lnTo>
                    <a:lnTo>
                      <a:pt x="22" y="15"/>
                    </a:lnTo>
                    <a:lnTo>
                      <a:pt x="27" y="10"/>
                    </a:lnTo>
                    <a:lnTo>
                      <a:pt x="31" y="6"/>
                    </a:lnTo>
                    <a:lnTo>
                      <a:pt x="36" y="2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51" y="2"/>
                    </a:lnTo>
                    <a:lnTo>
                      <a:pt x="52" y="6"/>
                    </a:lnTo>
                    <a:lnTo>
                      <a:pt x="52" y="9"/>
                    </a:lnTo>
                    <a:lnTo>
                      <a:pt x="52" y="10"/>
                    </a:lnTo>
                    <a:lnTo>
                      <a:pt x="52" y="11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1" y="18"/>
                    </a:lnTo>
                    <a:lnTo>
                      <a:pt x="51" y="21"/>
                    </a:lnTo>
                    <a:lnTo>
                      <a:pt x="51" y="22"/>
                    </a:lnTo>
                    <a:lnTo>
                      <a:pt x="51" y="24"/>
                    </a:lnTo>
                    <a:lnTo>
                      <a:pt x="51" y="26"/>
                    </a:lnTo>
                    <a:lnTo>
                      <a:pt x="51" y="29"/>
                    </a:lnTo>
                    <a:lnTo>
                      <a:pt x="51" y="31"/>
                    </a:lnTo>
                    <a:lnTo>
                      <a:pt x="51" y="34"/>
                    </a:lnTo>
                    <a:lnTo>
                      <a:pt x="52" y="38"/>
                    </a:lnTo>
                    <a:lnTo>
                      <a:pt x="52" y="41"/>
                    </a:lnTo>
                    <a:lnTo>
                      <a:pt x="52" y="44"/>
                    </a:lnTo>
                    <a:lnTo>
                      <a:pt x="52" y="46"/>
                    </a:lnTo>
                    <a:lnTo>
                      <a:pt x="52" y="53"/>
                    </a:lnTo>
                    <a:lnTo>
                      <a:pt x="51" y="61"/>
                    </a:lnTo>
                    <a:lnTo>
                      <a:pt x="50" y="71"/>
                    </a:lnTo>
                    <a:lnTo>
                      <a:pt x="49" y="83"/>
                    </a:lnTo>
                    <a:lnTo>
                      <a:pt x="47" y="94"/>
                    </a:lnTo>
                    <a:lnTo>
                      <a:pt x="47" y="105"/>
                    </a:lnTo>
                    <a:lnTo>
                      <a:pt x="46" y="113"/>
                    </a:lnTo>
                    <a:lnTo>
                      <a:pt x="46" y="120"/>
                    </a:lnTo>
                    <a:lnTo>
                      <a:pt x="46" y="123"/>
                    </a:lnTo>
                    <a:lnTo>
                      <a:pt x="46" y="127"/>
                    </a:lnTo>
                    <a:lnTo>
                      <a:pt x="46" y="130"/>
                    </a:lnTo>
                    <a:lnTo>
                      <a:pt x="47" y="135"/>
                    </a:lnTo>
                    <a:lnTo>
                      <a:pt x="47" y="139"/>
                    </a:lnTo>
                    <a:lnTo>
                      <a:pt x="49" y="144"/>
                    </a:lnTo>
                    <a:lnTo>
                      <a:pt x="49" y="147"/>
                    </a:lnTo>
                    <a:lnTo>
                      <a:pt x="49" y="150"/>
                    </a:lnTo>
                    <a:lnTo>
                      <a:pt x="60" y="150"/>
                    </a:lnTo>
                    <a:lnTo>
                      <a:pt x="62" y="150"/>
                    </a:lnTo>
                    <a:lnTo>
                      <a:pt x="64" y="151"/>
                    </a:lnTo>
                    <a:lnTo>
                      <a:pt x="66" y="152"/>
                    </a:lnTo>
                    <a:lnTo>
                      <a:pt x="67" y="153"/>
                    </a:lnTo>
                    <a:lnTo>
                      <a:pt x="68" y="154"/>
                    </a:lnTo>
                    <a:lnTo>
                      <a:pt x="69" y="157"/>
                    </a:lnTo>
                    <a:lnTo>
                      <a:pt x="70" y="158"/>
                    </a:lnTo>
                    <a:lnTo>
                      <a:pt x="70" y="160"/>
                    </a:lnTo>
                    <a:lnTo>
                      <a:pt x="70" y="162"/>
                    </a:lnTo>
                    <a:lnTo>
                      <a:pt x="69" y="165"/>
                    </a:lnTo>
                    <a:lnTo>
                      <a:pt x="68" y="166"/>
                    </a:lnTo>
                    <a:lnTo>
                      <a:pt x="67" y="168"/>
                    </a:lnTo>
                    <a:lnTo>
                      <a:pt x="66" y="169"/>
                    </a:lnTo>
                    <a:lnTo>
                      <a:pt x="64" y="170"/>
                    </a:lnTo>
                    <a:lnTo>
                      <a:pt x="62" y="170"/>
                    </a:lnTo>
                    <a:lnTo>
                      <a:pt x="60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6" name="Freeform 25"/>
              <p:cNvSpPr>
                <a:spLocks/>
              </p:cNvSpPr>
              <p:nvPr/>
            </p:nvSpPr>
            <p:spPr bwMode="auto">
              <a:xfrm>
                <a:off x="2979" y="1167"/>
                <a:ext cx="52" cy="85"/>
              </a:xfrm>
              <a:custGeom>
                <a:avLst/>
                <a:gdLst>
                  <a:gd name="T0" fmla="*/ 2 w 104"/>
                  <a:gd name="T1" fmla="*/ 6 h 169"/>
                  <a:gd name="T2" fmla="*/ 2 w 104"/>
                  <a:gd name="T3" fmla="*/ 6 h 169"/>
                  <a:gd name="T4" fmla="*/ 2 w 104"/>
                  <a:gd name="T5" fmla="*/ 6 h 169"/>
                  <a:gd name="T6" fmla="*/ 2 w 104"/>
                  <a:gd name="T7" fmla="*/ 6 h 169"/>
                  <a:gd name="T8" fmla="*/ 1 w 104"/>
                  <a:gd name="T9" fmla="*/ 6 h 169"/>
                  <a:gd name="T10" fmla="*/ 1 w 104"/>
                  <a:gd name="T11" fmla="*/ 6 h 169"/>
                  <a:gd name="T12" fmla="*/ 0 w 104"/>
                  <a:gd name="T13" fmla="*/ 6 h 169"/>
                  <a:gd name="T14" fmla="*/ 0 w 104"/>
                  <a:gd name="T15" fmla="*/ 6 h 169"/>
                  <a:gd name="T16" fmla="*/ 0 w 104"/>
                  <a:gd name="T17" fmla="*/ 6 h 169"/>
                  <a:gd name="T18" fmla="*/ 0 w 104"/>
                  <a:gd name="T19" fmla="*/ 6 h 169"/>
                  <a:gd name="T20" fmla="*/ 0 w 104"/>
                  <a:gd name="T21" fmla="*/ 6 h 169"/>
                  <a:gd name="T22" fmla="*/ 0 w 104"/>
                  <a:gd name="T23" fmla="*/ 6 h 169"/>
                  <a:gd name="T24" fmla="*/ 0 w 104"/>
                  <a:gd name="T25" fmla="*/ 5 h 169"/>
                  <a:gd name="T26" fmla="*/ 0 w 104"/>
                  <a:gd name="T27" fmla="*/ 5 h 169"/>
                  <a:gd name="T28" fmla="*/ 0 w 104"/>
                  <a:gd name="T29" fmla="*/ 4 h 169"/>
                  <a:gd name="T30" fmla="*/ 1 w 104"/>
                  <a:gd name="T31" fmla="*/ 3 h 169"/>
                  <a:gd name="T32" fmla="*/ 1 w 104"/>
                  <a:gd name="T33" fmla="*/ 3 h 169"/>
                  <a:gd name="T34" fmla="*/ 2 w 104"/>
                  <a:gd name="T35" fmla="*/ 2 h 169"/>
                  <a:gd name="T36" fmla="*/ 2 w 104"/>
                  <a:gd name="T37" fmla="*/ 2 h 169"/>
                  <a:gd name="T38" fmla="*/ 2 w 104"/>
                  <a:gd name="T39" fmla="*/ 1 h 169"/>
                  <a:gd name="T40" fmla="*/ 1 w 104"/>
                  <a:gd name="T41" fmla="*/ 1 h 169"/>
                  <a:gd name="T42" fmla="*/ 1 w 104"/>
                  <a:gd name="T43" fmla="*/ 1 h 169"/>
                  <a:gd name="T44" fmla="*/ 1 w 104"/>
                  <a:gd name="T45" fmla="*/ 1 h 169"/>
                  <a:gd name="T46" fmla="*/ 0 w 104"/>
                  <a:gd name="T47" fmla="*/ 2 h 169"/>
                  <a:gd name="T48" fmla="*/ 0 w 104"/>
                  <a:gd name="T49" fmla="*/ 2 h 169"/>
                  <a:gd name="T50" fmla="*/ 0 w 104"/>
                  <a:gd name="T51" fmla="*/ 2 h 169"/>
                  <a:gd name="T52" fmla="*/ 0 w 104"/>
                  <a:gd name="T53" fmla="*/ 1 h 169"/>
                  <a:gd name="T54" fmla="*/ 0 w 104"/>
                  <a:gd name="T55" fmla="*/ 1 h 169"/>
                  <a:gd name="T56" fmla="*/ 1 w 104"/>
                  <a:gd name="T57" fmla="*/ 1 h 169"/>
                  <a:gd name="T58" fmla="*/ 1 w 104"/>
                  <a:gd name="T59" fmla="*/ 0 h 169"/>
                  <a:gd name="T60" fmla="*/ 2 w 104"/>
                  <a:gd name="T61" fmla="*/ 1 h 169"/>
                  <a:gd name="T62" fmla="*/ 3 w 104"/>
                  <a:gd name="T63" fmla="*/ 1 h 169"/>
                  <a:gd name="T64" fmla="*/ 3 w 104"/>
                  <a:gd name="T65" fmla="*/ 2 h 169"/>
                  <a:gd name="T66" fmla="*/ 3 w 104"/>
                  <a:gd name="T67" fmla="*/ 2 h 169"/>
                  <a:gd name="T68" fmla="*/ 2 w 104"/>
                  <a:gd name="T69" fmla="*/ 3 h 169"/>
                  <a:gd name="T70" fmla="*/ 2 w 104"/>
                  <a:gd name="T71" fmla="*/ 3 h 169"/>
                  <a:gd name="T72" fmla="*/ 1 w 104"/>
                  <a:gd name="T73" fmla="*/ 4 h 169"/>
                  <a:gd name="T74" fmla="*/ 1 w 104"/>
                  <a:gd name="T75" fmla="*/ 4 h 169"/>
                  <a:gd name="T76" fmla="*/ 0 w 104"/>
                  <a:gd name="T77" fmla="*/ 5 h 169"/>
                  <a:gd name="T78" fmla="*/ 1 w 104"/>
                  <a:gd name="T79" fmla="*/ 5 h 169"/>
                  <a:gd name="T80" fmla="*/ 2 w 104"/>
                  <a:gd name="T81" fmla="*/ 5 h 169"/>
                  <a:gd name="T82" fmla="*/ 2 w 104"/>
                  <a:gd name="T83" fmla="*/ 5 h 169"/>
                  <a:gd name="T84" fmla="*/ 3 w 104"/>
                  <a:gd name="T85" fmla="*/ 5 h 169"/>
                  <a:gd name="T86" fmla="*/ 3 w 104"/>
                  <a:gd name="T87" fmla="*/ 5 h 169"/>
                  <a:gd name="T88" fmla="*/ 3 w 104"/>
                  <a:gd name="T89" fmla="*/ 6 h 169"/>
                  <a:gd name="T90" fmla="*/ 2 w 104"/>
                  <a:gd name="T91" fmla="*/ 6 h 16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4"/>
                  <a:gd name="T139" fmla="*/ 0 h 169"/>
                  <a:gd name="T140" fmla="*/ 104 w 104"/>
                  <a:gd name="T141" fmla="*/ 169 h 16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4" h="169">
                    <a:moveTo>
                      <a:pt x="93" y="168"/>
                    </a:moveTo>
                    <a:lnTo>
                      <a:pt x="91" y="168"/>
                    </a:lnTo>
                    <a:lnTo>
                      <a:pt x="90" y="168"/>
                    </a:lnTo>
                    <a:lnTo>
                      <a:pt x="88" y="168"/>
                    </a:lnTo>
                    <a:lnTo>
                      <a:pt x="85" y="167"/>
                    </a:lnTo>
                    <a:lnTo>
                      <a:pt x="83" y="166"/>
                    </a:lnTo>
                    <a:lnTo>
                      <a:pt x="81" y="166"/>
                    </a:lnTo>
                    <a:lnTo>
                      <a:pt x="79" y="166"/>
                    </a:lnTo>
                    <a:lnTo>
                      <a:pt x="77" y="166"/>
                    </a:lnTo>
                    <a:lnTo>
                      <a:pt x="74" y="166"/>
                    </a:lnTo>
                    <a:lnTo>
                      <a:pt x="70" y="166"/>
                    </a:lnTo>
                    <a:lnTo>
                      <a:pt x="67" y="166"/>
                    </a:lnTo>
                    <a:lnTo>
                      <a:pt x="62" y="166"/>
                    </a:lnTo>
                    <a:lnTo>
                      <a:pt x="56" y="166"/>
                    </a:lnTo>
                    <a:lnTo>
                      <a:pt x="51" y="166"/>
                    </a:lnTo>
                    <a:lnTo>
                      <a:pt x="47" y="167"/>
                    </a:lnTo>
                    <a:lnTo>
                      <a:pt x="44" y="167"/>
                    </a:lnTo>
                    <a:lnTo>
                      <a:pt x="41" y="167"/>
                    </a:lnTo>
                    <a:lnTo>
                      <a:pt x="39" y="167"/>
                    </a:lnTo>
                    <a:lnTo>
                      <a:pt x="36" y="167"/>
                    </a:lnTo>
                    <a:lnTo>
                      <a:pt x="31" y="168"/>
                    </a:lnTo>
                    <a:lnTo>
                      <a:pt x="28" y="168"/>
                    </a:lnTo>
                    <a:lnTo>
                      <a:pt x="24" y="168"/>
                    </a:lnTo>
                    <a:lnTo>
                      <a:pt x="21" y="169"/>
                    </a:lnTo>
                    <a:lnTo>
                      <a:pt x="18" y="169"/>
                    </a:lnTo>
                    <a:lnTo>
                      <a:pt x="17" y="168"/>
                    </a:lnTo>
                    <a:lnTo>
                      <a:pt x="16" y="168"/>
                    </a:lnTo>
                    <a:lnTo>
                      <a:pt x="15" y="168"/>
                    </a:lnTo>
                    <a:lnTo>
                      <a:pt x="14" y="168"/>
                    </a:lnTo>
                    <a:lnTo>
                      <a:pt x="13" y="168"/>
                    </a:lnTo>
                    <a:lnTo>
                      <a:pt x="12" y="168"/>
                    </a:lnTo>
                    <a:lnTo>
                      <a:pt x="8" y="168"/>
                    </a:lnTo>
                    <a:lnTo>
                      <a:pt x="6" y="166"/>
                    </a:lnTo>
                    <a:lnTo>
                      <a:pt x="3" y="163"/>
                    </a:lnTo>
                    <a:lnTo>
                      <a:pt x="2" y="160"/>
                    </a:lnTo>
                    <a:lnTo>
                      <a:pt x="1" y="158"/>
                    </a:lnTo>
                    <a:lnTo>
                      <a:pt x="1" y="155"/>
                    </a:lnTo>
                    <a:lnTo>
                      <a:pt x="0" y="152"/>
                    </a:lnTo>
                    <a:lnTo>
                      <a:pt x="0" y="147"/>
                    </a:lnTo>
                    <a:lnTo>
                      <a:pt x="1" y="134"/>
                    </a:lnTo>
                    <a:lnTo>
                      <a:pt x="3" y="124"/>
                    </a:lnTo>
                    <a:lnTo>
                      <a:pt x="8" y="114"/>
                    </a:lnTo>
                    <a:lnTo>
                      <a:pt x="15" y="106"/>
                    </a:lnTo>
                    <a:lnTo>
                      <a:pt x="20" y="101"/>
                    </a:lnTo>
                    <a:lnTo>
                      <a:pt x="27" y="96"/>
                    </a:lnTo>
                    <a:lnTo>
                      <a:pt x="36" y="90"/>
                    </a:lnTo>
                    <a:lnTo>
                      <a:pt x="48" y="80"/>
                    </a:lnTo>
                    <a:lnTo>
                      <a:pt x="55" y="75"/>
                    </a:lnTo>
                    <a:lnTo>
                      <a:pt x="61" y="70"/>
                    </a:lnTo>
                    <a:lnTo>
                      <a:pt x="66" y="67"/>
                    </a:lnTo>
                    <a:lnTo>
                      <a:pt x="69" y="63"/>
                    </a:lnTo>
                    <a:lnTo>
                      <a:pt x="74" y="57"/>
                    </a:lnTo>
                    <a:lnTo>
                      <a:pt x="77" y="52"/>
                    </a:lnTo>
                    <a:lnTo>
                      <a:pt x="78" y="46"/>
                    </a:lnTo>
                    <a:lnTo>
                      <a:pt x="79" y="39"/>
                    </a:lnTo>
                    <a:lnTo>
                      <a:pt x="78" y="35"/>
                    </a:lnTo>
                    <a:lnTo>
                      <a:pt x="77" y="32"/>
                    </a:lnTo>
                    <a:lnTo>
                      <a:pt x="74" y="28"/>
                    </a:lnTo>
                    <a:lnTo>
                      <a:pt x="70" y="26"/>
                    </a:lnTo>
                    <a:lnTo>
                      <a:pt x="66" y="24"/>
                    </a:lnTo>
                    <a:lnTo>
                      <a:pt x="62" y="23"/>
                    </a:lnTo>
                    <a:lnTo>
                      <a:pt x="58" y="22"/>
                    </a:lnTo>
                    <a:lnTo>
                      <a:pt x="54" y="22"/>
                    </a:lnTo>
                    <a:lnTo>
                      <a:pt x="50" y="22"/>
                    </a:lnTo>
                    <a:lnTo>
                      <a:pt x="45" y="23"/>
                    </a:lnTo>
                    <a:lnTo>
                      <a:pt x="39" y="25"/>
                    </a:lnTo>
                    <a:lnTo>
                      <a:pt x="35" y="27"/>
                    </a:lnTo>
                    <a:lnTo>
                      <a:pt x="20" y="39"/>
                    </a:lnTo>
                    <a:lnTo>
                      <a:pt x="17" y="40"/>
                    </a:lnTo>
                    <a:lnTo>
                      <a:pt x="15" y="42"/>
                    </a:lnTo>
                    <a:lnTo>
                      <a:pt x="14" y="43"/>
                    </a:lnTo>
                    <a:lnTo>
                      <a:pt x="12" y="43"/>
                    </a:lnTo>
                    <a:lnTo>
                      <a:pt x="7" y="42"/>
                    </a:lnTo>
                    <a:lnTo>
                      <a:pt x="3" y="41"/>
                    </a:lnTo>
                    <a:lnTo>
                      <a:pt x="2" y="38"/>
                    </a:lnTo>
                    <a:lnTo>
                      <a:pt x="1" y="34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3" y="27"/>
                    </a:lnTo>
                    <a:lnTo>
                      <a:pt x="5" y="25"/>
                    </a:lnTo>
                    <a:lnTo>
                      <a:pt x="12" y="19"/>
                    </a:lnTo>
                    <a:lnTo>
                      <a:pt x="17" y="15"/>
                    </a:lnTo>
                    <a:lnTo>
                      <a:pt x="22" y="11"/>
                    </a:lnTo>
                    <a:lnTo>
                      <a:pt x="27" y="8"/>
                    </a:lnTo>
                    <a:lnTo>
                      <a:pt x="33" y="4"/>
                    </a:lnTo>
                    <a:lnTo>
                      <a:pt x="40" y="2"/>
                    </a:lnTo>
                    <a:lnTo>
                      <a:pt x="47" y="1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70" y="2"/>
                    </a:lnTo>
                    <a:lnTo>
                      <a:pt x="78" y="5"/>
                    </a:lnTo>
                    <a:lnTo>
                      <a:pt x="85" y="10"/>
                    </a:lnTo>
                    <a:lnTo>
                      <a:pt x="92" y="16"/>
                    </a:lnTo>
                    <a:lnTo>
                      <a:pt x="97" y="22"/>
                    </a:lnTo>
                    <a:lnTo>
                      <a:pt x="100" y="30"/>
                    </a:lnTo>
                    <a:lnTo>
                      <a:pt x="101" y="38"/>
                    </a:lnTo>
                    <a:lnTo>
                      <a:pt x="101" y="42"/>
                    </a:lnTo>
                    <a:lnTo>
                      <a:pt x="100" y="48"/>
                    </a:lnTo>
                    <a:lnTo>
                      <a:pt x="99" y="53"/>
                    </a:lnTo>
                    <a:lnTo>
                      <a:pt x="98" y="58"/>
                    </a:lnTo>
                    <a:lnTo>
                      <a:pt x="96" y="63"/>
                    </a:lnTo>
                    <a:lnTo>
                      <a:pt x="94" y="67"/>
                    </a:lnTo>
                    <a:lnTo>
                      <a:pt x="92" y="71"/>
                    </a:lnTo>
                    <a:lnTo>
                      <a:pt x="89" y="76"/>
                    </a:lnTo>
                    <a:lnTo>
                      <a:pt x="84" y="80"/>
                    </a:lnTo>
                    <a:lnTo>
                      <a:pt x="77" y="86"/>
                    </a:lnTo>
                    <a:lnTo>
                      <a:pt x="70" y="92"/>
                    </a:lnTo>
                    <a:lnTo>
                      <a:pt x="62" y="98"/>
                    </a:lnTo>
                    <a:lnTo>
                      <a:pt x="52" y="103"/>
                    </a:lnTo>
                    <a:lnTo>
                      <a:pt x="44" y="109"/>
                    </a:lnTo>
                    <a:lnTo>
                      <a:pt x="38" y="114"/>
                    </a:lnTo>
                    <a:lnTo>
                      <a:pt x="33" y="117"/>
                    </a:lnTo>
                    <a:lnTo>
                      <a:pt x="28" y="124"/>
                    </a:lnTo>
                    <a:lnTo>
                      <a:pt x="24" y="131"/>
                    </a:lnTo>
                    <a:lnTo>
                      <a:pt x="23" y="139"/>
                    </a:lnTo>
                    <a:lnTo>
                      <a:pt x="22" y="147"/>
                    </a:lnTo>
                    <a:lnTo>
                      <a:pt x="45" y="145"/>
                    </a:lnTo>
                    <a:lnTo>
                      <a:pt x="55" y="145"/>
                    </a:lnTo>
                    <a:lnTo>
                      <a:pt x="65" y="144"/>
                    </a:lnTo>
                    <a:lnTo>
                      <a:pt x="71" y="144"/>
                    </a:lnTo>
                    <a:lnTo>
                      <a:pt x="77" y="144"/>
                    </a:lnTo>
                    <a:lnTo>
                      <a:pt x="82" y="144"/>
                    </a:lnTo>
                    <a:lnTo>
                      <a:pt x="85" y="145"/>
                    </a:lnTo>
                    <a:lnTo>
                      <a:pt x="90" y="146"/>
                    </a:lnTo>
                    <a:lnTo>
                      <a:pt x="93" y="147"/>
                    </a:lnTo>
                    <a:lnTo>
                      <a:pt x="98" y="149"/>
                    </a:lnTo>
                    <a:lnTo>
                      <a:pt x="101" y="152"/>
                    </a:lnTo>
                    <a:lnTo>
                      <a:pt x="103" y="154"/>
                    </a:lnTo>
                    <a:lnTo>
                      <a:pt x="104" y="158"/>
                    </a:lnTo>
                    <a:lnTo>
                      <a:pt x="104" y="160"/>
                    </a:lnTo>
                    <a:lnTo>
                      <a:pt x="103" y="161"/>
                    </a:lnTo>
                    <a:lnTo>
                      <a:pt x="101" y="163"/>
                    </a:lnTo>
                    <a:lnTo>
                      <a:pt x="100" y="166"/>
                    </a:lnTo>
                    <a:lnTo>
                      <a:pt x="99" y="167"/>
                    </a:lnTo>
                    <a:lnTo>
                      <a:pt x="97" y="167"/>
                    </a:lnTo>
                    <a:lnTo>
                      <a:pt x="96" y="168"/>
                    </a:lnTo>
                    <a:lnTo>
                      <a:pt x="93" y="1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7" name="Freeform 26"/>
              <p:cNvSpPr>
                <a:spLocks/>
              </p:cNvSpPr>
              <p:nvPr/>
            </p:nvSpPr>
            <p:spPr bwMode="auto">
              <a:xfrm>
                <a:off x="3050" y="1367"/>
                <a:ext cx="51" cy="85"/>
              </a:xfrm>
              <a:custGeom>
                <a:avLst/>
                <a:gdLst>
                  <a:gd name="T0" fmla="*/ 1 w 103"/>
                  <a:gd name="T1" fmla="*/ 5 h 172"/>
                  <a:gd name="T2" fmla="*/ 0 w 103"/>
                  <a:gd name="T3" fmla="*/ 4 h 172"/>
                  <a:gd name="T4" fmla="*/ 0 w 103"/>
                  <a:gd name="T5" fmla="*/ 4 h 172"/>
                  <a:gd name="T6" fmla="*/ 0 w 103"/>
                  <a:gd name="T7" fmla="*/ 4 h 172"/>
                  <a:gd name="T8" fmla="*/ 0 w 103"/>
                  <a:gd name="T9" fmla="*/ 4 h 172"/>
                  <a:gd name="T10" fmla="*/ 0 w 103"/>
                  <a:gd name="T11" fmla="*/ 4 h 172"/>
                  <a:gd name="T12" fmla="*/ 0 w 103"/>
                  <a:gd name="T13" fmla="*/ 4 h 172"/>
                  <a:gd name="T14" fmla="*/ 0 w 103"/>
                  <a:gd name="T15" fmla="*/ 4 h 172"/>
                  <a:gd name="T16" fmla="*/ 0 w 103"/>
                  <a:gd name="T17" fmla="*/ 4 h 172"/>
                  <a:gd name="T18" fmla="*/ 1 w 103"/>
                  <a:gd name="T19" fmla="*/ 4 h 172"/>
                  <a:gd name="T20" fmla="*/ 1 w 103"/>
                  <a:gd name="T21" fmla="*/ 4 h 172"/>
                  <a:gd name="T22" fmla="*/ 1 w 103"/>
                  <a:gd name="T23" fmla="*/ 4 h 172"/>
                  <a:gd name="T24" fmla="*/ 2 w 103"/>
                  <a:gd name="T25" fmla="*/ 4 h 172"/>
                  <a:gd name="T26" fmla="*/ 2 w 103"/>
                  <a:gd name="T27" fmla="*/ 3 h 172"/>
                  <a:gd name="T28" fmla="*/ 2 w 103"/>
                  <a:gd name="T29" fmla="*/ 3 h 172"/>
                  <a:gd name="T30" fmla="*/ 1 w 103"/>
                  <a:gd name="T31" fmla="*/ 2 h 172"/>
                  <a:gd name="T32" fmla="*/ 1 w 103"/>
                  <a:gd name="T33" fmla="*/ 2 h 172"/>
                  <a:gd name="T34" fmla="*/ 0 w 103"/>
                  <a:gd name="T35" fmla="*/ 2 h 172"/>
                  <a:gd name="T36" fmla="*/ 1 w 103"/>
                  <a:gd name="T37" fmla="*/ 2 h 172"/>
                  <a:gd name="T38" fmla="*/ 2 w 103"/>
                  <a:gd name="T39" fmla="*/ 1 h 172"/>
                  <a:gd name="T40" fmla="*/ 2 w 103"/>
                  <a:gd name="T41" fmla="*/ 1 h 172"/>
                  <a:gd name="T42" fmla="*/ 2 w 103"/>
                  <a:gd name="T43" fmla="*/ 1 h 172"/>
                  <a:gd name="T44" fmla="*/ 2 w 103"/>
                  <a:gd name="T45" fmla="*/ 1 h 172"/>
                  <a:gd name="T46" fmla="*/ 2 w 103"/>
                  <a:gd name="T47" fmla="*/ 0 h 172"/>
                  <a:gd name="T48" fmla="*/ 1 w 103"/>
                  <a:gd name="T49" fmla="*/ 0 h 172"/>
                  <a:gd name="T50" fmla="*/ 1 w 103"/>
                  <a:gd name="T51" fmla="*/ 0 h 172"/>
                  <a:gd name="T52" fmla="*/ 0 w 103"/>
                  <a:gd name="T53" fmla="*/ 1 h 172"/>
                  <a:gd name="T54" fmla="*/ 0 w 103"/>
                  <a:gd name="T55" fmla="*/ 1 h 172"/>
                  <a:gd name="T56" fmla="*/ 0 w 103"/>
                  <a:gd name="T57" fmla="*/ 1 h 172"/>
                  <a:gd name="T58" fmla="*/ 0 w 103"/>
                  <a:gd name="T59" fmla="*/ 0 h 172"/>
                  <a:gd name="T60" fmla="*/ 0 w 103"/>
                  <a:gd name="T61" fmla="*/ 0 h 172"/>
                  <a:gd name="T62" fmla="*/ 0 w 103"/>
                  <a:gd name="T63" fmla="*/ 0 h 172"/>
                  <a:gd name="T64" fmla="*/ 1 w 103"/>
                  <a:gd name="T65" fmla="*/ 0 h 172"/>
                  <a:gd name="T66" fmla="*/ 1 w 103"/>
                  <a:gd name="T67" fmla="*/ 0 h 172"/>
                  <a:gd name="T68" fmla="*/ 2 w 103"/>
                  <a:gd name="T69" fmla="*/ 0 h 172"/>
                  <a:gd name="T70" fmla="*/ 2 w 103"/>
                  <a:gd name="T71" fmla="*/ 0 h 172"/>
                  <a:gd name="T72" fmla="*/ 3 w 103"/>
                  <a:gd name="T73" fmla="*/ 1 h 172"/>
                  <a:gd name="T74" fmla="*/ 2 w 103"/>
                  <a:gd name="T75" fmla="*/ 2 h 172"/>
                  <a:gd name="T76" fmla="*/ 2 w 103"/>
                  <a:gd name="T77" fmla="*/ 2 h 172"/>
                  <a:gd name="T78" fmla="*/ 2 w 103"/>
                  <a:gd name="T79" fmla="*/ 2 h 172"/>
                  <a:gd name="T80" fmla="*/ 2 w 103"/>
                  <a:gd name="T81" fmla="*/ 2 h 172"/>
                  <a:gd name="T82" fmla="*/ 3 w 103"/>
                  <a:gd name="T83" fmla="*/ 3 h 172"/>
                  <a:gd name="T84" fmla="*/ 3 w 103"/>
                  <a:gd name="T85" fmla="*/ 4 h 172"/>
                  <a:gd name="T86" fmla="*/ 2 w 103"/>
                  <a:gd name="T87" fmla="*/ 4 h 172"/>
                  <a:gd name="T88" fmla="*/ 2 w 103"/>
                  <a:gd name="T89" fmla="*/ 5 h 172"/>
                  <a:gd name="T90" fmla="*/ 1 w 103"/>
                  <a:gd name="T91" fmla="*/ 5 h 172"/>
                  <a:gd name="T92" fmla="*/ 1 w 103"/>
                  <a:gd name="T93" fmla="*/ 5 h 17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3"/>
                  <a:gd name="T142" fmla="*/ 0 h 172"/>
                  <a:gd name="T143" fmla="*/ 103 w 103"/>
                  <a:gd name="T144" fmla="*/ 172 h 17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3" h="172">
                    <a:moveTo>
                      <a:pt x="51" y="172"/>
                    </a:moveTo>
                    <a:lnTo>
                      <a:pt x="43" y="172"/>
                    </a:lnTo>
                    <a:lnTo>
                      <a:pt x="35" y="170"/>
                    </a:lnTo>
                    <a:lnTo>
                      <a:pt x="28" y="168"/>
                    </a:lnTo>
                    <a:lnTo>
                      <a:pt x="21" y="165"/>
                    </a:lnTo>
                    <a:lnTo>
                      <a:pt x="14" y="160"/>
                    </a:lnTo>
                    <a:lnTo>
                      <a:pt x="9" y="156"/>
                    </a:lnTo>
                    <a:lnTo>
                      <a:pt x="5" y="150"/>
                    </a:lnTo>
                    <a:lnTo>
                      <a:pt x="1" y="143"/>
                    </a:lnTo>
                    <a:lnTo>
                      <a:pt x="1" y="142"/>
                    </a:lnTo>
                    <a:lnTo>
                      <a:pt x="1" y="141"/>
                    </a:lnTo>
                    <a:lnTo>
                      <a:pt x="0" y="141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1" y="135"/>
                    </a:lnTo>
                    <a:lnTo>
                      <a:pt x="2" y="134"/>
                    </a:lnTo>
                    <a:lnTo>
                      <a:pt x="3" y="132"/>
                    </a:lnTo>
                    <a:lnTo>
                      <a:pt x="6" y="130"/>
                    </a:lnTo>
                    <a:lnTo>
                      <a:pt x="7" y="130"/>
                    </a:lnTo>
                    <a:lnTo>
                      <a:pt x="9" y="129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20" y="133"/>
                    </a:lnTo>
                    <a:lnTo>
                      <a:pt x="24" y="141"/>
                    </a:lnTo>
                    <a:lnTo>
                      <a:pt x="27" y="143"/>
                    </a:lnTo>
                    <a:lnTo>
                      <a:pt x="29" y="145"/>
                    </a:lnTo>
                    <a:lnTo>
                      <a:pt x="31" y="147"/>
                    </a:lnTo>
                    <a:lnTo>
                      <a:pt x="35" y="149"/>
                    </a:lnTo>
                    <a:lnTo>
                      <a:pt x="38" y="150"/>
                    </a:lnTo>
                    <a:lnTo>
                      <a:pt x="43" y="150"/>
                    </a:lnTo>
                    <a:lnTo>
                      <a:pt x="46" y="151"/>
                    </a:lnTo>
                    <a:lnTo>
                      <a:pt x="51" y="151"/>
                    </a:lnTo>
                    <a:lnTo>
                      <a:pt x="56" y="151"/>
                    </a:lnTo>
                    <a:lnTo>
                      <a:pt x="62" y="149"/>
                    </a:lnTo>
                    <a:lnTo>
                      <a:pt x="67" y="148"/>
                    </a:lnTo>
                    <a:lnTo>
                      <a:pt x="71" y="144"/>
                    </a:lnTo>
                    <a:lnTo>
                      <a:pt x="76" y="140"/>
                    </a:lnTo>
                    <a:lnTo>
                      <a:pt x="78" y="135"/>
                    </a:lnTo>
                    <a:lnTo>
                      <a:pt x="81" y="130"/>
                    </a:lnTo>
                    <a:lnTo>
                      <a:pt x="81" y="125"/>
                    </a:lnTo>
                    <a:lnTo>
                      <a:pt x="79" y="117"/>
                    </a:lnTo>
                    <a:lnTo>
                      <a:pt x="78" y="110"/>
                    </a:lnTo>
                    <a:lnTo>
                      <a:pt x="75" y="104"/>
                    </a:lnTo>
                    <a:lnTo>
                      <a:pt x="69" y="98"/>
                    </a:lnTo>
                    <a:lnTo>
                      <a:pt x="63" y="95"/>
                    </a:lnTo>
                    <a:lnTo>
                      <a:pt x="56" y="91"/>
                    </a:lnTo>
                    <a:lnTo>
                      <a:pt x="48" y="89"/>
                    </a:lnTo>
                    <a:lnTo>
                      <a:pt x="40" y="88"/>
                    </a:lnTo>
                    <a:lnTo>
                      <a:pt x="35" y="87"/>
                    </a:lnTo>
                    <a:lnTo>
                      <a:pt x="31" y="84"/>
                    </a:lnTo>
                    <a:lnTo>
                      <a:pt x="30" y="81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31" y="73"/>
                    </a:lnTo>
                    <a:lnTo>
                      <a:pt x="33" y="71"/>
                    </a:lnTo>
                    <a:lnTo>
                      <a:pt x="38" y="68"/>
                    </a:lnTo>
                    <a:lnTo>
                      <a:pt x="65" y="61"/>
                    </a:lnTo>
                    <a:lnTo>
                      <a:pt x="68" y="60"/>
                    </a:lnTo>
                    <a:lnTo>
                      <a:pt x="70" y="59"/>
                    </a:lnTo>
                    <a:lnTo>
                      <a:pt x="73" y="57"/>
                    </a:lnTo>
                    <a:lnTo>
                      <a:pt x="75" y="54"/>
                    </a:lnTo>
                    <a:lnTo>
                      <a:pt x="77" y="52"/>
                    </a:lnTo>
                    <a:lnTo>
                      <a:pt x="78" y="49"/>
                    </a:lnTo>
                    <a:lnTo>
                      <a:pt x="79" y="46"/>
                    </a:lnTo>
                    <a:lnTo>
                      <a:pt x="79" y="43"/>
                    </a:lnTo>
                    <a:lnTo>
                      <a:pt x="79" y="38"/>
                    </a:lnTo>
                    <a:lnTo>
                      <a:pt x="77" y="35"/>
                    </a:lnTo>
                    <a:lnTo>
                      <a:pt x="75" y="31"/>
                    </a:lnTo>
                    <a:lnTo>
                      <a:pt x="71" y="28"/>
                    </a:lnTo>
                    <a:lnTo>
                      <a:pt x="67" y="24"/>
                    </a:lnTo>
                    <a:lnTo>
                      <a:pt x="62" y="22"/>
                    </a:lnTo>
                    <a:lnTo>
                      <a:pt x="56" y="21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3" y="22"/>
                    </a:lnTo>
                    <a:lnTo>
                      <a:pt x="38" y="23"/>
                    </a:lnTo>
                    <a:lnTo>
                      <a:pt x="35" y="24"/>
                    </a:lnTo>
                    <a:lnTo>
                      <a:pt x="23" y="33"/>
                    </a:lnTo>
                    <a:lnTo>
                      <a:pt x="22" y="34"/>
                    </a:lnTo>
                    <a:lnTo>
                      <a:pt x="20" y="35"/>
                    </a:lnTo>
                    <a:lnTo>
                      <a:pt x="18" y="35"/>
                    </a:lnTo>
                    <a:lnTo>
                      <a:pt x="17" y="35"/>
                    </a:lnTo>
                    <a:lnTo>
                      <a:pt x="15" y="35"/>
                    </a:lnTo>
                    <a:lnTo>
                      <a:pt x="13" y="34"/>
                    </a:lnTo>
                    <a:lnTo>
                      <a:pt x="12" y="33"/>
                    </a:lnTo>
                    <a:lnTo>
                      <a:pt x="9" y="31"/>
                    </a:lnTo>
                    <a:lnTo>
                      <a:pt x="8" y="29"/>
                    </a:lnTo>
                    <a:lnTo>
                      <a:pt x="7" y="28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7" y="20"/>
                    </a:lnTo>
                    <a:lnTo>
                      <a:pt x="10" y="15"/>
                    </a:lnTo>
                    <a:lnTo>
                      <a:pt x="15" y="12"/>
                    </a:lnTo>
                    <a:lnTo>
                      <a:pt x="23" y="7"/>
                    </a:lnTo>
                    <a:lnTo>
                      <a:pt x="30" y="4"/>
                    </a:lnTo>
                    <a:lnTo>
                      <a:pt x="36" y="1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8" y="1"/>
                    </a:lnTo>
                    <a:lnTo>
                      <a:pt x="63" y="1"/>
                    </a:lnTo>
                    <a:lnTo>
                      <a:pt x="68" y="3"/>
                    </a:lnTo>
                    <a:lnTo>
                      <a:pt x="73" y="5"/>
                    </a:lnTo>
                    <a:lnTo>
                      <a:pt x="76" y="6"/>
                    </a:lnTo>
                    <a:lnTo>
                      <a:pt x="81" y="8"/>
                    </a:lnTo>
                    <a:lnTo>
                      <a:pt x="84" y="11"/>
                    </a:lnTo>
                    <a:lnTo>
                      <a:pt x="91" y="18"/>
                    </a:lnTo>
                    <a:lnTo>
                      <a:pt x="96" y="24"/>
                    </a:lnTo>
                    <a:lnTo>
                      <a:pt x="98" y="34"/>
                    </a:lnTo>
                    <a:lnTo>
                      <a:pt x="99" y="43"/>
                    </a:lnTo>
                    <a:lnTo>
                      <a:pt x="98" y="54"/>
                    </a:lnTo>
                    <a:lnTo>
                      <a:pt x="94" y="64"/>
                    </a:lnTo>
                    <a:lnTo>
                      <a:pt x="88" y="71"/>
                    </a:lnTo>
                    <a:lnTo>
                      <a:pt x="78" y="76"/>
                    </a:lnTo>
                    <a:lnTo>
                      <a:pt x="77" y="77"/>
                    </a:lnTo>
                    <a:lnTo>
                      <a:pt x="76" y="77"/>
                    </a:lnTo>
                    <a:lnTo>
                      <a:pt x="75" y="77"/>
                    </a:lnTo>
                    <a:lnTo>
                      <a:pt x="74" y="79"/>
                    </a:lnTo>
                    <a:lnTo>
                      <a:pt x="81" y="81"/>
                    </a:lnTo>
                    <a:lnTo>
                      <a:pt x="86" y="84"/>
                    </a:lnTo>
                    <a:lnTo>
                      <a:pt x="92" y="89"/>
                    </a:lnTo>
                    <a:lnTo>
                      <a:pt x="96" y="94"/>
                    </a:lnTo>
                    <a:lnTo>
                      <a:pt x="99" y="99"/>
                    </a:lnTo>
                    <a:lnTo>
                      <a:pt x="101" y="106"/>
                    </a:lnTo>
                    <a:lnTo>
                      <a:pt x="103" y="113"/>
                    </a:lnTo>
                    <a:lnTo>
                      <a:pt x="103" y="121"/>
                    </a:lnTo>
                    <a:lnTo>
                      <a:pt x="101" y="132"/>
                    </a:lnTo>
                    <a:lnTo>
                      <a:pt x="99" y="141"/>
                    </a:lnTo>
                    <a:lnTo>
                      <a:pt x="94" y="149"/>
                    </a:lnTo>
                    <a:lnTo>
                      <a:pt x="88" y="157"/>
                    </a:lnTo>
                    <a:lnTo>
                      <a:pt x="84" y="160"/>
                    </a:lnTo>
                    <a:lnTo>
                      <a:pt x="79" y="164"/>
                    </a:lnTo>
                    <a:lnTo>
                      <a:pt x="75" y="166"/>
                    </a:lnTo>
                    <a:lnTo>
                      <a:pt x="71" y="168"/>
                    </a:lnTo>
                    <a:lnTo>
                      <a:pt x="66" y="170"/>
                    </a:lnTo>
                    <a:lnTo>
                      <a:pt x="61" y="171"/>
                    </a:lnTo>
                    <a:lnTo>
                      <a:pt x="56" y="172"/>
                    </a:lnTo>
                    <a:lnTo>
                      <a:pt x="51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8" name="Freeform 27"/>
              <p:cNvSpPr>
                <a:spLocks/>
              </p:cNvSpPr>
              <p:nvPr/>
            </p:nvSpPr>
            <p:spPr bwMode="auto">
              <a:xfrm>
                <a:off x="2652" y="1799"/>
                <a:ext cx="27" cy="57"/>
              </a:xfrm>
              <a:custGeom>
                <a:avLst/>
                <a:gdLst>
                  <a:gd name="T0" fmla="*/ 0 w 54"/>
                  <a:gd name="T1" fmla="*/ 3 h 113"/>
                  <a:gd name="T2" fmla="*/ 0 w 54"/>
                  <a:gd name="T3" fmla="*/ 4 h 113"/>
                  <a:gd name="T4" fmla="*/ 1 w 54"/>
                  <a:gd name="T5" fmla="*/ 4 h 113"/>
                  <a:gd name="T6" fmla="*/ 1 w 54"/>
                  <a:gd name="T7" fmla="*/ 4 h 113"/>
                  <a:gd name="T8" fmla="*/ 1 w 54"/>
                  <a:gd name="T9" fmla="*/ 4 h 113"/>
                  <a:gd name="T10" fmla="*/ 1 w 54"/>
                  <a:gd name="T11" fmla="*/ 4 h 113"/>
                  <a:gd name="T12" fmla="*/ 1 w 54"/>
                  <a:gd name="T13" fmla="*/ 4 h 113"/>
                  <a:gd name="T14" fmla="*/ 1 w 54"/>
                  <a:gd name="T15" fmla="*/ 4 h 113"/>
                  <a:gd name="T16" fmla="*/ 2 w 54"/>
                  <a:gd name="T17" fmla="*/ 4 h 113"/>
                  <a:gd name="T18" fmla="*/ 2 w 54"/>
                  <a:gd name="T19" fmla="*/ 3 h 113"/>
                  <a:gd name="T20" fmla="*/ 2 w 54"/>
                  <a:gd name="T21" fmla="*/ 3 h 113"/>
                  <a:gd name="T22" fmla="*/ 2 w 54"/>
                  <a:gd name="T23" fmla="*/ 3 h 113"/>
                  <a:gd name="T24" fmla="*/ 2 w 54"/>
                  <a:gd name="T25" fmla="*/ 3 h 113"/>
                  <a:gd name="T26" fmla="*/ 2 w 54"/>
                  <a:gd name="T27" fmla="*/ 2 h 113"/>
                  <a:gd name="T28" fmla="*/ 2 w 54"/>
                  <a:gd name="T29" fmla="*/ 2 h 113"/>
                  <a:gd name="T30" fmla="*/ 2 w 54"/>
                  <a:gd name="T31" fmla="*/ 1 h 113"/>
                  <a:gd name="T32" fmla="*/ 2 w 54"/>
                  <a:gd name="T33" fmla="*/ 1 h 113"/>
                  <a:gd name="T34" fmla="*/ 2 w 54"/>
                  <a:gd name="T35" fmla="*/ 1 h 113"/>
                  <a:gd name="T36" fmla="*/ 2 w 54"/>
                  <a:gd name="T37" fmla="*/ 1 h 113"/>
                  <a:gd name="T38" fmla="*/ 1 w 54"/>
                  <a:gd name="T39" fmla="*/ 1 h 113"/>
                  <a:gd name="T40" fmla="*/ 1 w 54"/>
                  <a:gd name="T41" fmla="*/ 1 h 113"/>
                  <a:gd name="T42" fmla="*/ 1 w 54"/>
                  <a:gd name="T43" fmla="*/ 1 h 113"/>
                  <a:gd name="T44" fmla="*/ 1 w 54"/>
                  <a:gd name="T45" fmla="*/ 1 h 113"/>
                  <a:gd name="T46" fmla="*/ 1 w 54"/>
                  <a:gd name="T47" fmla="*/ 1 h 113"/>
                  <a:gd name="T48" fmla="*/ 1 w 54"/>
                  <a:gd name="T49" fmla="*/ 0 h 113"/>
                  <a:gd name="T50" fmla="*/ 1 w 54"/>
                  <a:gd name="T51" fmla="*/ 0 h 113"/>
                  <a:gd name="T52" fmla="*/ 0 w 54"/>
                  <a:gd name="T53" fmla="*/ 0 h 113"/>
                  <a:gd name="T54" fmla="*/ 0 w 54"/>
                  <a:gd name="T55" fmla="*/ 0 h 113"/>
                  <a:gd name="T56" fmla="*/ 0 w 54"/>
                  <a:gd name="T57" fmla="*/ 0 h 113"/>
                  <a:gd name="T58" fmla="*/ 0 w 54"/>
                  <a:gd name="T59" fmla="*/ 0 h 113"/>
                  <a:gd name="T60" fmla="*/ 0 w 54"/>
                  <a:gd name="T61" fmla="*/ 1 h 113"/>
                  <a:gd name="T62" fmla="*/ 1 w 54"/>
                  <a:gd name="T63" fmla="*/ 1 h 113"/>
                  <a:gd name="T64" fmla="*/ 1 w 54"/>
                  <a:gd name="T65" fmla="*/ 1 h 113"/>
                  <a:gd name="T66" fmla="*/ 1 w 54"/>
                  <a:gd name="T67" fmla="*/ 1 h 113"/>
                  <a:gd name="T68" fmla="*/ 1 w 54"/>
                  <a:gd name="T69" fmla="*/ 1 h 113"/>
                  <a:gd name="T70" fmla="*/ 1 w 54"/>
                  <a:gd name="T71" fmla="*/ 2 h 113"/>
                  <a:gd name="T72" fmla="*/ 1 w 54"/>
                  <a:gd name="T73" fmla="*/ 2 h 113"/>
                  <a:gd name="T74" fmla="*/ 1 w 54"/>
                  <a:gd name="T75" fmla="*/ 2 h 113"/>
                  <a:gd name="T76" fmla="*/ 1 w 54"/>
                  <a:gd name="T77" fmla="*/ 2 h 113"/>
                  <a:gd name="T78" fmla="*/ 1 w 54"/>
                  <a:gd name="T79" fmla="*/ 2 h 113"/>
                  <a:gd name="T80" fmla="*/ 1 w 54"/>
                  <a:gd name="T81" fmla="*/ 3 h 113"/>
                  <a:gd name="T82" fmla="*/ 1 w 54"/>
                  <a:gd name="T83" fmla="*/ 3 h 113"/>
                  <a:gd name="T84" fmla="*/ 1 w 54"/>
                  <a:gd name="T85" fmla="*/ 3 h 113"/>
                  <a:gd name="T86" fmla="*/ 1 w 54"/>
                  <a:gd name="T87" fmla="*/ 3 h 113"/>
                  <a:gd name="T88" fmla="*/ 1 w 54"/>
                  <a:gd name="T89" fmla="*/ 3 h 113"/>
                  <a:gd name="T90" fmla="*/ 1 w 54"/>
                  <a:gd name="T91" fmla="*/ 3 h 113"/>
                  <a:gd name="T92" fmla="*/ 0 w 54"/>
                  <a:gd name="T93" fmla="*/ 3 h 11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"/>
                  <a:gd name="T142" fmla="*/ 0 h 113"/>
                  <a:gd name="T143" fmla="*/ 54 w 54"/>
                  <a:gd name="T144" fmla="*/ 113 h 11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" h="113">
                    <a:moveTo>
                      <a:pt x="0" y="94"/>
                    </a:moveTo>
                    <a:lnTo>
                      <a:pt x="0" y="113"/>
                    </a:lnTo>
                    <a:lnTo>
                      <a:pt x="6" y="112"/>
                    </a:lnTo>
                    <a:lnTo>
                      <a:pt x="12" y="111"/>
                    </a:lnTo>
                    <a:lnTo>
                      <a:pt x="17" y="110"/>
                    </a:lnTo>
                    <a:lnTo>
                      <a:pt x="22" y="108"/>
                    </a:lnTo>
                    <a:lnTo>
                      <a:pt x="27" y="105"/>
                    </a:lnTo>
                    <a:lnTo>
                      <a:pt x="31" y="103"/>
                    </a:lnTo>
                    <a:lnTo>
                      <a:pt x="36" y="99"/>
                    </a:lnTo>
                    <a:lnTo>
                      <a:pt x="39" y="96"/>
                    </a:lnTo>
                    <a:lnTo>
                      <a:pt x="46" y="87"/>
                    </a:lnTo>
                    <a:lnTo>
                      <a:pt x="51" y="76"/>
                    </a:lnTo>
                    <a:lnTo>
                      <a:pt x="53" y="66"/>
                    </a:lnTo>
                    <a:lnTo>
                      <a:pt x="54" y="53"/>
                    </a:lnTo>
                    <a:lnTo>
                      <a:pt x="53" y="41"/>
                    </a:lnTo>
                    <a:lnTo>
                      <a:pt x="51" y="30"/>
                    </a:lnTo>
                    <a:lnTo>
                      <a:pt x="46" y="22"/>
                    </a:lnTo>
                    <a:lnTo>
                      <a:pt x="40" y="14"/>
                    </a:lnTo>
                    <a:lnTo>
                      <a:pt x="37" y="11"/>
                    </a:lnTo>
                    <a:lnTo>
                      <a:pt x="32" y="8"/>
                    </a:lnTo>
                    <a:lnTo>
                      <a:pt x="29" y="6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7" y="23"/>
                    </a:lnTo>
                    <a:lnTo>
                      <a:pt x="14" y="25"/>
                    </a:lnTo>
                    <a:lnTo>
                      <a:pt x="20" y="27"/>
                    </a:lnTo>
                    <a:lnTo>
                      <a:pt x="24" y="30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2" y="46"/>
                    </a:lnTo>
                    <a:lnTo>
                      <a:pt x="32" y="53"/>
                    </a:lnTo>
                    <a:lnTo>
                      <a:pt x="32" y="61"/>
                    </a:lnTo>
                    <a:lnTo>
                      <a:pt x="30" y="70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0" y="88"/>
                    </a:lnTo>
                    <a:lnTo>
                      <a:pt x="14" y="91"/>
                    </a:lnTo>
                    <a:lnTo>
                      <a:pt x="7" y="9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29" name="Freeform 28"/>
              <p:cNvSpPr>
                <a:spLocks/>
              </p:cNvSpPr>
              <p:nvPr/>
            </p:nvSpPr>
            <p:spPr bwMode="auto">
              <a:xfrm>
                <a:off x="2652" y="1766"/>
                <a:ext cx="11" cy="19"/>
              </a:xfrm>
              <a:custGeom>
                <a:avLst/>
                <a:gdLst>
                  <a:gd name="T0" fmla="*/ 0 w 22"/>
                  <a:gd name="T1" fmla="*/ 1 h 37"/>
                  <a:gd name="T2" fmla="*/ 0 w 22"/>
                  <a:gd name="T3" fmla="*/ 2 h 37"/>
                  <a:gd name="T4" fmla="*/ 1 w 22"/>
                  <a:gd name="T5" fmla="*/ 1 h 37"/>
                  <a:gd name="T6" fmla="*/ 1 w 22"/>
                  <a:gd name="T7" fmla="*/ 1 h 37"/>
                  <a:gd name="T8" fmla="*/ 1 w 22"/>
                  <a:gd name="T9" fmla="*/ 1 h 37"/>
                  <a:gd name="T10" fmla="*/ 1 w 22"/>
                  <a:gd name="T11" fmla="*/ 1 h 37"/>
                  <a:gd name="T12" fmla="*/ 1 w 22"/>
                  <a:gd name="T13" fmla="*/ 1 h 37"/>
                  <a:gd name="T14" fmla="*/ 1 w 22"/>
                  <a:gd name="T15" fmla="*/ 1 h 37"/>
                  <a:gd name="T16" fmla="*/ 1 w 22"/>
                  <a:gd name="T17" fmla="*/ 1 h 37"/>
                  <a:gd name="T18" fmla="*/ 1 w 22"/>
                  <a:gd name="T19" fmla="*/ 1 h 37"/>
                  <a:gd name="T20" fmla="*/ 1 w 22"/>
                  <a:gd name="T21" fmla="*/ 1 h 37"/>
                  <a:gd name="T22" fmla="*/ 1 w 22"/>
                  <a:gd name="T23" fmla="*/ 1 h 37"/>
                  <a:gd name="T24" fmla="*/ 1 w 22"/>
                  <a:gd name="T25" fmla="*/ 1 h 37"/>
                  <a:gd name="T26" fmla="*/ 1 w 22"/>
                  <a:gd name="T27" fmla="*/ 0 h 37"/>
                  <a:gd name="T28" fmla="*/ 1 w 22"/>
                  <a:gd name="T29" fmla="*/ 0 h 37"/>
                  <a:gd name="T30" fmla="*/ 1 w 22"/>
                  <a:gd name="T31" fmla="*/ 0 h 37"/>
                  <a:gd name="T32" fmla="*/ 1 w 22"/>
                  <a:gd name="T33" fmla="*/ 1 h 37"/>
                  <a:gd name="T34" fmla="*/ 1 w 22"/>
                  <a:gd name="T35" fmla="*/ 1 h 37"/>
                  <a:gd name="T36" fmla="*/ 0 w 22"/>
                  <a:gd name="T37" fmla="*/ 1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"/>
                  <a:gd name="T58" fmla="*/ 0 h 37"/>
                  <a:gd name="T59" fmla="*/ 22 w 22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" h="37">
                    <a:moveTo>
                      <a:pt x="0" y="7"/>
                    </a:moveTo>
                    <a:lnTo>
                      <a:pt x="0" y="37"/>
                    </a:lnTo>
                    <a:lnTo>
                      <a:pt x="11" y="25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1" y="12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1" y="7"/>
                    </a:lnTo>
                    <a:lnTo>
                      <a:pt x="20" y="4"/>
                    </a:lnTo>
                    <a:lnTo>
                      <a:pt x="19" y="3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0" name="Freeform 29"/>
              <p:cNvSpPr>
                <a:spLocks/>
              </p:cNvSpPr>
              <p:nvPr/>
            </p:nvSpPr>
            <p:spPr bwMode="auto">
              <a:xfrm>
                <a:off x="2625" y="1770"/>
                <a:ext cx="27" cy="86"/>
              </a:xfrm>
              <a:custGeom>
                <a:avLst/>
                <a:gdLst>
                  <a:gd name="T0" fmla="*/ 2 w 54"/>
                  <a:gd name="T1" fmla="*/ 0 h 171"/>
                  <a:gd name="T2" fmla="*/ 2 w 54"/>
                  <a:gd name="T3" fmla="*/ 0 h 171"/>
                  <a:gd name="T4" fmla="*/ 2 w 54"/>
                  <a:gd name="T5" fmla="*/ 0 h 171"/>
                  <a:gd name="T6" fmla="*/ 1 w 54"/>
                  <a:gd name="T7" fmla="*/ 1 h 171"/>
                  <a:gd name="T8" fmla="*/ 1 w 54"/>
                  <a:gd name="T9" fmla="*/ 2 h 171"/>
                  <a:gd name="T10" fmla="*/ 1 w 54"/>
                  <a:gd name="T11" fmla="*/ 3 h 171"/>
                  <a:gd name="T12" fmla="*/ 1 w 54"/>
                  <a:gd name="T13" fmla="*/ 3 h 171"/>
                  <a:gd name="T14" fmla="*/ 0 w 54"/>
                  <a:gd name="T15" fmla="*/ 4 h 171"/>
                  <a:gd name="T16" fmla="*/ 1 w 54"/>
                  <a:gd name="T17" fmla="*/ 5 h 171"/>
                  <a:gd name="T18" fmla="*/ 1 w 54"/>
                  <a:gd name="T19" fmla="*/ 5 h 171"/>
                  <a:gd name="T20" fmla="*/ 1 w 54"/>
                  <a:gd name="T21" fmla="*/ 6 h 171"/>
                  <a:gd name="T22" fmla="*/ 2 w 54"/>
                  <a:gd name="T23" fmla="*/ 6 h 171"/>
                  <a:gd name="T24" fmla="*/ 2 w 54"/>
                  <a:gd name="T25" fmla="*/ 6 h 171"/>
                  <a:gd name="T26" fmla="*/ 2 w 54"/>
                  <a:gd name="T27" fmla="*/ 6 h 171"/>
                  <a:gd name="T28" fmla="*/ 2 w 54"/>
                  <a:gd name="T29" fmla="*/ 6 h 171"/>
                  <a:gd name="T30" fmla="*/ 2 w 54"/>
                  <a:gd name="T31" fmla="*/ 6 h 171"/>
                  <a:gd name="T32" fmla="*/ 2 w 54"/>
                  <a:gd name="T33" fmla="*/ 5 h 171"/>
                  <a:gd name="T34" fmla="*/ 2 w 54"/>
                  <a:gd name="T35" fmla="*/ 5 h 171"/>
                  <a:gd name="T36" fmla="*/ 2 w 54"/>
                  <a:gd name="T37" fmla="*/ 5 h 171"/>
                  <a:gd name="T38" fmla="*/ 1 w 54"/>
                  <a:gd name="T39" fmla="*/ 5 h 171"/>
                  <a:gd name="T40" fmla="*/ 1 w 54"/>
                  <a:gd name="T41" fmla="*/ 5 h 171"/>
                  <a:gd name="T42" fmla="*/ 1 w 54"/>
                  <a:gd name="T43" fmla="*/ 4 h 171"/>
                  <a:gd name="T44" fmla="*/ 1 w 54"/>
                  <a:gd name="T45" fmla="*/ 4 h 171"/>
                  <a:gd name="T46" fmla="*/ 1 w 54"/>
                  <a:gd name="T47" fmla="*/ 3 h 171"/>
                  <a:gd name="T48" fmla="*/ 1 w 54"/>
                  <a:gd name="T49" fmla="*/ 3 h 171"/>
                  <a:gd name="T50" fmla="*/ 2 w 54"/>
                  <a:gd name="T51" fmla="*/ 3 h 171"/>
                  <a:gd name="T52" fmla="*/ 2 w 54"/>
                  <a:gd name="T53" fmla="*/ 3 h 171"/>
                  <a:gd name="T54" fmla="*/ 2 w 54"/>
                  <a:gd name="T55" fmla="*/ 3 h 171"/>
                  <a:gd name="T56" fmla="*/ 2 w 54"/>
                  <a:gd name="T57" fmla="*/ 3 h 171"/>
                  <a:gd name="T58" fmla="*/ 2 w 54"/>
                  <a:gd name="T59" fmla="*/ 3 h 171"/>
                  <a:gd name="T60" fmla="*/ 2 w 54"/>
                  <a:gd name="T61" fmla="*/ 2 h 171"/>
                  <a:gd name="T62" fmla="*/ 2 w 54"/>
                  <a:gd name="T63" fmla="*/ 2 h 171"/>
                  <a:gd name="T64" fmla="*/ 2 w 54"/>
                  <a:gd name="T65" fmla="*/ 2 h 171"/>
                  <a:gd name="T66" fmla="*/ 2 w 54"/>
                  <a:gd name="T67" fmla="*/ 2 h 171"/>
                  <a:gd name="T68" fmla="*/ 1 w 54"/>
                  <a:gd name="T69" fmla="*/ 3 h 171"/>
                  <a:gd name="T70" fmla="*/ 2 w 54"/>
                  <a:gd name="T71" fmla="*/ 2 h 171"/>
                  <a:gd name="T72" fmla="*/ 2 w 54"/>
                  <a:gd name="T73" fmla="*/ 2 h 1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4"/>
                  <a:gd name="T112" fmla="*/ 0 h 171"/>
                  <a:gd name="T113" fmla="*/ 54 w 54"/>
                  <a:gd name="T114" fmla="*/ 171 h 1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4" h="171">
                    <a:moveTo>
                      <a:pt x="54" y="30"/>
                    </a:moveTo>
                    <a:lnTo>
                      <a:pt x="54" y="0"/>
                    </a:lnTo>
                    <a:lnTo>
                      <a:pt x="53" y="0"/>
                    </a:lnTo>
                    <a:lnTo>
                      <a:pt x="43" y="10"/>
                    </a:lnTo>
                    <a:lnTo>
                      <a:pt x="32" y="20"/>
                    </a:lnTo>
                    <a:lnTo>
                      <a:pt x="24" y="31"/>
                    </a:lnTo>
                    <a:lnTo>
                      <a:pt x="16" y="42"/>
                    </a:lnTo>
                    <a:lnTo>
                      <a:pt x="10" y="54"/>
                    </a:lnTo>
                    <a:lnTo>
                      <a:pt x="6" y="65"/>
                    </a:lnTo>
                    <a:lnTo>
                      <a:pt x="2" y="78"/>
                    </a:lnTo>
                    <a:lnTo>
                      <a:pt x="1" y="91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2" y="130"/>
                    </a:lnTo>
                    <a:lnTo>
                      <a:pt x="6" y="141"/>
                    </a:lnTo>
                    <a:lnTo>
                      <a:pt x="10" y="151"/>
                    </a:lnTo>
                    <a:lnTo>
                      <a:pt x="14" y="155"/>
                    </a:lnTo>
                    <a:lnTo>
                      <a:pt x="18" y="160"/>
                    </a:lnTo>
                    <a:lnTo>
                      <a:pt x="23" y="163"/>
                    </a:lnTo>
                    <a:lnTo>
                      <a:pt x="28" y="166"/>
                    </a:lnTo>
                    <a:lnTo>
                      <a:pt x="33" y="168"/>
                    </a:lnTo>
                    <a:lnTo>
                      <a:pt x="39" y="170"/>
                    </a:lnTo>
                    <a:lnTo>
                      <a:pt x="45" y="171"/>
                    </a:lnTo>
                    <a:lnTo>
                      <a:pt x="52" y="171"/>
                    </a:lnTo>
                    <a:lnTo>
                      <a:pt x="53" y="171"/>
                    </a:lnTo>
                    <a:lnTo>
                      <a:pt x="54" y="171"/>
                    </a:lnTo>
                    <a:lnTo>
                      <a:pt x="54" y="152"/>
                    </a:lnTo>
                    <a:lnTo>
                      <a:pt x="53" y="152"/>
                    </a:lnTo>
                    <a:lnTo>
                      <a:pt x="45" y="151"/>
                    </a:lnTo>
                    <a:lnTo>
                      <a:pt x="38" y="148"/>
                    </a:lnTo>
                    <a:lnTo>
                      <a:pt x="31" y="142"/>
                    </a:lnTo>
                    <a:lnTo>
                      <a:pt x="27" y="136"/>
                    </a:lnTo>
                    <a:lnTo>
                      <a:pt x="24" y="129"/>
                    </a:lnTo>
                    <a:lnTo>
                      <a:pt x="22" y="122"/>
                    </a:lnTo>
                    <a:lnTo>
                      <a:pt x="21" y="114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21" y="99"/>
                    </a:lnTo>
                    <a:lnTo>
                      <a:pt x="21" y="95"/>
                    </a:lnTo>
                    <a:lnTo>
                      <a:pt x="21" y="93"/>
                    </a:lnTo>
                    <a:lnTo>
                      <a:pt x="27" y="90"/>
                    </a:lnTo>
                    <a:lnTo>
                      <a:pt x="30" y="87"/>
                    </a:lnTo>
                    <a:lnTo>
                      <a:pt x="33" y="86"/>
                    </a:lnTo>
                    <a:lnTo>
                      <a:pt x="36" y="85"/>
                    </a:lnTo>
                    <a:lnTo>
                      <a:pt x="39" y="84"/>
                    </a:lnTo>
                    <a:lnTo>
                      <a:pt x="44" y="83"/>
                    </a:lnTo>
                    <a:lnTo>
                      <a:pt x="48" y="81"/>
                    </a:lnTo>
                    <a:lnTo>
                      <a:pt x="52" y="81"/>
                    </a:lnTo>
                    <a:lnTo>
                      <a:pt x="53" y="81"/>
                    </a:lnTo>
                    <a:lnTo>
                      <a:pt x="54" y="81"/>
                    </a:lnTo>
                    <a:lnTo>
                      <a:pt x="54" y="58"/>
                    </a:lnTo>
                    <a:lnTo>
                      <a:pt x="52" y="60"/>
                    </a:lnTo>
                    <a:lnTo>
                      <a:pt x="50" y="60"/>
                    </a:lnTo>
                    <a:lnTo>
                      <a:pt x="46" y="60"/>
                    </a:lnTo>
                    <a:lnTo>
                      <a:pt x="44" y="61"/>
                    </a:lnTo>
                    <a:lnTo>
                      <a:pt x="40" y="62"/>
                    </a:lnTo>
                    <a:lnTo>
                      <a:pt x="36" y="63"/>
                    </a:lnTo>
                    <a:lnTo>
                      <a:pt x="31" y="65"/>
                    </a:lnTo>
                    <a:lnTo>
                      <a:pt x="27" y="68"/>
                    </a:lnTo>
                    <a:lnTo>
                      <a:pt x="30" y="58"/>
                    </a:lnTo>
                    <a:lnTo>
                      <a:pt x="33" y="51"/>
                    </a:lnTo>
                    <a:lnTo>
                      <a:pt x="38" y="45"/>
                    </a:lnTo>
                    <a:lnTo>
                      <a:pt x="43" y="40"/>
                    </a:lnTo>
                    <a:lnTo>
                      <a:pt x="54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1" name="Freeform 30"/>
              <p:cNvSpPr>
                <a:spLocks/>
              </p:cNvSpPr>
              <p:nvPr/>
            </p:nvSpPr>
            <p:spPr bwMode="auto">
              <a:xfrm>
                <a:off x="2416" y="1701"/>
                <a:ext cx="62" cy="85"/>
              </a:xfrm>
              <a:custGeom>
                <a:avLst/>
                <a:gdLst>
                  <a:gd name="T0" fmla="*/ 4 w 125"/>
                  <a:gd name="T1" fmla="*/ 1 h 173"/>
                  <a:gd name="T2" fmla="*/ 3 w 125"/>
                  <a:gd name="T3" fmla="*/ 1 h 173"/>
                  <a:gd name="T4" fmla="*/ 3 w 125"/>
                  <a:gd name="T5" fmla="*/ 2 h 173"/>
                  <a:gd name="T6" fmla="*/ 2 w 125"/>
                  <a:gd name="T7" fmla="*/ 3 h 173"/>
                  <a:gd name="T8" fmla="*/ 2 w 125"/>
                  <a:gd name="T9" fmla="*/ 4 h 173"/>
                  <a:gd name="T10" fmla="*/ 2 w 125"/>
                  <a:gd name="T11" fmla="*/ 4 h 173"/>
                  <a:gd name="T12" fmla="*/ 2 w 125"/>
                  <a:gd name="T13" fmla="*/ 5 h 173"/>
                  <a:gd name="T14" fmla="*/ 2 w 125"/>
                  <a:gd name="T15" fmla="*/ 5 h 173"/>
                  <a:gd name="T16" fmla="*/ 2 w 125"/>
                  <a:gd name="T17" fmla="*/ 5 h 173"/>
                  <a:gd name="T18" fmla="*/ 1 w 125"/>
                  <a:gd name="T19" fmla="*/ 5 h 173"/>
                  <a:gd name="T20" fmla="*/ 1 w 125"/>
                  <a:gd name="T21" fmla="*/ 5 h 173"/>
                  <a:gd name="T22" fmla="*/ 1 w 125"/>
                  <a:gd name="T23" fmla="*/ 5 h 173"/>
                  <a:gd name="T24" fmla="*/ 1 w 125"/>
                  <a:gd name="T25" fmla="*/ 5 h 173"/>
                  <a:gd name="T26" fmla="*/ 1 w 125"/>
                  <a:gd name="T27" fmla="*/ 4 h 173"/>
                  <a:gd name="T28" fmla="*/ 1 w 125"/>
                  <a:gd name="T29" fmla="*/ 4 h 173"/>
                  <a:gd name="T30" fmla="*/ 2 w 125"/>
                  <a:gd name="T31" fmla="*/ 2 h 173"/>
                  <a:gd name="T32" fmla="*/ 3 w 125"/>
                  <a:gd name="T33" fmla="*/ 1 h 173"/>
                  <a:gd name="T34" fmla="*/ 3 w 125"/>
                  <a:gd name="T35" fmla="*/ 0 h 173"/>
                  <a:gd name="T36" fmla="*/ 2 w 125"/>
                  <a:gd name="T37" fmla="*/ 0 h 173"/>
                  <a:gd name="T38" fmla="*/ 1 w 125"/>
                  <a:gd name="T39" fmla="*/ 0 h 173"/>
                  <a:gd name="T40" fmla="*/ 1 w 125"/>
                  <a:gd name="T41" fmla="*/ 0 h 173"/>
                  <a:gd name="T42" fmla="*/ 0 w 125"/>
                  <a:gd name="T43" fmla="*/ 0 h 173"/>
                  <a:gd name="T44" fmla="*/ 1 w 125"/>
                  <a:gd name="T45" fmla="*/ 0 h 173"/>
                  <a:gd name="T46" fmla="*/ 1 w 125"/>
                  <a:gd name="T47" fmla="*/ 0 h 173"/>
                  <a:gd name="T48" fmla="*/ 1 w 125"/>
                  <a:gd name="T49" fmla="*/ 0 h 173"/>
                  <a:gd name="T50" fmla="*/ 1 w 125"/>
                  <a:gd name="T51" fmla="*/ 0 h 173"/>
                  <a:gd name="T52" fmla="*/ 1 w 125"/>
                  <a:gd name="T53" fmla="*/ 0 h 173"/>
                  <a:gd name="T54" fmla="*/ 2 w 125"/>
                  <a:gd name="T55" fmla="*/ 0 h 173"/>
                  <a:gd name="T56" fmla="*/ 2 w 125"/>
                  <a:gd name="T57" fmla="*/ 0 h 173"/>
                  <a:gd name="T58" fmla="*/ 2 w 125"/>
                  <a:gd name="T59" fmla="*/ 0 h 173"/>
                  <a:gd name="T60" fmla="*/ 3 w 125"/>
                  <a:gd name="T61" fmla="*/ 0 h 173"/>
                  <a:gd name="T62" fmla="*/ 3 w 125"/>
                  <a:gd name="T63" fmla="*/ 0 h 173"/>
                  <a:gd name="T64" fmla="*/ 3 w 125"/>
                  <a:gd name="T65" fmla="*/ 0 h 173"/>
                  <a:gd name="T66" fmla="*/ 4 w 125"/>
                  <a:gd name="T67" fmla="*/ 0 h 173"/>
                  <a:gd name="T68" fmla="*/ 4 w 125"/>
                  <a:gd name="T69" fmla="*/ 0 h 173"/>
                  <a:gd name="T70" fmla="*/ 4 w 125"/>
                  <a:gd name="T71" fmla="*/ 0 h 173"/>
                  <a:gd name="T72" fmla="*/ 4 w 125"/>
                  <a:gd name="T73" fmla="*/ 0 h 173"/>
                  <a:gd name="T74" fmla="*/ 4 w 125"/>
                  <a:gd name="T75" fmla="*/ 0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5"/>
                  <a:gd name="T115" fmla="*/ 0 h 173"/>
                  <a:gd name="T116" fmla="*/ 125 w 125"/>
                  <a:gd name="T117" fmla="*/ 173 h 17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5" h="173">
                    <a:moveTo>
                      <a:pt x="119" y="23"/>
                    </a:moveTo>
                    <a:lnTo>
                      <a:pt x="108" y="35"/>
                    </a:lnTo>
                    <a:lnTo>
                      <a:pt x="101" y="43"/>
                    </a:lnTo>
                    <a:lnTo>
                      <a:pt x="95" y="53"/>
                    </a:lnTo>
                    <a:lnTo>
                      <a:pt x="90" y="63"/>
                    </a:lnTo>
                    <a:lnTo>
                      <a:pt x="84" y="75"/>
                    </a:lnTo>
                    <a:lnTo>
                      <a:pt x="63" y="118"/>
                    </a:lnTo>
                    <a:lnTo>
                      <a:pt x="62" y="121"/>
                    </a:lnTo>
                    <a:lnTo>
                      <a:pt x="60" y="127"/>
                    </a:lnTo>
                    <a:lnTo>
                      <a:pt x="57" y="134"/>
                    </a:lnTo>
                    <a:lnTo>
                      <a:pt x="54" y="143"/>
                    </a:lnTo>
                    <a:lnTo>
                      <a:pt x="51" y="151"/>
                    </a:lnTo>
                    <a:lnTo>
                      <a:pt x="48" y="158"/>
                    </a:lnTo>
                    <a:lnTo>
                      <a:pt x="45" y="163"/>
                    </a:lnTo>
                    <a:lnTo>
                      <a:pt x="42" y="167"/>
                    </a:lnTo>
                    <a:lnTo>
                      <a:pt x="41" y="169"/>
                    </a:lnTo>
                    <a:lnTo>
                      <a:pt x="39" y="172"/>
                    </a:lnTo>
                    <a:lnTo>
                      <a:pt x="37" y="173"/>
                    </a:lnTo>
                    <a:lnTo>
                      <a:pt x="34" y="173"/>
                    </a:lnTo>
                    <a:lnTo>
                      <a:pt x="32" y="173"/>
                    </a:lnTo>
                    <a:lnTo>
                      <a:pt x="30" y="172"/>
                    </a:lnTo>
                    <a:lnTo>
                      <a:pt x="29" y="171"/>
                    </a:lnTo>
                    <a:lnTo>
                      <a:pt x="26" y="169"/>
                    </a:lnTo>
                    <a:lnTo>
                      <a:pt x="25" y="167"/>
                    </a:lnTo>
                    <a:lnTo>
                      <a:pt x="24" y="166"/>
                    </a:lnTo>
                    <a:lnTo>
                      <a:pt x="23" y="164"/>
                    </a:lnTo>
                    <a:lnTo>
                      <a:pt x="23" y="163"/>
                    </a:lnTo>
                    <a:lnTo>
                      <a:pt x="23" y="159"/>
                    </a:lnTo>
                    <a:lnTo>
                      <a:pt x="25" y="154"/>
                    </a:lnTo>
                    <a:lnTo>
                      <a:pt x="26" y="149"/>
                    </a:lnTo>
                    <a:lnTo>
                      <a:pt x="30" y="141"/>
                    </a:lnTo>
                    <a:lnTo>
                      <a:pt x="55" y="81"/>
                    </a:lnTo>
                    <a:lnTo>
                      <a:pt x="63" y="63"/>
                    </a:lnTo>
                    <a:lnTo>
                      <a:pt x="71" y="48"/>
                    </a:lnTo>
                    <a:lnTo>
                      <a:pt x="80" y="36"/>
                    </a:lnTo>
                    <a:lnTo>
                      <a:pt x="89" y="25"/>
                    </a:lnTo>
                    <a:lnTo>
                      <a:pt x="90" y="23"/>
                    </a:lnTo>
                    <a:lnTo>
                      <a:pt x="37" y="22"/>
                    </a:lnTo>
                    <a:lnTo>
                      <a:pt x="10" y="22"/>
                    </a:lnTo>
                    <a:lnTo>
                      <a:pt x="6" y="21"/>
                    </a:lnTo>
                    <a:lnTo>
                      <a:pt x="2" y="19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3" y="1"/>
                    </a:lnTo>
                    <a:lnTo>
                      <a:pt x="39" y="1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59" y="1"/>
                    </a:lnTo>
                    <a:lnTo>
                      <a:pt x="64" y="2"/>
                    </a:lnTo>
                    <a:lnTo>
                      <a:pt x="70" y="2"/>
                    </a:lnTo>
                    <a:lnTo>
                      <a:pt x="76" y="2"/>
                    </a:lnTo>
                    <a:lnTo>
                      <a:pt x="80" y="2"/>
                    </a:lnTo>
                    <a:lnTo>
                      <a:pt x="85" y="2"/>
                    </a:lnTo>
                    <a:lnTo>
                      <a:pt x="90" y="2"/>
                    </a:lnTo>
                    <a:lnTo>
                      <a:pt x="93" y="2"/>
                    </a:lnTo>
                    <a:lnTo>
                      <a:pt x="114" y="2"/>
                    </a:lnTo>
                    <a:lnTo>
                      <a:pt x="119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5" y="9"/>
                    </a:lnTo>
                    <a:lnTo>
                      <a:pt x="125" y="12"/>
                    </a:lnTo>
                    <a:lnTo>
                      <a:pt x="124" y="15"/>
                    </a:lnTo>
                    <a:lnTo>
                      <a:pt x="122" y="19"/>
                    </a:lnTo>
                    <a:lnTo>
                      <a:pt x="11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2" name="Freeform 31"/>
              <p:cNvSpPr>
                <a:spLocks/>
              </p:cNvSpPr>
              <p:nvPr/>
            </p:nvSpPr>
            <p:spPr bwMode="auto">
              <a:xfrm>
                <a:off x="2306" y="1551"/>
                <a:ext cx="28" cy="88"/>
              </a:xfrm>
              <a:custGeom>
                <a:avLst/>
                <a:gdLst>
                  <a:gd name="T0" fmla="*/ 0 w 56"/>
                  <a:gd name="T1" fmla="*/ 6 h 173"/>
                  <a:gd name="T2" fmla="*/ 0 w 56"/>
                  <a:gd name="T3" fmla="*/ 6 h 173"/>
                  <a:gd name="T4" fmla="*/ 0 w 56"/>
                  <a:gd name="T5" fmla="*/ 6 h 173"/>
                  <a:gd name="T6" fmla="*/ 1 w 56"/>
                  <a:gd name="T7" fmla="*/ 6 h 173"/>
                  <a:gd name="T8" fmla="*/ 1 w 56"/>
                  <a:gd name="T9" fmla="*/ 6 h 173"/>
                  <a:gd name="T10" fmla="*/ 1 w 56"/>
                  <a:gd name="T11" fmla="*/ 6 h 173"/>
                  <a:gd name="T12" fmla="*/ 2 w 56"/>
                  <a:gd name="T13" fmla="*/ 6 h 173"/>
                  <a:gd name="T14" fmla="*/ 2 w 56"/>
                  <a:gd name="T15" fmla="*/ 5 h 173"/>
                  <a:gd name="T16" fmla="*/ 2 w 56"/>
                  <a:gd name="T17" fmla="*/ 5 h 173"/>
                  <a:gd name="T18" fmla="*/ 2 w 56"/>
                  <a:gd name="T19" fmla="*/ 4 h 173"/>
                  <a:gd name="T20" fmla="*/ 2 w 56"/>
                  <a:gd name="T21" fmla="*/ 4 h 173"/>
                  <a:gd name="T22" fmla="*/ 2 w 56"/>
                  <a:gd name="T23" fmla="*/ 3 h 173"/>
                  <a:gd name="T24" fmla="*/ 2 w 56"/>
                  <a:gd name="T25" fmla="*/ 3 h 173"/>
                  <a:gd name="T26" fmla="*/ 1 w 56"/>
                  <a:gd name="T27" fmla="*/ 3 h 173"/>
                  <a:gd name="T28" fmla="*/ 2 w 56"/>
                  <a:gd name="T29" fmla="*/ 3 h 173"/>
                  <a:gd name="T30" fmla="*/ 2 w 56"/>
                  <a:gd name="T31" fmla="*/ 2 h 173"/>
                  <a:gd name="T32" fmla="*/ 2 w 56"/>
                  <a:gd name="T33" fmla="*/ 2 h 173"/>
                  <a:gd name="T34" fmla="*/ 2 w 56"/>
                  <a:gd name="T35" fmla="*/ 2 h 173"/>
                  <a:gd name="T36" fmla="*/ 2 w 56"/>
                  <a:gd name="T37" fmla="*/ 1 h 173"/>
                  <a:gd name="T38" fmla="*/ 1 w 56"/>
                  <a:gd name="T39" fmla="*/ 1 h 173"/>
                  <a:gd name="T40" fmla="*/ 1 w 56"/>
                  <a:gd name="T41" fmla="*/ 1 h 173"/>
                  <a:gd name="T42" fmla="*/ 1 w 56"/>
                  <a:gd name="T43" fmla="*/ 0 h 173"/>
                  <a:gd name="T44" fmla="*/ 0 w 56"/>
                  <a:gd name="T45" fmla="*/ 0 h 173"/>
                  <a:gd name="T46" fmla="*/ 0 w 56"/>
                  <a:gd name="T47" fmla="*/ 1 h 173"/>
                  <a:gd name="T48" fmla="*/ 1 w 56"/>
                  <a:gd name="T49" fmla="*/ 1 h 173"/>
                  <a:gd name="T50" fmla="*/ 1 w 56"/>
                  <a:gd name="T51" fmla="*/ 1 h 173"/>
                  <a:gd name="T52" fmla="*/ 1 w 56"/>
                  <a:gd name="T53" fmla="*/ 1 h 173"/>
                  <a:gd name="T54" fmla="*/ 1 w 56"/>
                  <a:gd name="T55" fmla="*/ 1 h 173"/>
                  <a:gd name="T56" fmla="*/ 1 w 56"/>
                  <a:gd name="T57" fmla="*/ 1 h 173"/>
                  <a:gd name="T58" fmla="*/ 1 w 56"/>
                  <a:gd name="T59" fmla="*/ 2 h 173"/>
                  <a:gd name="T60" fmla="*/ 1 w 56"/>
                  <a:gd name="T61" fmla="*/ 2 h 173"/>
                  <a:gd name="T62" fmla="*/ 1 w 56"/>
                  <a:gd name="T63" fmla="*/ 2 h 173"/>
                  <a:gd name="T64" fmla="*/ 1 w 56"/>
                  <a:gd name="T65" fmla="*/ 3 h 173"/>
                  <a:gd name="T66" fmla="*/ 0 w 56"/>
                  <a:gd name="T67" fmla="*/ 3 h 173"/>
                  <a:gd name="T68" fmla="*/ 1 w 56"/>
                  <a:gd name="T69" fmla="*/ 3 h 173"/>
                  <a:gd name="T70" fmla="*/ 1 w 56"/>
                  <a:gd name="T71" fmla="*/ 4 h 173"/>
                  <a:gd name="T72" fmla="*/ 1 w 56"/>
                  <a:gd name="T73" fmla="*/ 4 h 173"/>
                  <a:gd name="T74" fmla="*/ 2 w 56"/>
                  <a:gd name="T75" fmla="*/ 4 h 173"/>
                  <a:gd name="T76" fmla="*/ 2 w 56"/>
                  <a:gd name="T77" fmla="*/ 5 h 173"/>
                  <a:gd name="T78" fmla="*/ 1 w 56"/>
                  <a:gd name="T79" fmla="*/ 5 h 173"/>
                  <a:gd name="T80" fmla="*/ 1 w 56"/>
                  <a:gd name="T81" fmla="*/ 5 h 173"/>
                  <a:gd name="T82" fmla="*/ 1 w 56"/>
                  <a:gd name="T83" fmla="*/ 5 h 173"/>
                  <a:gd name="T84" fmla="*/ 0 w 56"/>
                  <a:gd name="T85" fmla="*/ 5 h 173"/>
                  <a:gd name="T86" fmla="*/ 0 w 56"/>
                  <a:gd name="T87" fmla="*/ 5 h 1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6"/>
                  <a:gd name="T133" fmla="*/ 0 h 173"/>
                  <a:gd name="T134" fmla="*/ 56 w 56"/>
                  <a:gd name="T135" fmla="*/ 173 h 1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6" h="173">
                    <a:moveTo>
                      <a:pt x="0" y="153"/>
                    </a:moveTo>
                    <a:lnTo>
                      <a:pt x="0" y="173"/>
                    </a:lnTo>
                    <a:lnTo>
                      <a:pt x="5" y="173"/>
                    </a:lnTo>
                    <a:lnTo>
                      <a:pt x="12" y="172"/>
                    </a:lnTo>
                    <a:lnTo>
                      <a:pt x="17" y="172"/>
                    </a:lnTo>
                    <a:lnTo>
                      <a:pt x="23" y="171"/>
                    </a:lnTo>
                    <a:lnTo>
                      <a:pt x="27" y="168"/>
                    </a:lnTo>
                    <a:lnTo>
                      <a:pt x="32" y="167"/>
                    </a:lnTo>
                    <a:lnTo>
                      <a:pt x="37" y="164"/>
                    </a:lnTo>
                    <a:lnTo>
                      <a:pt x="41" y="161"/>
                    </a:lnTo>
                    <a:lnTo>
                      <a:pt x="47" y="155"/>
                    </a:lnTo>
                    <a:lnTo>
                      <a:pt x="53" y="145"/>
                    </a:lnTo>
                    <a:lnTo>
                      <a:pt x="55" y="136"/>
                    </a:lnTo>
                    <a:lnTo>
                      <a:pt x="56" y="126"/>
                    </a:lnTo>
                    <a:lnTo>
                      <a:pt x="56" y="117"/>
                    </a:lnTo>
                    <a:lnTo>
                      <a:pt x="54" y="108"/>
                    </a:lnTo>
                    <a:lnTo>
                      <a:pt x="52" y="102"/>
                    </a:lnTo>
                    <a:lnTo>
                      <a:pt x="48" y="96"/>
                    </a:lnTo>
                    <a:lnTo>
                      <a:pt x="45" y="91"/>
                    </a:lnTo>
                    <a:lnTo>
                      <a:pt x="40" y="87"/>
                    </a:lnTo>
                    <a:lnTo>
                      <a:pt x="33" y="82"/>
                    </a:lnTo>
                    <a:lnTo>
                      <a:pt x="25" y="77"/>
                    </a:lnTo>
                    <a:lnTo>
                      <a:pt x="31" y="75"/>
                    </a:lnTo>
                    <a:lnTo>
                      <a:pt x="37" y="72"/>
                    </a:lnTo>
                    <a:lnTo>
                      <a:pt x="40" y="68"/>
                    </a:lnTo>
                    <a:lnTo>
                      <a:pt x="42" y="66"/>
                    </a:lnTo>
                    <a:lnTo>
                      <a:pt x="45" y="62"/>
                    </a:lnTo>
                    <a:lnTo>
                      <a:pt x="46" y="57"/>
                    </a:lnTo>
                    <a:lnTo>
                      <a:pt x="47" y="52"/>
                    </a:lnTo>
                    <a:lnTo>
                      <a:pt x="47" y="45"/>
                    </a:lnTo>
                    <a:lnTo>
                      <a:pt x="46" y="35"/>
                    </a:lnTo>
                    <a:lnTo>
                      <a:pt x="45" y="26"/>
                    </a:lnTo>
                    <a:lnTo>
                      <a:pt x="40" y="17"/>
                    </a:lnTo>
                    <a:lnTo>
                      <a:pt x="35" y="12"/>
                    </a:lnTo>
                    <a:lnTo>
                      <a:pt x="30" y="6"/>
                    </a:lnTo>
                    <a:lnTo>
                      <a:pt x="22" y="3"/>
                    </a:lnTo>
                    <a:lnTo>
                      <a:pt x="1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7" y="20"/>
                    </a:lnTo>
                    <a:lnTo>
                      <a:pt x="12" y="21"/>
                    </a:lnTo>
                    <a:lnTo>
                      <a:pt x="17" y="22"/>
                    </a:lnTo>
                    <a:lnTo>
                      <a:pt x="19" y="24"/>
                    </a:lnTo>
                    <a:lnTo>
                      <a:pt x="23" y="28"/>
                    </a:lnTo>
                    <a:lnTo>
                      <a:pt x="25" y="32"/>
                    </a:lnTo>
                    <a:lnTo>
                      <a:pt x="26" y="38"/>
                    </a:lnTo>
                    <a:lnTo>
                      <a:pt x="26" y="45"/>
                    </a:lnTo>
                    <a:lnTo>
                      <a:pt x="25" y="50"/>
                    </a:lnTo>
                    <a:lnTo>
                      <a:pt x="24" y="54"/>
                    </a:lnTo>
                    <a:lnTo>
                      <a:pt x="20" y="58"/>
                    </a:lnTo>
                    <a:lnTo>
                      <a:pt x="17" y="61"/>
                    </a:lnTo>
                    <a:lnTo>
                      <a:pt x="13" y="64"/>
                    </a:lnTo>
                    <a:lnTo>
                      <a:pt x="10" y="66"/>
                    </a:lnTo>
                    <a:lnTo>
                      <a:pt x="5" y="67"/>
                    </a:lnTo>
                    <a:lnTo>
                      <a:pt x="0" y="69"/>
                    </a:lnTo>
                    <a:lnTo>
                      <a:pt x="0" y="89"/>
                    </a:lnTo>
                    <a:lnTo>
                      <a:pt x="7" y="91"/>
                    </a:lnTo>
                    <a:lnTo>
                      <a:pt x="12" y="94"/>
                    </a:lnTo>
                    <a:lnTo>
                      <a:pt x="18" y="97"/>
                    </a:lnTo>
                    <a:lnTo>
                      <a:pt x="22" y="99"/>
                    </a:lnTo>
                    <a:lnTo>
                      <a:pt x="27" y="104"/>
                    </a:lnTo>
                    <a:lnTo>
                      <a:pt x="31" y="110"/>
                    </a:lnTo>
                    <a:lnTo>
                      <a:pt x="32" y="115"/>
                    </a:lnTo>
                    <a:lnTo>
                      <a:pt x="33" y="122"/>
                    </a:lnTo>
                    <a:lnTo>
                      <a:pt x="33" y="129"/>
                    </a:lnTo>
                    <a:lnTo>
                      <a:pt x="32" y="135"/>
                    </a:lnTo>
                    <a:lnTo>
                      <a:pt x="30" y="141"/>
                    </a:lnTo>
                    <a:lnTo>
                      <a:pt x="27" y="144"/>
                    </a:lnTo>
                    <a:lnTo>
                      <a:pt x="23" y="149"/>
                    </a:lnTo>
                    <a:lnTo>
                      <a:pt x="16" y="151"/>
                    </a:lnTo>
                    <a:lnTo>
                      <a:pt x="9" y="153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3" name="Freeform 32"/>
              <p:cNvSpPr>
                <a:spLocks/>
              </p:cNvSpPr>
              <p:nvPr/>
            </p:nvSpPr>
            <p:spPr bwMode="auto">
              <a:xfrm>
                <a:off x="2279" y="1551"/>
                <a:ext cx="27" cy="88"/>
              </a:xfrm>
              <a:custGeom>
                <a:avLst/>
                <a:gdLst>
                  <a:gd name="T0" fmla="*/ 1 w 53"/>
                  <a:gd name="T1" fmla="*/ 0 h 173"/>
                  <a:gd name="T2" fmla="*/ 1 w 53"/>
                  <a:gd name="T3" fmla="*/ 1 h 173"/>
                  <a:gd name="T4" fmla="*/ 0 w 53"/>
                  <a:gd name="T5" fmla="*/ 1 h 173"/>
                  <a:gd name="T6" fmla="*/ 0 w 53"/>
                  <a:gd name="T7" fmla="*/ 1 h 173"/>
                  <a:gd name="T8" fmla="*/ 0 w 53"/>
                  <a:gd name="T9" fmla="*/ 2 h 173"/>
                  <a:gd name="T10" fmla="*/ 0 w 53"/>
                  <a:gd name="T11" fmla="*/ 3 h 173"/>
                  <a:gd name="T12" fmla="*/ 0 w 53"/>
                  <a:gd name="T13" fmla="*/ 3 h 173"/>
                  <a:gd name="T14" fmla="*/ 0 w 53"/>
                  <a:gd name="T15" fmla="*/ 4 h 173"/>
                  <a:gd name="T16" fmla="*/ 0 w 53"/>
                  <a:gd name="T17" fmla="*/ 5 h 173"/>
                  <a:gd name="T18" fmla="*/ 0 w 53"/>
                  <a:gd name="T19" fmla="*/ 5 h 173"/>
                  <a:gd name="T20" fmla="*/ 0 w 53"/>
                  <a:gd name="T21" fmla="*/ 6 h 173"/>
                  <a:gd name="T22" fmla="*/ 0 w 53"/>
                  <a:gd name="T23" fmla="*/ 6 h 173"/>
                  <a:gd name="T24" fmla="*/ 1 w 53"/>
                  <a:gd name="T25" fmla="*/ 6 h 173"/>
                  <a:gd name="T26" fmla="*/ 1 w 53"/>
                  <a:gd name="T27" fmla="*/ 6 h 173"/>
                  <a:gd name="T28" fmla="*/ 1 w 53"/>
                  <a:gd name="T29" fmla="*/ 6 h 173"/>
                  <a:gd name="T30" fmla="*/ 1 w 53"/>
                  <a:gd name="T31" fmla="*/ 5 h 173"/>
                  <a:gd name="T32" fmla="*/ 1 w 53"/>
                  <a:gd name="T33" fmla="*/ 5 h 173"/>
                  <a:gd name="T34" fmla="*/ 0 w 53"/>
                  <a:gd name="T35" fmla="*/ 5 h 173"/>
                  <a:gd name="T36" fmla="*/ 0 w 53"/>
                  <a:gd name="T37" fmla="*/ 5 h 173"/>
                  <a:gd name="T38" fmla="*/ 0 w 53"/>
                  <a:gd name="T39" fmla="*/ 4 h 173"/>
                  <a:gd name="T40" fmla="*/ 0 w 53"/>
                  <a:gd name="T41" fmla="*/ 4 h 173"/>
                  <a:gd name="T42" fmla="*/ 1 w 53"/>
                  <a:gd name="T43" fmla="*/ 4 h 173"/>
                  <a:gd name="T44" fmla="*/ 1 w 53"/>
                  <a:gd name="T45" fmla="*/ 3 h 173"/>
                  <a:gd name="T46" fmla="*/ 1 w 53"/>
                  <a:gd name="T47" fmla="*/ 3 h 173"/>
                  <a:gd name="T48" fmla="*/ 1 w 53"/>
                  <a:gd name="T49" fmla="*/ 3 h 173"/>
                  <a:gd name="T50" fmla="*/ 1 w 53"/>
                  <a:gd name="T51" fmla="*/ 3 h 173"/>
                  <a:gd name="T52" fmla="*/ 1 w 53"/>
                  <a:gd name="T53" fmla="*/ 3 h 173"/>
                  <a:gd name="T54" fmla="*/ 1 w 53"/>
                  <a:gd name="T55" fmla="*/ 3 h 173"/>
                  <a:gd name="T56" fmla="*/ 1 w 53"/>
                  <a:gd name="T57" fmla="*/ 3 h 173"/>
                  <a:gd name="T58" fmla="*/ 0 w 53"/>
                  <a:gd name="T59" fmla="*/ 2 h 173"/>
                  <a:gd name="T60" fmla="*/ 0 w 53"/>
                  <a:gd name="T61" fmla="*/ 2 h 173"/>
                  <a:gd name="T62" fmla="*/ 0 w 53"/>
                  <a:gd name="T63" fmla="*/ 1 h 173"/>
                  <a:gd name="T64" fmla="*/ 1 w 53"/>
                  <a:gd name="T65" fmla="*/ 1 h 173"/>
                  <a:gd name="T66" fmla="*/ 1 w 53"/>
                  <a:gd name="T67" fmla="*/ 1 h 17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3"/>
                  <a:gd name="T103" fmla="*/ 0 h 173"/>
                  <a:gd name="T104" fmla="*/ 53 w 53"/>
                  <a:gd name="T105" fmla="*/ 173 h 17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3" h="173">
                    <a:moveTo>
                      <a:pt x="53" y="20"/>
                    </a:moveTo>
                    <a:lnTo>
                      <a:pt x="53" y="0"/>
                    </a:lnTo>
                    <a:lnTo>
                      <a:pt x="43" y="1"/>
                    </a:lnTo>
                    <a:lnTo>
                      <a:pt x="34" y="4"/>
                    </a:lnTo>
                    <a:lnTo>
                      <a:pt x="26" y="7"/>
                    </a:lnTo>
                    <a:lnTo>
                      <a:pt x="19" y="13"/>
                    </a:lnTo>
                    <a:lnTo>
                      <a:pt x="14" y="20"/>
                    </a:lnTo>
                    <a:lnTo>
                      <a:pt x="9" y="28"/>
                    </a:lnTo>
                    <a:lnTo>
                      <a:pt x="5" y="37"/>
                    </a:lnTo>
                    <a:lnTo>
                      <a:pt x="4" y="47"/>
                    </a:lnTo>
                    <a:lnTo>
                      <a:pt x="5" y="58"/>
                    </a:lnTo>
                    <a:lnTo>
                      <a:pt x="9" y="67"/>
                    </a:lnTo>
                    <a:lnTo>
                      <a:pt x="16" y="75"/>
                    </a:lnTo>
                    <a:lnTo>
                      <a:pt x="24" y="81"/>
                    </a:lnTo>
                    <a:lnTo>
                      <a:pt x="14" y="89"/>
                    </a:lnTo>
                    <a:lnTo>
                      <a:pt x="5" y="99"/>
                    </a:lnTo>
                    <a:lnTo>
                      <a:pt x="1" y="113"/>
                    </a:lnTo>
                    <a:lnTo>
                      <a:pt x="0" y="129"/>
                    </a:lnTo>
                    <a:lnTo>
                      <a:pt x="1" y="140"/>
                    </a:lnTo>
                    <a:lnTo>
                      <a:pt x="4" y="149"/>
                    </a:lnTo>
                    <a:lnTo>
                      <a:pt x="9" y="157"/>
                    </a:lnTo>
                    <a:lnTo>
                      <a:pt x="16" y="163"/>
                    </a:lnTo>
                    <a:lnTo>
                      <a:pt x="19" y="165"/>
                    </a:lnTo>
                    <a:lnTo>
                      <a:pt x="24" y="167"/>
                    </a:lnTo>
                    <a:lnTo>
                      <a:pt x="27" y="168"/>
                    </a:lnTo>
                    <a:lnTo>
                      <a:pt x="32" y="171"/>
                    </a:lnTo>
                    <a:lnTo>
                      <a:pt x="37" y="172"/>
                    </a:lnTo>
                    <a:lnTo>
                      <a:pt x="42" y="172"/>
                    </a:lnTo>
                    <a:lnTo>
                      <a:pt x="47" y="173"/>
                    </a:lnTo>
                    <a:lnTo>
                      <a:pt x="53" y="173"/>
                    </a:lnTo>
                    <a:lnTo>
                      <a:pt x="53" y="153"/>
                    </a:lnTo>
                    <a:lnTo>
                      <a:pt x="48" y="153"/>
                    </a:lnTo>
                    <a:lnTo>
                      <a:pt x="43" y="152"/>
                    </a:lnTo>
                    <a:lnTo>
                      <a:pt x="38" y="151"/>
                    </a:lnTo>
                    <a:lnTo>
                      <a:pt x="33" y="149"/>
                    </a:lnTo>
                    <a:lnTo>
                      <a:pt x="27" y="145"/>
                    </a:lnTo>
                    <a:lnTo>
                      <a:pt x="24" y="140"/>
                    </a:lnTo>
                    <a:lnTo>
                      <a:pt x="22" y="135"/>
                    </a:lnTo>
                    <a:lnTo>
                      <a:pt x="20" y="128"/>
                    </a:lnTo>
                    <a:lnTo>
                      <a:pt x="20" y="120"/>
                    </a:lnTo>
                    <a:lnTo>
                      <a:pt x="23" y="113"/>
                    </a:lnTo>
                    <a:lnTo>
                      <a:pt x="25" y="107"/>
                    </a:lnTo>
                    <a:lnTo>
                      <a:pt x="28" y="103"/>
                    </a:lnTo>
                    <a:lnTo>
                      <a:pt x="32" y="100"/>
                    </a:lnTo>
                    <a:lnTo>
                      <a:pt x="38" y="97"/>
                    </a:lnTo>
                    <a:lnTo>
                      <a:pt x="45" y="94"/>
                    </a:lnTo>
                    <a:lnTo>
                      <a:pt x="53" y="89"/>
                    </a:lnTo>
                    <a:lnTo>
                      <a:pt x="52" y="89"/>
                    </a:lnTo>
                    <a:lnTo>
                      <a:pt x="53" y="89"/>
                    </a:lnTo>
                    <a:lnTo>
                      <a:pt x="53" y="69"/>
                    </a:lnTo>
                    <a:lnTo>
                      <a:pt x="52" y="69"/>
                    </a:lnTo>
                    <a:lnTo>
                      <a:pt x="40" y="66"/>
                    </a:lnTo>
                    <a:lnTo>
                      <a:pt x="32" y="60"/>
                    </a:lnTo>
                    <a:lnTo>
                      <a:pt x="27" y="54"/>
                    </a:lnTo>
                    <a:lnTo>
                      <a:pt x="26" y="47"/>
                    </a:lnTo>
                    <a:lnTo>
                      <a:pt x="26" y="42"/>
                    </a:lnTo>
                    <a:lnTo>
                      <a:pt x="27" y="36"/>
                    </a:lnTo>
                    <a:lnTo>
                      <a:pt x="30" y="31"/>
                    </a:lnTo>
                    <a:lnTo>
                      <a:pt x="32" y="28"/>
                    </a:lnTo>
                    <a:lnTo>
                      <a:pt x="37" y="24"/>
                    </a:lnTo>
                    <a:lnTo>
                      <a:pt x="41" y="22"/>
                    </a:lnTo>
                    <a:lnTo>
                      <a:pt x="47" y="20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4" name="Freeform 33"/>
              <p:cNvSpPr>
                <a:spLocks/>
              </p:cNvSpPr>
              <p:nvPr/>
            </p:nvSpPr>
            <p:spPr bwMode="auto">
              <a:xfrm>
                <a:off x="2233" y="1367"/>
                <a:ext cx="27" cy="82"/>
              </a:xfrm>
              <a:custGeom>
                <a:avLst/>
                <a:gdLst>
                  <a:gd name="T0" fmla="*/ 0 w 58"/>
                  <a:gd name="T1" fmla="*/ 5 h 165"/>
                  <a:gd name="T2" fmla="*/ 0 w 58"/>
                  <a:gd name="T3" fmla="*/ 5 h 165"/>
                  <a:gd name="T4" fmla="*/ 0 w 58"/>
                  <a:gd name="T5" fmla="*/ 4 h 165"/>
                  <a:gd name="T6" fmla="*/ 0 w 58"/>
                  <a:gd name="T7" fmla="*/ 4 h 165"/>
                  <a:gd name="T8" fmla="*/ 1 w 58"/>
                  <a:gd name="T9" fmla="*/ 3 h 165"/>
                  <a:gd name="T10" fmla="*/ 1 w 58"/>
                  <a:gd name="T11" fmla="*/ 3 h 165"/>
                  <a:gd name="T12" fmla="*/ 1 w 58"/>
                  <a:gd name="T13" fmla="*/ 2 h 165"/>
                  <a:gd name="T14" fmla="*/ 1 w 58"/>
                  <a:gd name="T15" fmla="*/ 1 h 165"/>
                  <a:gd name="T16" fmla="*/ 1 w 58"/>
                  <a:gd name="T17" fmla="*/ 0 h 165"/>
                  <a:gd name="T18" fmla="*/ 1 w 58"/>
                  <a:gd name="T19" fmla="*/ 0 h 165"/>
                  <a:gd name="T20" fmla="*/ 0 w 58"/>
                  <a:gd name="T21" fmla="*/ 0 h 165"/>
                  <a:gd name="T22" fmla="*/ 0 w 58"/>
                  <a:gd name="T23" fmla="*/ 0 h 165"/>
                  <a:gd name="T24" fmla="*/ 0 w 58"/>
                  <a:gd name="T25" fmla="*/ 0 h 165"/>
                  <a:gd name="T26" fmla="*/ 0 w 58"/>
                  <a:gd name="T27" fmla="*/ 0 h 165"/>
                  <a:gd name="T28" fmla="*/ 0 w 58"/>
                  <a:gd name="T29" fmla="*/ 0 h 165"/>
                  <a:gd name="T30" fmla="*/ 0 w 58"/>
                  <a:gd name="T31" fmla="*/ 0 h 165"/>
                  <a:gd name="T32" fmla="*/ 0 w 58"/>
                  <a:gd name="T33" fmla="*/ 0 h 165"/>
                  <a:gd name="T34" fmla="*/ 0 w 58"/>
                  <a:gd name="T35" fmla="*/ 0 h 165"/>
                  <a:gd name="T36" fmla="*/ 0 w 58"/>
                  <a:gd name="T37" fmla="*/ 0 h 165"/>
                  <a:gd name="T38" fmla="*/ 0 w 58"/>
                  <a:gd name="T39" fmla="*/ 1 h 165"/>
                  <a:gd name="T40" fmla="*/ 1 w 58"/>
                  <a:gd name="T41" fmla="*/ 1 h 165"/>
                  <a:gd name="T42" fmla="*/ 1 w 58"/>
                  <a:gd name="T43" fmla="*/ 1 h 165"/>
                  <a:gd name="T44" fmla="*/ 1 w 58"/>
                  <a:gd name="T45" fmla="*/ 2 h 165"/>
                  <a:gd name="T46" fmla="*/ 1 w 58"/>
                  <a:gd name="T47" fmla="*/ 2 h 165"/>
                  <a:gd name="T48" fmla="*/ 0 w 58"/>
                  <a:gd name="T49" fmla="*/ 2 h 165"/>
                  <a:gd name="T50" fmla="*/ 0 w 58"/>
                  <a:gd name="T51" fmla="*/ 2 h 165"/>
                  <a:gd name="T52" fmla="*/ 0 w 58"/>
                  <a:gd name="T53" fmla="*/ 2 h 165"/>
                  <a:gd name="T54" fmla="*/ 0 w 58"/>
                  <a:gd name="T55" fmla="*/ 2 h 165"/>
                  <a:gd name="T56" fmla="*/ 0 w 58"/>
                  <a:gd name="T57" fmla="*/ 2 h 165"/>
                  <a:gd name="T58" fmla="*/ 0 w 58"/>
                  <a:gd name="T59" fmla="*/ 2 h 165"/>
                  <a:gd name="T60" fmla="*/ 0 w 58"/>
                  <a:gd name="T61" fmla="*/ 3 h 165"/>
                  <a:gd name="T62" fmla="*/ 0 w 58"/>
                  <a:gd name="T63" fmla="*/ 3 h 165"/>
                  <a:gd name="T64" fmla="*/ 0 w 58"/>
                  <a:gd name="T65" fmla="*/ 3 h 165"/>
                  <a:gd name="T66" fmla="*/ 0 w 58"/>
                  <a:gd name="T67" fmla="*/ 3 h 165"/>
                  <a:gd name="T68" fmla="*/ 0 w 58"/>
                  <a:gd name="T69" fmla="*/ 3 h 165"/>
                  <a:gd name="T70" fmla="*/ 0 w 58"/>
                  <a:gd name="T71" fmla="*/ 3 h 165"/>
                  <a:gd name="T72" fmla="*/ 0 w 58"/>
                  <a:gd name="T73" fmla="*/ 4 h 165"/>
                  <a:gd name="T74" fmla="*/ 0 w 58"/>
                  <a:gd name="T75" fmla="*/ 4 h 165"/>
                  <a:gd name="T76" fmla="*/ 0 w 58"/>
                  <a:gd name="T77" fmla="*/ 4 h 16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8"/>
                  <a:gd name="T118" fmla="*/ 0 h 165"/>
                  <a:gd name="T119" fmla="*/ 58 w 58"/>
                  <a:gd name="T120" fmla="*/ 165 h 16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8" h="165">
                    <a:moveTo>
                      <a:pt x="0" y="141"/>
                    </a:moveTo>
                    <a:lnTo>
                      <a:pt x="0" y="165"/>
                    </a:lnTo>
                    <a:lnTo>
                      <a:pt x="6" y="163"/>
                    </a:lnTo>
                    <a:lnTo>
                      <a:pt x="11" y="160"/>
                    </a:lnTo>
                    <a:lnTo>
                      <a:pt x="14" y="158"/>
                    </a:lnTo>
                    <a:lnTo>
                      <a:pt x="18" y="156"/>
                    </a:lnTo>
                    <a:lnTo>
                      <a:pt x="27" y="148"/>
                    </a:lnTo>
                    <a:lnTo>
                      <a:pt x="35" y="137"/>
                    </a:lnTo>
                    <a:lnTo>
                      <a:pt x="42" y="126"/>
                    </a:lnTo>
                    <a:lnTo>
                      <a:pt x="47" y="113"/>
                    </a:lnTo>
                    <a:lnTo>
                      <a:pt x="52" y="100"/>
                    </a:lnTo>
                    <a:lnTo>
                      <a:pt x="56" y="87"/>
                    </a:lnTo>
                    <a:lnTo>
                      <a:pt x="57" y="73"/>
                    </a:lnTo>
                    <a:lnTo>
                      <a:pt x="58" y="59"/>
                    </a:lnTo>
                    <a:lnTo>
                      <a:pt x="57" y="47"/>
                    </a:lnTo>
                    <a:lnTo>
                      <a:pt x="53" y="36"/>
                    </a:lnTo>
                    <a:lnTo>
                      <a:pt x="49" y="27"/>
                    </a:lnTo>
                    <a:lnTo>
                      <a:pt x="41" y="17"/>
                    </a:lnTo>
                    <a:lnTo>
                      <a:pt x="37" y="13"/>
                    </a:lnTo>
                    <a:lnTo>
                      <a:pt x="32" y="9"/>
                    </a:lnTo>
                    <a:lnTo>
                      <a:pt x="28" y="7"/>
                    </a:lnTo>
                    <a:lnTo>
                      <a:pt x="24" y="5"/>
                    </a:lnTo>
                    <a:lnTo>
                      <a:pt x="20" y="2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7" y="21"/>
                    </a:lnTo>
                    <a:lnTo>
                      <a:pt x="14" y="22"/>
                    </a:lnTo>
                    <a:lnTo>
                      <a:pt x="20" y="27"/>
                    </a:lnTo>
                    <a:lnTo>
                      <a:pt x="26" y="32"/>
                    </a:lnTo>
                    <a:lnTo>
                      <a:pt x="30" y="39"/>
                    </a:lnTo>
                    <a:lnTo>
                      <a:pt x="34" y="45"/>
                    </a:lnTo>
                    <a:lnTo>
                      <a:pt x="36" y="52"/>
                    </a:lnTo>
                    <a:lnTo>
                      <a:pt x="37" y="59"/>
                    </a:lnTo>
                    <a:lnTo>
                      <a:pt x="37" y="62"/>
                    </a:lnTo>
                    <a:lnTo>
                      <a:pt x="36" y="66"/>
                    </a:lnTo>
                    <a:lnTo>
                      <a:pt x="36" y="69"/>
                    </a:lnTo>
                    <a:lnTo>
                      <a:pt x="35" y="74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2" y="83"/>
                    </a:lnTo>
                    <a:lnTo>
                      <a:pt x="21" y="85"/>
                    </a:lnTo>
                    <a:lnTo>
                      <a:pt x="15" y="88"/>
                    </a:lnTo>
                    <a:lnTo>
                      <a:pt x="11" y="89"/>
                    </a:lnTo>
                    <a:lnTo>
                      <a:pt x="6" y="90"/>
                    </a:lnTo>
                    <a:lnTo>
                      <a:pt x="1" y="90"/>
                    </a:lnTo>
                    <a:lnTo>
                      <a:pt x="0" y="90"/>
                    </a:lnTo>
                    <a:lnTo>
                      <a:pt x="0" y="111"/>
                    </a:lnTo>
                    <a:lnTo>
                      <a:pt x="3" y="111"/>
                    </a:lnTo>
                    <a:lnTo>
                      <a:pt x="6" y="110"/>
                    </a:lnTo>
                    <a:lnTo>
                      <a:pt x="9" y="110"/>
                    </a:lnTo>
                    <a:lnTo>
                      <a:pt x="14" y="108"/>
                    </a:lnTo>
                    <a:lnTo>
                      <a:pt x="19" y="106"/>
                    </a:lnTo>
                    <a:lnTo>
                      <a:pt x="23" y="105"/>
                    </a:lnTo>
                    <a:lnTo>
                      <a:pt x="27" y="103"/>
                    </a:lnTo>
                    <a:lnTo>
                      <a:pt x="29" y="101"/>
                    </a:lnTo>
                    <a:lnTo>
                      <a:pt x="24" y="111"/>
                    </a:lnTo>
                    <a:lnTo>
                      <a:pt x="21" y="119"/>
                    </a:lnTo>
                    <a:lnTo>
                      <a:pt x="16" y="126"/>
                    </a:lnTo>
                    <a:lnTo>
                      <a:pt x="12" y="131"/>
                    </a:lnTo>
                    <a:lnTo>
                      <a:pt x="7" y="136"/>
                    </a:lnTo>
                    <a:lnTo>
                      <a:pt x="6" y="137"/>
                    </a:lnTo>
                    <a:lnTo>
                      <a:pt x="4" y="138"/>
                    </a:lnTo>
                    <a:lnTo>
                      <a:pt x="3" y="14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5" name="Freeform 34"/>
              <p:cNvSpPr>
                <a:spLocks/>
              </p:cNvSpPr>
              <p:nvPr/>
            </p:nvSpPr>
            <p:spPr bwMode="auto">
              <a:xfrm>
                <a:off x="2204" y="1367"/>
                <a:ext cx="30" cy="56"/>
              </a:xfrm>
              <a:custGeom>
                <a:avLst/>
                <a:gdLst>
                  <a:gd name="T0" fmla="*/ 2 w 56"/>
                  <a:gd name="T1" fmla="*/ 0 h 110"/>
                  <a:gd name="T2" fmla="*/ 2 w 56"/>
                  <a:gd name="T3" fmla="*/ 0 h 110"/>
                  <a:gd name="T4" fmla="*/ 2 w 56"/>
                  <a:gd name="T5" fmla="*/ 0 h 110"/>
                  <a:gd name="T6" fmla="*/ 2 w 56"/>
                  <a:gd name="T7" fmla="*/ 0 h 110"/>
                  <a:gd name="T8" fmla="*/ 2 w 56"/>
                  <a:gd name="T9" fmla="*/ 0 h 110"/>
                  <a:gd name="T10" fmla="*/ 2 w 56"/>
                  <a:gd name="T11" fmla="*/ 0 h 110"/>
                  <a:gd name="T12" fmla="*/ 1 w 56"/>
                  <a:gd name="T13" fmla="*/ 0 h 110"/>
                  <a:gd name="T14" fmla="*/ 1 w 56"/>
                  <a:gd name="T15" fmla="*/ 0 h 110"/>
                  <a:gd name="T16" fmla="*/ 1 w 56"/>
                  <a:gd name="T17" fmla="*/ 0 h 110"/>
                  <a:gd name="T18" fmla="*/ 1 w 56"/>
                  <a:gd name="T19" fmla="*/ 0 h 110"/>
                  <a:gd name="T20" fmla="*/ 1 w 56"/>
                  <a:gd name="T21" fmla="*/ 0 h 110"/>
                  <a:gd name="T22" fmla="*/ 1 w 56"/>
                  <a:gd name="T23" fmla="*/ 1 h 110"/>
                  <a:gd name="T24" fmla="*/ 1 w 56"/>
                  <a:gd name="T25" fmla="*/ 1 h 110"/>
                  <a:gd name="T26" fmla="*/ 0 w 56"/>
                  <a:gd name="T27" fmla="*/ 1 h 110"/>
                  <a:gd name="T28" fmla="*/ 1 w 56"/>
                  <a:gd name="T29" fmla="*/ 2 h 110"/>
                  <a:gd name="T30" fmla="*/ 1 w 56"/>
                  <a:gd name="T31" fmla="*/ 2 h 110"/>
                  <a:gd name="T32" fmla="*/ 1 w 56"/>
                  <a:gd name="T33" fmla="*/ 2 h 110"/>
                  <a:gd name="T34" fmla="*/ 1 w 56"/>
                  <a:gd name="T35" fmla="*/ 3 h 110"/>
                  <a:gd name="T36" fmla="*/ 1 w 56"/>
                  <a:gd name="T37" fmla="*/ 3 h 110"/>
                  <a:gd name="T38" fmla="*/ 1 w 56"/>
                  <a:gd name="T39" fmla="*/ 3 h 110"/>
                  <a:gd name="T40" fmla="*/ 1 w 56"/>
                  <a:gd name="T41" fmla="*/ 3 h 110"/>
                  <a:gd name="T42" fmla="*/ 2 w 56"/>
                  <a:gd name="T43" fmla="*/ 3 h 110"/>
                  <a:gd name="T44" fmla="*/ 2 w 56"/>
                  <a:gd name="T45" fmla="*/ 3 h 110"/>
                  <a:gd name="T46" fmla="*/ 2 w 56"/>
                  <a:gd name="T47" fmla="*/ 3 h 110"/>
                  <a:gd name="T48" fmla="*/ 2 w 56"/>
                  <a:gd name="T49" fmla="*/ 3 h 110"/>
                  <a:gd name="T50" fmla="*/ 2 w 56"/>
                  <a:gd name="T51" fmla="*/ 3 h 110"/>
                  <a:gd name="T52" fmla="*/ 2 w 56"/>
                  <a:gd name="T53" fmla="*/ 3 h 110"/>
                  <a:gd name="T54" fmla="*/ 2 w 56"/>
                  <a:gd name="T55" fmla="*/ 3 h 110"/>
                  <a:gd name="T56" fmla="*/ 2 w 56"/>
                  <a:gd name="T57" fmla="*/ 3 h 110"/>
                  <a:gd name="T58" fmla="*/ 2 w 56"/>
                  <a:gd name="T59" fmla="*/ 3 h 110"/>
                  <a:gd name="T60" fmla="*/ 2 w 56"/>
                  <a:gd name="T61" fmla="*/ 2 h 110"/>
                  <a:gd name="T62" fmla="*/ 2 w 56"/>
                  <a:gd name="T63" fmla="*/ 2 h 110"/>
                  <a:gd name="T64" fmla="*/ 2 w 56"/>
                  <a:gd name="T65" fmla="*/ 2 h 110"/>
                  <a:gd name="T66" fmla="*/ 2 w 56"/>
                  <a:gd name="T67" fmla="*/ 2 h 110"/>
                  <a:gd name="T68" fmla="*/ 2 w 56"/>
                  <a:gd name="T69" fmla="*/ 2 h 110"/>
                  <a:gd name="T70" fmla="*/ 1 w 56"/>
                  <a:gd name="T71" fmla="*/ 2 h 110"/>
                  <a:gd name="T72" fmla="*/ 1 w 56"/>
                  <a:gd name="T73" fmla="*/ 2 h 110"/>
                  <a:gd name="T74" fmla="*/ 1 w 56"/>
                  <a:gd name="T75" fmla="*/ 1 h 110"/>
                  <a:gd name="T76" fmla="*/ 1 w 56"/>
                  <a:gd name="T77" fmla="*/ 1 h 110"/>
                  <a:gd name="T78" fmla="*/ 1 w 56"/>
                  <a:gd name="T79" fmla="*/ 1 h 110"/>
                  <a:gd name="T80" fmla="*/ 1 w 56"/>
                  <a:gd name="T81" fmla="*/ 1 h 110"/>
                  <a:gd name="T82" fmla="*/ 1 w 56"/>
                  <a:gd name="T83" fmla="*/ 1 h 110"/>
                  <a:gd name="T84" fmla="*/ 1 w 56"/>
                  <a:gd name="T85" fmla="*/ 0 h 110"/>
                  <a:gd name="T86" fmla="*/ 2 w 56"/>
                  <a:gd name="T87" fmla="*/ 0 h 110"/>
                  <a:gd name="T88" fmla="*/ 2 w 56"/>
                  <a:gd name="T89" fmla="*/ 0 h 110"/>
                  <a:gd name="T90" fmla="*/ 2 w 56"/>
                  <a:gd name="T91" fmla="*/ 0 h 110"/>
                  <a:gd name="T92" fmla="*/ 2 w 56"/>
                  <a:gd name="T93" fmla="*/ 0 h 1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6"/>
                  <a:gd name="T142" fmla="*/ 0 h 110"/>
                  <a:gd name="T143" fmla="*/ 56 w 56"/>
                  <a:gd name="T144" fmla="*/ 110 h 1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6" h="110">
                    <a:moveTo>
                      <a:pt x="56" y="19"/>
                    </a:moveTo>
                    <a:lnTo>
                      <a:pt x="56" y="0"/>
                    </a:lnTo>
                    <a:lnTo>
                      <a:pt x="50" y="0"/>
                    </a:lnTo>
                    <a:lnTo>
                      <a:pt x="46" y="1"/>
                    </a:lnTo>
                    <a:lnTo>
                      <a:pt x="40" y="3"/>
                    </a:lnTo>
                    <a:lnTo>
                      <a:pt x="35" y="4"/>
                    </a:lnTo>
                    <a:lnTo>
                      <a:pt x="31" y="5"/>
                    </a:lnTo>
                    <a:lnTo>
                      <a:pt x="27" y="7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0" y="22"/>
                    </a:lnTo>
                    <a:lnTo>
                      <a:pt x="4" y="33"/>
                    </a:lnTo>
                    <a:lnTo>
                      <a:pt x="1" y="44"/>
                    </a:lnTo>
                    <a:lnTo>
                      <a:pt x="0" y="59"/>
                    </a:lnTo>
                    <a:lnTo>
                      <a:pt x="1" y="71"/>
                    </a:lnTo>
                    <a:lnTo>
                      <a:pt x="4" y="81"/>
                    </a:lnTo>
                    <a:lnTo>
                      <a:pt x="10" y="90"/>
                    </a:lnTo>
                    <a:lnTo>
                      <a:pt x="18" y="98"/>
                    </a:lnTo>
                    <a:lnTo>
                      <a:pt x="23" y="100"/>
                    </a:lnTo>
                    <a:lnTo>
                      <a:pt x="26" y="104"/>
                    </a:lnTo>
                    <a:lnTo>
                      <a:pt x="31" y="105"/>
                    </a:lnTo>
                    <a:lnTo>
                      <a:pt x="35" y="107"/>
                    </a:lnTo>
                    <a:lnTo>
                      <a:pt x="40" y="109"/>
                    </a:lnTo>
                    <a:lnTo>
                      <a:pt x="45" y="109"/>
                    </a:lnTo>
                    <a:lnTo>
                      <a:pt x="49" y="110"/>
                    </a:lnTo>
                    <a:lnTo>
                      <a:pt x="54" y="110"/>
                    </a:lnTo>
                    <a:lnTo>
                      <a:pt x="55" y="110"/>
                    </a:lnTo>
                    <a:lnTo>
                      <a:pt x="56" y="110"/>
                    </a:lnTo>
                    <a:lnTo>
                      <a:pt x="56" y="89"/>
                    </a:lnTo>
                    <a:lnTo>
                      <a:pt x="49" y="89"/>
                    </a:lnTo>
                    <a:lnTo>
                      <a:pt x="44" y="87"/>
                    </a:lnTo>
                    <a:lnTo>
                      <a:pt x="38" y="84"/>
                    </a:lnTo>
                    <a:lnTo>
                      <a:pt x="32" y="81"/>
                    </a:lnTo>
                    <a:lnTo>
                      <a:pt x="27" y="76"/>
                    </a:lnTo>
                    <a:lnTo>
                      <a:pt x="24" y="71"/>
                    </a:lnTo>
                    <a:lnTo>
                      <a:pt x="22" y="64"/>
                    </a:lnTo>
                    <a:lnTo>
                      <a:pt x="21" y="57"/>
                    </a:lnTo>
                    <a:lnTo>
                      <a:pt x="22" y="48"/>
                    </a:lnTo>
                    <a:lnTo>
                      <a:pt x="23" y="39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5" y="24"/>
                    </a:lnTo>
                    <a:lnTo>
                      <a:pt x="41" y="21"/>
                    </a:lnTo>
                    <a:lnTo>
                      <a:pt x="48" y="20"/>
                    </a:lnTo>
                    <a:lnTo>
                      <a:pt x="56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6" name="Freeform 35"/>
              <p:cNvSpPr>
                <a:spLocks/>
              </p:cNvSpPr>
              <p:nvPr/>
            </p:nvSpPr>
            <p:spPr bwMode="auto">
              <a:xfrm>
                <a:off x="2209" y="1436"/>
                <a:ext cx="23" cy="19"/>
              </a:xfrm>
              <a:custGeom>
                <a:avLst/>
                <a:gdLst>
                  <a:gd name="T0" fmla="*/ 1 w 46"/>
                  <a:gd name="T1" fmla="*/ 1 h 38"/>
                  <a:gd name="T2" fmla="*/ 1 w 46"/>
                  <a:gd name="T3" fmla="*/ 0 h 38"/>
                  <a:gd name="T4" fmla="*/ 1 w 46"/>
                  <a:gd name="T5" fmla="*/ 1 h 38"/>
                  <a:gd name="T6" fmla="*/ 1 w 46"/>
                  <a:gd name="T7" fmla="*/ 1 h 38"/>
                  <a:gd name="T8" fmla="*/ 1 w 46"/>
                  <a:gd name="T9" fmla="*/ 1 h 38"/>
                  <a:gd name="T10" fmla="*/ 1 w 46"/>
                  <a:gd name="T11" fmla="*/ 1 h 38"/>
                  <a:gd name="T12" fmla="*/ 1 w 46"/>
                  <a:gd name="T13" fmla="*/ 1 h 38"/>
                  <a:gd name="T14" fmla="*/ 1 w 46"/>
                  <a:gd name="T15" fmla="*/ 1 h 38"/>
                  <a:gd name="T16" fmla="*/ 1 w 46"/>
                  <a:gd name="T17" fmla="*/ 1 h 38"/>
                  <a:gd name="T18" fmla="*/ 0 w 46"/>
                  <a:gd name="T19" fmla="*/ 1 h 38"/>
                  <a:gd name="T20" fmla="*/ 0 w 46"/>
                  <a:gd name="T21" fmla="*/ 1 h 38"/>
                  <a:gd name="T22" fmla="*/ 0 w 46"/>
                  <a:gd name="T23" fmla="*/ 1 h 38"/>
                  <a:gd name="T24" fmla="*/ 1 w 46"/>
                  <a:gd name="T25" fmla="*/ 1 h 38"/>
                  <a:gd name="T26" fmla="*/ 1 w 46"/>
                  <a:gd name="T27" fmla="*/ 1 h 38"/>
                  <a:gd name="T28" fmla="*/ 1 w 46"/>
                  <a:gd name="T29" fmla="*/ 1 h 38"/>
                  <a:gd name="T30" fmla="*/ 1 w 46"/>
                  <a:gd name="T31" fmla="*/ 1 h 38"/>
                  <a:gd name="T32" fmla="*/ 1 w 46"/>
                  <a:gd name="T33" fmla="*/ 1 h 38"/>
                  <a:gd name="T34" fmla="*/ 1 w 46"/>
                  <a:gd name="T35" fmla="*/ 1 h 38"/>
                  <a:gd name="T36" fmla="*/ 1 w 46"/>
                  <a:gd name="T37" fmla="*/ 1 h 38"/>
                  <a:gd name="T38" fmla="*/ 1 w 46"/>
                  <a:gd name="T39" fmla="*/ 1 h 38"/>
                  <a:gd name="T40" fmla="*/ 1 w 46"/>
                  <a:gd name="T41" fmla="*/ 1 h 38"/>
                  <a:gd name="T42" fmla="*/ 1 w 46"/>
                  <a:gd name="T43" fmla="*/ 1 h 38"/>
                  <a:gd name="T44" fmla="*/ 1 w 46"/>
                  <a:gd name="T45" fmla="*/ 1 h 38"/>
                  <a:gd name="T46" fmla="*/ 1 w 46"/>
                  <a:gd name="T47" fmla="*/ 1 h 38"/>
                  <a:gd name="T48" fmla="*/ 1 w 46"/>
                  <a:gd name="T49" fmla="*/ 1 h 38"/>
                  <a:gd name="T50" fmla="*/ 1 w 46"/>
                  <a:gd name="T51" fmla="*/ 1 h 38"/>
                  <a:gd name="T52" fmla="*/ 1 w 46"/>
                  <a:gd name="T53" fmla="*/ 1 h 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38"/>
                  <a:gd name="T83" fmla="*/ 46 w 46"/>
                  <a:gd name="T84" fmla="*/ 38 h 3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38">
                    <a:moveTo>
                      <a:pt x="46" y="24"/>
                    </a:moveTo>
                    <a:lnTo>
                      <a:pt x="46" y="0"/>
                    </a:lnTo>
                    <a:lnTo>
                      <a:pt x="42" y="3"/>
                    </a:lnTo>
                    <a:lnTo>
                      <a:pt x="37" y="5"/>
                    </a:lnTo>
                    <a:lnTo>
                      <a:pt x="31" y="9"/>
                    </a:lnTo>
                    <a:lnTo>
                      <a:pt x="25" y="11"/>
                    </a:lnTo>
                    <a:lnTo>
                      <a:pt x="8" y="17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1" y="31"/>
                    </a:lnTo>
                    <a:lnTo>
                      <a:pt x="2" y="33"/>
                    </a:lnTo>
                    <a:lnTo>
                      <a:pt x="4" y="34"/>
                    </a:lnTo>
                    <a:lnTo>
                      <a:pt x="5" y="35"/>
                    </a:lnTo>
                    <a:lnTo>
                      <a:pt x="6" y="37"/>
                    </a:lnTo>
                    <a:lnTo>
                      <a:pt x="8" y="38"/>
                    </a:lnTo>
                    <a:lnTo>
                      <a:pt x="11" y="38"/>
                    </a:lnTo>
                    <a:lnTo>
                      <a:pt x="15" y="38"/>
                    </a:lnTo>
                    <a:lnTo>
                      <a:pt x="21" y="35"/>
                    </a:lnTo>
                    <a:lnTo>
                      <a:pt x="29" y="33"/>
                    </a:lnTo>
                    <a:lnTo>
                      <a:pt x="38" y="28"/>
                    </a:lnTo>
                    <a:lnTo>
                      <a:pt x="40" y="27"/>
                    </a:lnTo>
                    <a:lnTo>
                      <a:pt x="43" y="26"/>
                    </a:lnTo>
                    <a:lnTo>
                      <a:pt x="44" y="25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7" name="Freeform 36"/>
              <p:cNvSpPr>
                <a:spLocks/>
              </p:cNvSpPr>
              <p:nvPr/>
            </p:nvSpPr>
            <p:spPr bwMode="auto">
              <a:xfrm>
                <a:off x="2336" y="1163"/>
                <a:ext cx="31" cy="89"/>
              </a:xfrm>
              <a:custGeom>
                <a:avLst/>
                <a:gdLst>
                  <a:gd name="T0" fmla="*/ 0 w 61"/>
                  <a:gd name="T1" fmla="*/ 5 h 174"/>
                  <a:gd name="T2" fmla="*/ 0 w 61"/>
                  <a:gd name="T3" fmla="*/ 5 h 174"/>
                  <a:gd name="T4" fmla="*/ 1 w 61"/>
                  <a:gd name="T5" fmla="*/ 5 h 174"/>
                  <a:gd name="T6" fmla="*/ 1 w 61"/>
                  <a:gd name="T7" fmla="*/ 5 h 174"/>
                  <a:gd name="T8" fmla="*/ 1 w 61"/>
                  <a:gd name="T9" fmla="*/ 5 h 174"/>
                  <a:gd name="T10" fmla="*/ 1 w 61"/>
                  <a:gd name="T11" fmla="*/ 5 h 174"/>
                  <a:gd name="T12" fmla="*/ 1 w 61"/>
                  <a:gd name="T13" fmla="*/ 5 h 174"/>
                  <a:gd name="T14" fmla="*/ 2 w 61"/>
                  <a:gd name="T15" fmla="*/ 5 h 174"/>
                  <a:gd name="T16" fmla="*/ 2 w 61"/>
                  <a:gd name="T17" fmla="*/ 5 h 174"/>
                  <a:gd name="T18" fmla="*/ 2 w 61"/>
                  <a:gd name="T19" fmla="*/ 5 h 174"/>
                  <a:gd name="T20" fmla="*/ 2 w 61"/>
                  <a:gd name="T21" fmla="*/ 5 h 174"/>
                  <a:gd name="T22" fmla="*/ 2 w 61"/>
                  <a:gd name="T23" fmla="*/ 3 h 174"/>
                  <a:gd name="T24" fmla="*/ 2 w 61"/>
                  <a:gd name="T25" fmla="*/ 3 h 174"/>
                  <a:gd name="T26" fmla="*/ 2 w 61"/>
                  <a:gd name="T27" fmla="*/ 3 h 174"/>
                  <a:gd name="T28" fmla="*/ 2 w 61"/>
                  <a:gd name="T29" fmla="*/ 1 h 174"/>
                  <a:gd name="T30" fmla="*/ 2 w 61"/>
                  <a:gd name="T31" fmla="*/ 1 h 174"/>
                  <a:gd name="T32" fmla="*/ 2 w 61"/>
                  <a:gd name="T33" fmla="*/ 1 h 174"/>
                  <a:gd name="T34" fmla="*/ 2 w 61"/>
                  <a:gd name="T35" fmla="*/ 1 h 174"/>
                  <a:gd name="T36" fmla="*/ 2 w 61"/>
                  <a:gd name="T37" fmla="*/ 1 h 174"/>
                  <a:gd name="T38" fmla="*/ 2 w 61"/>
                  <a:gd name="T39" fmla="*/ 1 h 174"/>
                  <a:gd name="T40" fmla="*/ 2 w 61"/>
                  <a:gd name="T41" fmla="*/ 1 h 174"/>
                  <a:gd name="T42" fmla="*/ 1 w 61"/>
                  <a:gd name="T43" fmla="*/ 1 h 174"/>
                  <a:gd name="T44" fmla="*/ 1 w 61"/>
                  <a:gd name="T45" fmla="*/ 1 h 174"/>
                  <a:gd name="T46" fmla="*/ 1 w 61"/>
                  <a:gd name="T47" fmla="*/ 1 h 174"/>
                  <a:gd name="T48" fmla="*/ 1 w 61"/>
                  <a:gd name="T49" fmla="*/ 0 h 174"/>
                  <a:gd name="T50" fmla="*/ 1 w 61"/>
                  <a:gd name="T51" fmla="*/ 0 h 174"/>
                  <a:gd name="T52" fmla="*/ 1 w 61"/>
                  <a:gd name="T53" fmla="*/ 0 h 174"/>
                  <a:gd name="T54" fmla="*/ 1 w 61"/>
                  <a:gd name="T55" fmla="*/ 0 h 174"/>
                  <a:gd name="T56" fmla="*/ 1 w 61"/>
                  <a:gd name="T57" fmla="*/ 0 h 174"/>
                  <a:gd name="T58" fmla="*/ 0 w 61"/>
                  <a:gd name="T59" fmla="*/ 0 h 174"/>
                  <a:gd name="T60" fmla="*/ 0 w 61"/>
                  <a:gd name="T61" fmla="*/ 1 h 174"/>
                  <a:gd name="T62" fmla="*/ 1 w 61"/>
                  <a:gd name="T63" fmla="*/ 1 h 174"/>
                  <a:gd name="T64" fmla="*/ 1 w 61"/>
                  <a:gd name="T65" fmla="*/ 1 h 174"/>
                  <a:gd name="T66" fmla="*/ 1 w 61"/>
                  <a:gd name="T67" fmla="*/ 1 h 174"/>
                  <a:gd name="T68" fmla="*/ 1 w 61"/>
                  <a:gd name="T69" fmla="*/ 1 h 174"/>
                  <a:gd name="T70" fmla="*/ 1 w 61"/>
                  <a:gd name="T71" fmla="*/ 1 h 174"/>
                  <a:gd name="T72" fmla="*/ 1 w 61"/>
                  <a:gd name="T73" fmla="*/ 1 h 174"/>
                  <a:gd name="T74" fmla="*/ 1 w 61"/>
                  <a:gd name="T75" fmla="*/ 1 h 174"/>
                  <a:gd name="T76" fmla="*/ 1 w 61"/>
                  <a:gd name="T77" fmla="*/ 1 h 174"/>
                  <a:gd name="T78" fmla="*/ 1 w 61"/>
                  <a:gd name="T79" fmla="*/ 1 h 174"/>
                  <a:gd name="T80" fmla="*/ 2 w 61"/>
                  <a:gd name="T81" fmla="*/ 1 h 174"/>
                  <a:gd name="T82" fmla="*/ 2 w 61"/>
                  <a:gd name="T83" fmla="*/ 1 h 174"/>
                  <a:gd name="T84" fmla="*/ 2 w 61"/>
                  <a:gd name="T85" fmla="*/ 3 h 174"/>
                  <a:gd name="T86" fmla="*/ 2 w 61"/>
                  <a:gd name="T87" fmla="*/ 3 h 174"/>
                  <a:gd name="T88" fmla="*/ 2 w 61"/>
                  <a:gd name="T89" fmla="*/ 3 h 174"/>
                  <a:gd name="T90" fmla="*/ 2 w 61"/>
                  <a:gd name="T91" fmla="*/ 3 h 174"/>
                  <a:gd name="T92" fmla="*/ 2 w 61"/>
                  <a:gd name="T93" fmla="*/ 3 h 174"/>
                  <a:gd name="T94" fmla="*/ 1 w 61"/>
                  <a:gd name="T95" fmla="*/ 3 h 174"/>
                  <a:gd name="T96" fmla="*/ 1 w 61"/>
                  <a:gd name="T97" fmla="*/ 5 h 174"/>
                  <a:gd name="T98" fmla="*/ 1 w 61"/>
                  <a:gd name="T99" fmla="*/ 5 h 174"/>
                  <a:gd name="T100" fmla="*/ 1 w 61"/>
                  <a:gd name="T101" fmla="*/ 5 h 174"/>
                  <a:gd name="T102" fmla="*/ 0 w 61"/>
                  <a:gd name="T103" fmla="*/ 5 h 1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1"/>
                  <a:gd name="T157" fmla="*/ 0 h 174"/>
                  <a:gd name="T158" fmla="*/ 61 w 61"/>
                  <a:gd name="T159" fmla="*/ 174 h 1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1" h="174">
                    <a:moveTo>
                      <a:pt x="0" y="153"/>
                    </a:moveTo>
                    <a:lnTo>
                      <a:pt x="0" y="174"/>
                    </a:lnTo>
                    <a:lnTo>
                      <a:pt x="8" y="174"/>
                    </a:lnTo>
                    <a:lnTo>
                      <a:pt x="15" y="172"/>
                    </a:lnTo>
                    <a:lnTo>
                      <a:pt x="21" y="170"/>
                    </a:lnTo>
                    <a:lnTo>
                      <a:pt x="26" y="168"/>
                    </a:lnTo>
                    <a:lnTo>
                      <a:pt x="32" y="164"/>
                    </a:lnTo>
                    <a:lnTo>
                      <a:pt x="37" y="160"/>
                    </a:lnTo>
                    <a:lnTo>
                      <a:pt x="41" y="155"/>
                    </a:lnTo>
                    <a:lnTo>
                      <a:pt x="46" y="149"/>
                    </a:lnTo>
                    <a:lnTo>
                      <a:pt x="53" y="136"/>
                    </a:lnTo>
                    <a:lnTo>
                      <a:pt x="57" y="118"/>
                    </a:lnTo>
                    <a:lnTo>
                      <a:pt x="60" y="99"/>
                    </a:lnTo>
                    <a:lnTo>
                      <a:pt x="61" y="76"/>
                    </a:lnTo>
                    <a:lnTo>
                      <a:pt x="60" y="61"/>
                    </a:lnTo>
                    <a:lnTo>
                      <a:pt x="57" y="47"/>
                    </a:lnTo>
                    <a:lnTo>
                      <a:pt x="53" y="35"/>
                    </a:lnTo>
                    <a:lnTo>
                      <a:pt x="47" y="24"/>
                    </a:lnTo>
                    <a:lnTo>
                      <a:pt x="43" y="18"/>
                    </a:lnTo>
                    <a:lnTo>
                      <a:pt x="39" y="13"/>
                    </a:lnTo>
                    <a:lnTo>
                      <a:pt x="33" y="9"/>
                    </a:lnTo>
                    <a:lnTo>
                      <a:pt x="29" y="5"/>
                    </a:lnTo>
                    <a:lnTo>
                      <a:pt x="22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2" y="20"/>
                    </a:lnTo>
                    <a:lnTo>
                      <a:pt x="11" y="22"/>
                    </a:lnTo>
                    <a:lnTo>
                      <a:pt x="18" y="24"/>
                    </a:lnTo>
                    <a:lnTo>
                      <a:pt x="25" y="28"/>
                    </a:lnTo>
                    <a:lnTo>
                      <a:pt x="30" y="35"/>
                    </a:lnTo>
                    <a:lnTo>
                      <a:pt x="34" y="43"/>
                    </a:lnTo>
                    <a:lnTo>
                      <a:pt x="37" y="54"/>
                    </a:lnTo>
                    <a:lnTo>
                      <a:pt x="39" y="65"/>
                    </a:lnTo>
                    <a:lnTo>
                      <a:pt x="39" y="79"/>
                    </a:lnTo>
                    <a:lnTo>
                      <a:pt x="39" y="93"/>
                    </a:lnTo>
                    <a:lnTo>
                      <a:pt x="38" y="106"/>
                    </a:lnTo>
                    <a:lnTo>
                      <a:pt x="36" y="116"/>
                    </a:lnTo>
                    <a:lnTo>
                      <a:pt x="32" y="126"/>
                    </a:lnTo>
                    <a:lnTo>
                      <a:pt x="26" y="138"/>
                    </a:lnTo>
                    <a:lnTo>
                      <a:pt x="19" y="146"/>
                    </a:lnTo>
                    <a:lnTo>
                      <a:pt x="10" y="151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8" name="Freeform 37"/>
              <p:cNvSpPr>
                <a:spLocks/>
              </p:cNvSpPr>
              <p:nvPr/>
            </p:nvSpPr>
            <p:spPr bwMode="auto">
              <a:xfrm>
                <a:off x="2260" y="1163"/>
                <a:ext cx="34" cy="85"/>
              </a:xfrm>
              <a:custGeom>
                <a:avLst/>
                <a:gdLst>
                  <a:gd name="T0" fmla="*/ 1 w 70"/>
                  <a:gd name="T1" fmla="*/ 5 h 171"/>
                  <a:gd name="T2" fmla="*/ 1 w 70"/>
                  <a:gd name="T3" fmla="*/ 5 h 171"/>
                  <a:gd name="T4" fmla="*/ 1 w 70"/>
                  <a:gd name="T5" fmla="*/ 5 h 171"/>
                  <a:gd name="T6" fmla="*/ 1 w 70"/>
                  <a:gd name="T7" fmla="*/ 5 h 171"/>
                  <a:gd name="T8" fmla="*/ 0 w 70"/>
                  <a:gd name="T9" fmla="*/ 5 h 171"/>
                  <a:gd name="T10" fmla="*/ 1 w 70"/>
                  <a:gd name="T11" fmla="*/ 4 h 171"/>
                  <a:gd name="T12" fmla="*/ 1 w 70"/>
                  <a:gd name="T13" fmla="*/ 4 h 171"/>
                  <a:gd name="T14" fmla="*/ 1 w 70"/>
                  <a:gd name="T15" fmla="*/ 4 h 171"/>
                  <a:gd name="T16" fmla="*/ 1 w 70"/>
                  <a:gd name="T17" fmla="*/ 4 h 171"/>
                  <a:gd name="T18" fmla="*/ 1 w 70"/>
                  <a:gd name="T19" fmla="*/ 4 h 171"/>
                  <a:gd name="T20" fmla="*/ 1 w 70"/>
                  <a:gd name="T21" fmla="*/ 4 h 171"/>
                  <a:gd name="T22" fmla="*/ 1 w 70"/>
                  <a:gd name="T23" fmla="*/ 3 h 171"/>
                  <a:gd name="T24" fmla="*/ 1 w 70"/>
                  <a:gd name="T25" fmla="*/ 3 h 171"/>
                  <a:gd name="T26" fmla="*/ 1 w 70"/>
                  <a:gd name="T27" fmla="*/ 2 h 171"/>
                  <a:gd name="T28" fmla="*/ 1 w 70"/>
                  <a:gd name="T29" fmla="*/ 2 h 171"/>
                  <a:gd name="T30" fmla="*/ 1 w 70"/>
                  <a:gd name="T31" fmla="*/ 1 h 171"/>
                  <a:gd name="T32" fmla="*/ 1 w 70"/>
                  <a:gd name="T33" fmla="*/ 1 h 171"/>
                  <a:gd name="T34" fmla="*/ 1 w 70"/>
                  <a:gd name="T35" fmla="*/ 1 h 171"/>
                  <a:gd name="T36" fmla="*/ 1 w 70"/>
                  <a:gd name="T37" fmla="*/ 1 h 171"/>
                  <a:gd name="T38" fmla="*/ 1 w 70"/>
                  <a:gd name="T39" fmla="*/ 1 h 171"/>
                  <a:gd name="T40" fmla="*/ 1 w 70"/>
                  <a:gd name="T41" fmla="*/ 1 h 171"/>
                  <a:gd name="T42" fmla="*/ 0 w 70"/>
                  <a:gd name="T43" fmla="*/ 1 h 171"/>
                  <a:gd name="T44" fmla="*/ 1 w 70"/>
                  <a:gd name="T45" fmla="*/ 1 h 171"/>
                  <a:gd name="T46" fmla="*/ 1 w 70"/>
                  <a:gd name="T47" fmla="*/ 0 h 171"/>
                  <a:gd name="T48" fmla="*/ 1 w 70"/>
                  <a:gd name="T49" fmla="*/ 0 h 171"/>
                  <a:gd name="T50" fmla="*/ 1 w 70"/>
                  <a:gd name="T51" fmla="*/ 0 h 171"/>
                  <a:gd name="T52" fmla="*/ 1 w 70"/>
                  <a:gd name="T53" fmla="*/ 0 h 171"/>
                  <a:gd name="T54" fmla="*/ 1 w 70"/>
                  <a:gd name="T55" fmla="*/ 0 h 171"/>
                  <a:gd name="T56" fmla="*/ 1 w 70"/>
                  <a:gd name="T57" fmla="*/ 0 h 171"/>
                  <a:gd name="T58" fmla="*/ 1 w 70"/>
                  <a:gd name="T59" fmla="*/ 0 h 171"/>
                  <a:gd name="T60" fmla="*/ 1 w 70"/>
                  <a:gd name="T61" fmla="*/ 0 h 171"/>
                  <a:gd name="T62" fmla="*/ 1 w 70"/>
                  <a:gd name="T63" fmla="*/ 0 h 171"/>
                  <a:gd name="T64" fmla="*/ 1 w 70"/>
                  <a:gd name="T65" fmla="*/ 0 h 171"/>
                  <a:gd name="T66" fmla="*/ 1 w 70"/>
                  <a:gd name="T67" fmla="*/ 0 h 171"/>
                  <a:gd name="T68" fmla="*/ 1 w 70"/>
                  <a:gd name="T69" fmla="*/ 0 h 171"/>
                  <a:gd name="T70" fmla="*/ 1 w 70"/>
                  <a:gd name="T71" fmla="*/ 1 h 171"/>
                  <a:gd name="T72" fmla="*/ 1 w 70"/>
                  <a:gd name="T73" fmla="*/ 1 h 171"/>
                  <a:gd name="T74" fmla="*/ 1 w 70"/>
                  <a:gd name="T75" fmla="*/ 1 h 171"/>
                  <a:gd name="T76" fmla="*/ 1 w 70"/>
                  <a:gd name="T77" fmla="*/ 1 h 171"/>
                  <a:gd name="T78" fmla="*/ 1 w 70"/>
                  <a:gd name="T79" fmla="*/ 2 h 171"/>
                  <a:gd name="T80" fmla="*/ 1 w 70"/>
                  <a:gd name="T81" fmla="*/ 2 h 171"/>
                  <a:gd name="T82" fmla="*/ 1 w 70"/>
                  <a:gd name="T83" fmla="*/ 3 h 171"/>
                  <a:gd name="T84" fmla="*/ 1 w 70"/>
                  <a:gd name="T85" fmla="*/ 3 h 171"/>
                  <a:gd name="T86" fmla="*/ 1 w 70"/>
                  <a:gd name="T87" fmla="*/ 4 h 171"/>
                  <a:gd name="T88" fmla="*/ 1 w 70"/>
                  <a:gd name="T89" fmla="*/ 4 h 171"/>
                  <a:gd name="T90" fmla="*/ 1 w 70"/>
                  <a:gd name="T91" fmla="*/ 4 h 171"/>
                  <a:gd name="T92" fmla="*/ 1 w 70"/>
                  <a:gd name="T93" fmla="*/ 4 h 171"/>
                  <a:gd name="T94" fmla="*/ 1 w 70"/>
                  <a:gd name="T95" fmla="*/ 4 h 171"/>
                  <a:gd name="T96" fmla="*/ 2 w 70"/>
                  <a:gd name="T97" fmla="*/ 4 h 171"/>
                  <a:gd name="T98" fmla="*/ 2 w 70"/>
                  <a:gd name="T99" fmla="*/ 4 h 171"/>
                  <a:gd name="T100" fmla="*/ 2 w 70"/>
                  <a:gd name="T101" fmla="*/ 5 h 171"/>
                  <a:gd name="T102" fmla="*/ 2 w 70"/>
                  <a:gd name="T103" fmla="*/ 5 h 171"/>
                  <a:gd name="T104" fmla="*/ 2 w 70"/>
                  <a:gd name="T105" fmla="*/ 5 h 171"/>
                  <a:gd name="T106" fmla="*/ 1 w 70"/>
                  <a:gd name="T107" fmla="*/ 5 h 171"/>
                  <a:gd name="T108" fmla="*/ 1 w 70"/>
                  <a:gd name="T109" fmla="*/ 5 h 17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0"/>
                  <a:gd name="T166" fmla="*/ 0 h 171"/>
                  <a:gd name="T167" fmla="*/ 70 w 70"/>
                  <a:gd name="T168" fmla="*/ 171 h 17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0" h="171">
                    <a:moveTo>
                      <a:pt x="60" y="171"/>
                    </a:moveTo>
                    <a:lnTo>
                      <a:pt x="38" y="171"/>
                    </a:lnTo>
                    <a:lnTo>
                      <a:pt x="16" y="171"/>
                    </a:lnTo>
                    <a:lnTo>
                      <a:pt x="13" y="171"/>
                    </a:lnTo>
                    <a:lnTo>
                      <a:pt x="9" y="171"/>
                    </a:lnTo>
                    <a:lnTo>
                      <a:pt x="7" y="171"/>
                    </a:lnTo>
                    <a:lnTo>
                      <a:pt x="6" y="170"/>
                    </a:lnTo>
                    <a:lnTo>
                      <a:pt x="3" y="169"/>
                    </a:lnTo>
                    <a:lnTo>
                      <a:pt x="1" y="168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7"/>
                    </a:lnTo>
                    <a:lnTo>
                      <a:pt x="5" y="154"/>
                    </a:lnTo>
                    <a:lnTo>
                      <a:pt x="9" y="153"/>
                    </a:lnTo>
                    <a:lnTo>
                      <a:pt x="17" y="151"/>
                    </a:lnTo>
                    <a:lnTo>
                      <a:pt x="22" y="151"/>
                    </a:lnTo>
                    <a:lnTo>
                      <a:pt x="26" y="151"/>
                    </a:lnTo>
                    <a:lnTo>
                      <a:pt x="26" y="148"/>
                    </a:lnTo>
                    <a:lnTo>
                      <a:pt x="26" y="144"/>
                    </a:lnTo>
                    <a:lnTo>
                      <a:pt x="26" y="140"/>
                    </a:lnTo>
                    <a:lnTo>
                      <a:pt x="25" y="135"/>
                    </a:lnTo>
                    <a:lnTo>
                      <a:pt x="25" y="131"/>
                    </a:lnTo>
                    <a:lnTo>
                      <a:pt x="25" y="126"/>
                    </a:lnTo>
                    <a:lnTo>
                      <a:pt x="25" y="123"/>
                    </a:lnTo>
                    <a:lnTo>
                      <a:pt x="25" y="120"/>
                    </a:lnTo>
                    <a:lnTo>
                      <a:pt x="25" y="112"/>
                    </a:lnTo>
                    <a:lnTo>
                      <a:pt x="25" y="103"/>
                    </a:lnTo>
                    <a:lnTo>
                      <a:pt x="26" y="91"/>
                    </a:lnTo>
                    <a:lnTo>
                      <a:pt x="28" y="78"/>
                    </a:lnTo>
                    <a:lnTo>
                      <a:pt x="29" y="65"/>
                    </a:lnTo>
                    <a:lnTo>
                      <a:pt x="29" y="53"/>
                    </a:lnTo>
                    <a:lnTo>
                      <a:pt x="30" y="44"/>
                    </a:lnTo>
                    <a:lnTo>
                      <a:pt x="30" y="36"/>
                    </a:lnTo>
                    <a:lnTo>
                      <a:pt x="23" y="41"/>
                    </a:lnTo>
                    <a:lnTo>
                      <a:pt x="17" y="44"/>
                    </a:lnTo>
                    <a:lnTo>
                      <a:pt x="14" y="45"/>
                    </a:lnTo>
                    <a:lnTo>
                      <a:pt x="11" y="47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5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1" y="41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1" y="34"/>
                    </a:lnTo>
                    <a:lnTo>
                      <a:pt x="2" y="30"/>
                    </a:lnTo>
                    <a:lnTo>
                      <a:pt x="6" y="27"/>
                    </a:lnTo>
                    <a:lnTo>
                      <a:pt x="9" y="24"/>
                    </a:lnTo>
                    <a:lnTo>
                      <a:pt x="13" y="21"/>
                    </a:lnTo>
                    <a:lnTo>
                      <a:pt x="17" y="19"/>
                    </a:lnTo>
                    <a:lnTo>
                      <a:pt x="22" y="15"/>
                    </a:lnTo>
                    <a:lnTo>
                      <a:pt x="26" y="11"/>
                    </a:lnTo>
                    <a:lnTo>
                      <a:pt x="31" y="6"/>
                    </a:lnTo>
                    <a:lnTo>
                      <a:pt x="36" y="3"/>
                    </a:lnTo>
                    <a:lnTo>
                      <a:pt x="40" y="2"/>
                    </a:lnTo>
                    <a:lnTo>
                      <a:pt x="45" y="0"/>
                    </a:lnTo>
                    <a:lnTo>
                      <a:pt x="48" y="2"/>
                    </a:lnTo>
                    <a:lnTo>
                      <a:pt x="51" y="3"/>
                    </a:lnTo>
                    <a:lnTo>
                      <a:pt x="52" y="6"/>
                    </a:lnTo>
                    <a:lnTo>
                      <a:pt x="52" y="10"/>
                    </a:lnTo>
                    <a:lnTo>
                      <a:pt x="52" y="11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2" y="17"/>
                    </a:lnTo>
                    <a:lnTo>
                      <a:pt x="51" y="19"/>
                    </a:lnTo>
                    <a:lnTo>
                      <a:pt x="51" y="21"/>
                    </a:lnTo>
                    <a:lnTo>
                      <a:pt x="51" y="22"/>
                    </a:lnTo>
                    <a:lnTo>
                      <a:pt x="51" y="25"/>
                    </a:lnTo>
                    <a:lnTo>
                      <a:pt x="51" y="27"/>
                    </a:lnTo>
                    <a:lnTo>
                      <a:pt x="51" y="29"/>
                    </a:lnTo>
                    <a:lnTo>
                      <a:pt x="51" y="32"/>
                    </a:lnTo>
                    <a:lnTo>
                      <a:pt x="51" y="35"/>
                    </a:lnTo>
                    <a:lnTo>
                      <a:pt x="52" y="38"/>
                    </a:lnTo>
                    <a:lnTo>
                      <a:pt x="52" y="41"/>
                    </a:lnTo>
                    <a:lnTo>
                      <a:pt x="52" y="44"/>
                    </a:lnTo>
                    <a:lnTo>
                      <a:pt x="52" y="47"/>
                    </a:lnTo>
                    <a:lnTo>
                      <a:pt x="52" y="53"/>
                    </a:lnTo>
                    <a:lnTo>
                      <a:pt x="51" y="62"/>
                    </a:lnTo>
                    <a:lnTo>
                      <a:pt x="50" y="72"/>
                    </a:lnTo>
                    <a:lnTo>
                      <a:pt x="48" y="83"/>
                    </a:lnTo>
                    <a:lnTo>
                      <a:pt x="47" y="95"/>
                    </a:lnTo>
                    <a:lnTo>
                      <a:pt x="47" y="105"/>
                    </a:lnTo>
                    <a:lnTo>
                      <a:pt x="46" y="113"/>
                    </a:lnTo>
                    <a:lnTo>
                      <a:pt x="46" y="120"/>
                    </a:lnTo>
                    <a:lnTo>
                      <a:pt x="46" y="124"/>
                    </a:lnTo>
                    <a:lnTo>
                      <a:pt x="46" y="127"/>
                    </a:lnTo>
                    <a:lnTo>
                      <a:pt x="46" y="131"/>
                    </a:lnTo>
                    <a:lnTo>
                      <a:pt x="47" y="135"/>
                    </a:lnTo>
                    <a:lnTo>
                      <a:pt x="47" y="140"/>
                    </a:lnTo>
                    <a:lnTo>
                      <a:pt x="48" y="144"/>
                    </a:lnTo>
                    <a:lnTo>
                      <a:pt x="48" y="148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2" y="150"/>
                    </a:lnTo>
                    <a:lnTo>
                      <a:pt x="63" y="151"/>
                    </a:lnTo>
                    <a:lnTo>
                      <a:pt x="66" y="153"/>
                    </a:lnTo>
                    <a:lnTo>
                      <a:pt x="67" y="154"/>
                    </a:lnTo>
                    <a:lnTo>
                      <a:pt x="68" y="155"/>
                    </a:lnTo>
                    <a:lnTo>
                      <a:pt x="69" y="157"/>
                    </a:lnTo>
                    <a:lnTo>
                      <a:pt x="70" y="158"/>
                    </a:lnTo>
                    <a:lnTo>
                      <a:pt x="70" y="161"/>
                    </a:lnTo>
                    <a:lnTo>
                      <a:pt x="70" y="163"/>
                    </a:lnTo>
                    <a:lnTo>
                      <a:pt x="69" y="165"/>
                    </a:lnTo>
                    <a:lnTo>
                      <a:pt x="68" y="166"/>
                    </a:lnTo>
                    <a:lnTo>
                      <a:pt x="67" y="169"/>
                    </a:lnTo>
                    <a:lnTo>
                      <a:pt x="66" y="170"/>
                    </a:lnTo>
                    <a:lnTo>
                      <a:pt x="63" y="170"/>
                    </a:lnTo>
                    <a:lnTo>
                      <a:pt x="62" y="171"/>
                    </a:lnTo>
                    <a:lnTo>
                      <a:pt x="60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39" name="Freeform 38"/>
              <p:cNvSpPr>
                <a:spLocks/>
              </p:cNvSpPr>
              <p:nvPr/>
            </p:nvSpPr>
            <p:spPr bwMode="auto">
              <a:xfrm>
                <a:off x="2307" y="1163"/>
                <a:ext cx="28" cy="89"/>
              </a:xfrm>
              <a:custGeom>
                <a:avLst/>
                <a:gdLst>
                  <a:gd name="T0" fmla="*/ 1 w 61"/>
                  <a:gd name="T1" fmla="*/ 1 h 174"/>
                  <a:gd name="T2" fmla="*/ 1 w 61"/>
                  <a:gd name="T3" fmla="*/ 0 h 174"/>
                  <a:gd name="T4" fmla="*/ 1 w 61"/>
                  <a:gd name="T5" fmla="*/ 0 h 174"/>
                  <a:gd name="T6" fmla="*/ 1 w 61"/>
                  <a:gd name="T7" fmla="*/ 1 h 174"/>
                  <a:gd name="T8" fmla="*/ 1 w 61"/>
                  <a:gd name="T9" fmla="*/ 1 h 174"/>
                  <a:gd name="T10" fmla="*/ 1 w 61"/>
                  <a:gd name="T11" fmla="*/ 1 h 174"/>
                  <a:gd name="T12" fmla="*/ 0 w 61"/>
                  <a:gd name="T13" fmla="*/ 1 h 174"/>
                  <a:gd name="T14" fmla="*/ 0 w 61"/>
                  <a:gd name="T15" fmla="*/ 1 h 174"/>
                  <a:gd name="T16" fmla="*/ 0 w 61"/>
                  <a:gd name="T17" fmla="*/ 1 h 174"/>
                  <a:gd name="T18" fmla="*/ 0 w 61"/>
                  <a:gd name="T19" fmla="*/ 1 h 174"/>
                  <a:gd name="T20" fmla="*/ 0 w 61"/>
                  <a:gd name="T21" fmla="*/ 1 h 174"/>
                  <a:gd name="T22" fmla="*/ 0 w 61"/>
                  <a:gd name="T23" fmla="*/ 1 h 174"/>
                  <a:gd name="T24" fmla="*/ 0 w 61"/>
                  <a:gd name="T25" fmla="*/ 3 h 174"/>
                  <a:gd name="T26" fmla="*/ 0 w 61"/>
                  <a:gd name="T27" fmla="*/ 3 h 174"/>
                  <a:gd name="T28" fmla="*/ 0 w 61"/>
                  <a:gd name="T29" fmla="*/ 3 h 174"/>
                  <a:gd name="T30" fmla="*/ 0 w 61"/>
                  <a:gd name="T31" fmla="*/ 3 h 174"/>
                  <a:gd name="T32" fmla="*/ 0 w 61"/>
                  <a:gd name="T33" fmla="*/ 5 h 174"/>
                  <a:gd name="T34" fmla="*/ 0 w 61"/>
                  <a:gd name="T35" fmla="*/ 5 h 174"/>
                  <a:gd name="T36" fmla="*/ 0 w 61"/>
                  <a:gd name="T37" fmla="*/ 5 h 174"/>
                  <a:gd name="T38" fmla="*/ 0 w 61"/>
                  <a:gd name="T39" fmla="*/ 5 h 174"/>
                  <a:gd name="T40" fmla="*/ 0 w 61"/>
                  <a:gd name="T41" fmla="*/ 5 h 174"/>
                  <a:gd name="T42" fmla="*/ 1 w 61"/>
                  <a:gd name="T43" fmla="*/ 5 h 174"/>
                  <a:gd name="T44" fmla="*/ 1 w 61"/>
                  <a:gd name="T45" fmla="*/ 5 h 174"/>
                  <a:gd name="T46" fmla="*/ 1 w 61"/>
                  <a:gd name="T47" fmla="*/ 5 h 174"/>
                  <a:gd name="T48" fmla="*/ 1 w 61"/>
                  <a:gd name="T49" fmla="*/ 5 h 174"/>
                  <a:gd name="T50" fmla="*/ 1 w 61"/>
                  <a:gd name="T51" fmla="*/ 5 h 174"/>
                  <a:gd name="T52" fmla="*/ 1 w 61"/>
                  <a:gd name="T53" fmla="*/ 5 h 174"/>
                  <a:gd name="T54" fmla="*/ 1 w 61"/>
                  <a:gd name="T55" fmla="*/ 5 h 174"/>
                  <a:gd name="T56" fmla="*/ 1 w 61"/>
                  <a:gd name="T57" fmla="*/ 5 h 174"/>
                  <a:gd name="T58" fmla="*/ 1 w 61"/>
                  <a:gd name="T59" fmla="*/ 5 h 174"/>
                  <a:gd name="T60" fmla="*/ 1 w 61"/>
                  <a:gd name="T61" fmla="*/ 5 h 174"/>
                  <a:gd name="T62" fmla="*/ 1 w 61"/>
                  <a:gd name="T63" fmla="*/ 5 h 174"/>
                  <a:gd name="T64" fmla="*/ 1 w 61"/>
                  <a:gd name="T65" fmla="*/ 5 h 174"/>
                  <a:gd name="T66" fmla="*/ 1 w 61"/>
                  <a:gd name="T67" fmla="*/ 5 h 174"/>
                  <a:gd name="T68" fmla="*/ 1 w 61"/>
                  <a:gd name="T69" fmla="*/ 5 h 174"/>
                  <a:gd name="T70" fmla="*/ 1 w 61"/>
                  <a:gd name="T71" fmla="*/ 5 h 174"/>
                  <a:gd name="T72" fmla="*/ 1 w 61"/>
                  <a:gd name="T73" fmla="*/ 5 h 174"/>
                  <a:gd name="T74" fmla="*/ 1 w 61"/>
                  <a:gd name="T75" fmla="*/ 5 h 174"/>
                  <a:gd name="T76" fmla="*/ 1 w 61"/>
                  <a:gd name="T77" fmla="*/ 5 h 174"/>
                  <a:gd name="T78" fmla="*/ 0 w 61"/>
                  <a:gd name="T79" fmla="*/ 5 h 174"/>
                  <a:gd name="T80" fmla="*/ 0 w 61"/>
                  <a:gd name="T81" fmla="*/ 3 h 174"/>
                  <a:gd name="T82" fmla="*/ 0 w 61"/>
                  <a:gd name="T83" fmla="*/ 3 h 174"/>
                  <a:gd name="T84" fmla="*/ 0 w 61"/>
                  <a:gd name="T85" fmla="*/ 3 h 174"/>
                  <a:gd name="T86" fmla="*/ 0 w 61"/>
                  <a:gd name="T87" fmla="*/ 3 h 174"/>
                  <a:gd name="T88" fmla="*/ 0 w 61"/>
                  <a:gd name="T89" fmla="*/ 3 h 174"/>
                  <a:gd name="T90" fmla="*/ 0 w 61"/>
                  <a:gd name="T91" fmla="*/ 1 h 174"/>
                  <a:gd name="T92" fmla="*/ 0 w 61"/>
                  <a:gd name="T93" fmla="*/ 1 h 174"/>
                  <a:gd name="T94" fmla="*/ 0 w 61"/>
                  <a:gd name="T95" fmla="*/ 1 h 174"/>
                  <a:gd name="T96" fmla="*/ 1 w 61"/>
                  <a:gd name="T97" fmla="*/ 1 h 174"/>
                  <a:gd name="T98" fmla="*/ 1 w 61"/>
                  <a:gd name="T99" fmla="*/ 1 h 174"/>
                  <a:gd name="T100" fmla="*/ 1 w 61"/>
                  <a:gd name="T101" fmla="*/ 1 h 174"/>
                  <a:gd name="T102" fmla="*/ 1 w 61"/>
                  <a:gd name="T103" fmla="*/ 1 h 1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1"/>
                  <a:gd name="T157" fmla="*/ 0 h 174"/>
                  <a:gd name="T158" fmla="*/ 61 w 61"/>
                  <a:gd name="T159" fmla="*/ 174 h 1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1" h="174">
                    <a:moveTo>
                      <a:pt x="61" y="20"/>
                    </a:moveTo>
                    <a:lnTo>
                      <a:pt x="61" y="0"/>
                    </a:lnTo>
                    <a:lnTo>
                      <a:pt x="54" y="0"/>
                    </a:lnTo>
                    <a:lnTo>
                      <a:pt x="47" y="1"/>
                    </a:lnTo>
                    <a:lnTo>
                      <a:pt x="41" y="3"/>
                    </a:lnTo>
                    <a:lnTo>
                      <a:pt x="36" y="7"/>
                    </a:lnTo>
                    <a:lnTo>
                      <a:pt x="30" y="10"/>
                    </a:lnTo>
                    <a:lnTo>
                      <a:pt x="25" y="15"/>
                    </a:lnTo>
                    <a:lnTo>
                      <a:pt x="21" y="20"/>
                    </a:lnTo>
                    <a:lnTo>
                      <a:pt x="16" y="27"/>
                    </a:lnTo>
                    <a:lnTo>
                      <a:pt x="9" y="39"/>
                    </a:lnTo>
                    <a:lnTo>
                      <a:pt x="4" y="53"/>
                    </a:lnTo>
                    <a:lnTo>
                      <a:pt x="1" y="66"/>
                    </a:lnTo>
                    <a:lnTo>
                      <a:pt x="0" y="83"/>
                    </a:lnTo>
                    <a:lnTo>
                      <a:pt x="1" y="100"/>
                    </a:lnTo>
                    <a:lnTo>
                      <a:pt x="3" y="116"/>
                    </a:lnTo>
                    <a:lnTo>
                      <a:pt x="7" y="131"/>
                    </a:lnTo>
                    <a:lnTo>
                      <a:pt x="11" y="144"/>
                    </a:lnTo>
                    <a:lnTo>
                      <a:pt x="16" y="151"/>
                    </a:lnTo>
                    <a:lnTo>
                      <a:pt x="21" y="156"/>
                    </a:lnTo>
                    <a:lnTo>
                      <a:pt x="25" y="162"/>
                    </a:lnTo>
                    <a:lnTo>
                      <a:pt x="32" y="166"/>
                    </a:lnTo>
                    <a:lnTo>
                      <a:pt x="38" y="169"/>
                    </a:lnTo>
                    <a:lnTo>
                      <a:pt x="45" y="171"/>
                    </a:lnTo>
                    <a:lnTo>
                      <a:pt x="52" y="174"/>
                    </a:lnTo>
                    <a:lnTo>
                      <a:pt x="60" y="174"/>
                    </a:lnTo>
                    <a:lnTo>
                      <a:pt x="61" y="174"/>
                    </a:lnTo>
                    <a:lnTo>
                      <a:pt x="61" y="153"/>
                    </a:lnTo>
                    <a:lnTo>
                      <a:pt x="60" y="153"/>
                    </a:lnTo>
                    <a:lnTo>
                      <a:pt x="51" y="152"/>
                    </a:lnTo>
                    <a:lnTo>
                      <a:pt x="44" y="148"/>
                    </a:lnTo>
                    <a:lnTo>
                      <a:pt x="37" y="142"/>
                    </a:lnTo>
                    <a:lnTo>
                      <a:pt x="31" y="134"/>
                    </a:lnTo>
                    <a:lnTo>
                      <a:pt x="26" y="124"/>
                    </a:lnTo>
                    <a:lnTo>
                      <a:pt x="24" y="113"/>
                    </a:lnTo>
                    <a:lnTo>
                      <a:pt x="22" y="98"/>
                    </a:lnTo>
                    <a:lnTo>
                      <a:pt x="22" y="80"/>
                    </a:lnTo>
                    <a:lnTo>
                      <a:pt x="23" y="70"/>
                    </a:lnTo>
                    <a:lnTo>
                      <a:pt x="24" y="60"/>
                    </a:lnTo>
                    <a:lnTo>
                      <a:pt x="27" y="50"/>
                    </a:lnTo>
                    <a:lnTo>
                      <a:pt x="31" y="41"/>
                    </a:lnTo>
                    <a:lnTo>
                      <a:pt x="38" y="33"/>
                    </a:lnTo>
                    <a:lnTo>
                      <a:pt x="45" y="26"/>
                    </a:lnTo>
                    <a:lnTo>
                      <a:pt x="52" y="23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0" name="Freeform 39"/>
              <p:cNvSpPr>
                <a:spLocks/>
              </p:cNvSpPr>
              <p:nvPr/>
            </p:nvSpPr>
            <p:spPr bwMode="auto">
              <a:xfrm>
                <a:off x="2402" y="1018"/>
                <a:ext cx="34" cy="85"/>
              </a:xfrm>
              <a:custGeom>
                <a:avLst/>
                <a:gdLst>
                  <a:gd name="T0" fmla="*/ 1 w 71"/>
                  <a:gd name="T1" fmla="*/ 5 h 171"/>
                  <a:gd name="T2" fmla="*/ 0 w 71"/>
                  <a:gd name="T3" fmla="*/ 5 h 171"/>
                  <a:gd name="T4" fmla="*/ 0 w 71"/>
                  <a:gd name="T5" fmla="*/ 5 h 171"/>
                  <a:gd name="T6" fmla="*/ 0 w 71"/>
                  <a:gd name="T7" fmla="*/ 5 h 171"/>
                  <a:gd name="T8" fmla="*/ 0 w 71"/>
                  <a:gd name="T9" fmla="*/ 5 h 171"/>
                  <a:gd name="T10" fmla="*/ 0 w 71"/>
                  <a:gd name="T11" fmla="*/ 4 h 171"/>
                  <a:gd name="T12" fmla="*/ 0 w 71"/>
                  <a:gd name="T13" fmla="*/ 4 h 171"/>
                  <a:gd name="T14" fmla="*/ 0 w 71"/>
                  <a:gd name="T15" fmla="*/ 4 h 171"/>
                  <a:gd name="T16" fmla="*/ 0 w 71"/>
                  <a:gd name="T17" fmla="*/ 4 h 171"/>
                  <a:gd name="T18" fmla="*/ 0 w 71"/>
                  <a:gd name="T19" fmla="*/ 4 h 171"/>
                  <a:gd name="T20" fmla="*/ 0 w 71"/>
                  <a:gd name="T21" fmla="*/ 4 h 171"/>
                  <a:gd name="T22" fmla="*/ 0 w 71"/>
                  <a:gd name="T23" fmla="*/ 3 h 171"/>
                  <a:gd name="T24" fmla="*/ 0 w 71"/>
                  <a:gd name="T25" fmla="*/ 3 h 171"/>
                  <a:gd name="T26" fmla="*/ 0 w 71"/>
                  <a:gd name="T27" fmla="*/ 2 h 171"/>
                  <a:gd name="T28" fmla="*/ 0 w 71"/>
                  <a:gd name="T29" fmla="*/ 2 h 171"/>
                  <a:gd name="T30" fmla="*/ 0 w 71"/>
                  <a:gd name="T31" fmla="*/ 1 h 171"/>
                  <a:gd name="T32" fmla="*/ 0 w 71"/>
                  <a:gd name="T33" fmla="*/ 1 h 171"/>
                  <a:gd name="T34" fmla="*/ 0 w 71"/>
                  <a:gd name="T35" fmla="*/ 1 h 171"/>
                  <a:gd name="T36" fmla="*/ 0 w 71"/>
                  <a:gd name="T37" fmla="*/ 1 h 171"/>
                  <a:gd name="T38" fmla="*/ 0 w 71"/>
                  <a:gd name="T39" fmla="*/ 1 h 171"/>
                  <a:gd name="T40" fmla="*/ 0 w 71"/>
                  <a:gd name="T41" fmla="*/ 1 h 171"/>
                  <a:gd name="T42" fmla="*/ 0 w 71"/>
                  <a:gd name="T43" fmla="*/ 1 h 171"/>
                  <a:gd name="T44" fmla="*/ 0 w 71"/>
                  <a:gd name="T45" fmla="*/ 1 h 171"/>
                  <a:gd name="T46" fmla="*/ 0 w 71"/>
                  <a:gd name="T47" fmla="*/ 0 h 171"/>
                  <a:gd name="T48" fmla="*/ 0 w 71"/>
                  <a:gd name="T49" fmla="*/ 0 h 171"/>
                  <a:gd name="T50" fmla="*/ 0 w 71"/>
                  <a:gd name="T51" fmla="*/ 0 h 171"/>
                  <a:gd name="T52" fmla="*/ 0 w 71"/>
                  <a:gd name="T53" fmla="*/ 0 h 171"/>
                  <a:gd name="T54" fmla="*/ 1 w 71"/>
                  <a:gd name="T55" fmla="*/ 0 h 171"/>
                  <a:gd name="T56" fmla="*/ 1 w 71"/>
                  <a:gd name="T57" fmla="*/ 0 h 171"/>
                  <a:gd name="T58" fmla="*/ 1 w 71"/>
                  <a:gd name="T59" fmla="*/ 0 h 171"/>
                  <a:gd name="T60" fmla="*/ 1 w 71"/>
                  <a:gd name="T61" fmla="*/ 0 h 171"/>
                  <a:gd name="T62" fmla="*/ 1 w 71"/>
                  <a:gd name="T63" fmla="*/ 0 h 171"/>
                  <a:gd name="T64" fmla="*/ 1 w 71"/>
                  <a:gd name="T65" fmla="*/ 0 h 171"/>
                  <a:gd name="T66" fmla="*/ 1 w 71"/>
                  <a:gd name="T67" fmla="*/ 0 h 171"/>
                  <a:gd name="T68" fmla="*/ 1 w 71"/>
                  <a:gd name="T69" fmla="*/ 0 h 171"/>
                  <a:gd name="T70" fmla="*/ 1 w 71"/>
                  <a:gd name="T71" fmla="*/ 0 h 171"/>
                  <a:gd name="T72" fmla="*/ 1 w 71"/>
                  <a:gd name="T73" fmla="*/ 1 h 171"/>
                  <a:gd name="T74" fmla="*/ 1 w 71"/>
                  <a:gd name="T75" fmla="*/ 1 h 171"/>
                  <a:gd name="T76" fmla="*/ 1 w 71"/>
                  <a:gd name="T77" fmla="*/ 1 h 171"/>
                  <a:gd name="T78" fmla="*/ 1 w 71"/>
                  <a:gd name="T79" fmla="*/ 2 h 171"/>
                  <a:gd name="T80" fmla="*/ 1 w 71"/>
                  <a:gd name="T81" fmla="*/ 2 h 171"/>
                  <a:gd name="T82" fmla="*/ 1 w 71"/>
                  <a:gd name="T83" fmla="*/ 3 h 171"/>
                  <a:gd name="T84" fmla="*/ 1 w 71"/>
                  <a:gd name="T85" fmla="*/ 3 h 171"/>
                  <a:gd name="T86" fmla="*/ 1 w 71"/>
                  <a:gd name="T87" fmla="*/ 4 h 171"/>
                  <a:gd name="T88" fmla="*/ 1 w 71"/>
                  <a:gd name="T89" fmla="*/ 4 h 171"/>
                  <a:gd name="T90" fmla="*/ 1 w 71"/>
                  <a:gd name="T91" fmla="*/ 4 h 171"/>
                  <a:gd name="T92" fmla="*/ 1 w 71"/>
                  <a:gd name="T93" fmla="*/ 4 h 171"/>
                  <a:gd name="T94" fmla="*/ 2 w 71"/>
                  <a:gd name="T95" fmla="*/ 4 h 171"/>
                  <a:gd name="T96" fmla="*/ 2 w 71"/>
                  <a:gd name="T97" fmla="*/ 4 h 171"/>
                  <a:gd name="T98" fmla="*/ 2 w 71"/>
                  <a:gd name="T99" fmla="*/ 4 h 171"/>
                  <a:gd name="T100" fmla="*/ 2 w 71"/>
                  <a:gd name="T101" fmla="*/ 5 h 171"/>
                  <a:gd name="T102" fmla="*/ 2 w 71"/>
                  <a:gd name="T103" fmla="*/ 5 h 171"/>
                  <a:gd name="T104" fmla="*/ 2 w 71"/>
                  <a:gd name="T105" fmla="*/ 5 h 171"/>
                  <a:gd name="T106" fmla="*/ 2 w 71"/>
                  <a:gd name="T107" fmla="*/ 5 h 171"/>
                  <a:gd name="T108" fmla="*/ 1 w 71"/>
                  <a:gd name="T109" fmla="*/ 5 h 17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1"/>
                  <a:gd name="T166" fmla="*/ 0 h 171"/>
                  <a:gd name="T167" fmla="*/ 71 w 71"/>
                  <a:gd name="T168" fmla="*/ 171 h 17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1" h="171">
                    <a:moveTo>
                      <a:pt x="60" y="171"/>
                    </a:moveTo>
                    <a:lnTo>
                      <a:pt x="38" y="171"/>
                    </a:lnTo>
                    <a:lnTo>
                      <a:pt x="17" y="171"/>
                    </a:lnTo>
                    <a:lnTo>
                      <a:pt x="14" y="171"/>
                    </a:lnTo>
                    <a:lnTo>
                      <a:pt x="10" y="171"/>
                    </a:lnTo>
                    <a:lnTo>
                      <a:pt x="8" y="171"/>
                    </a:lnTo>
                    <a:lnTo>
                      <a:pt x="6" y="170"/>
                    </a:lnTo>
                    <a:lnTo>
                      <a:pt x="4" y="169"/>
                    </a:lnTo>
                    <a:lnTo>
                      <a:pt x="1" y="167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7"/>
                    </a:lnTo>
                    <a:lnTo>
                      <a:pt x="5" y="154"/>
                    </a:lnTo>
                    <a:lnTo>
                      <a:pt x="9" y="151"/>
                    </a:lnTo>
                    <a:lnTo>
                      <a:pt x="17" y="150"/>
                    </a:lnTo>
                    <a:lnTo>
                      <a:pt x="23" y="150"/>
                    </a:lnTo>
                    <a:lnTo>
                      <a:pt x="28" y="151"/>
                    </a:lnTo>
                    <a:lnTo>
                      <a:pt x="28" y="148"/>
                    </a:lnTo>
                    <a:lnTo>
                      <a:pt x="28" y="144"/>
                    </a:lnTo>
                    <a:lnTo>
                      <a:pt x="28" y="140"/>
                    </a:lnTo>
                    <a:lnTo>
                      <a:pt x="27" y="135"/>
                    </a:lnTo>
                    <a:lnTo>
                      <a:pt x="25" y="131"/>
                    </a:lnTo>
                    <a:lnTo>
                      <a:pt x="25" y="126"/>
                    </a:lnTo>
                    <a:lnTo>
                      <a:pt x="25" y="122"/>
                    </a:lnTo>
                    <a:lnTo>
                      <a:pt x="25" y="120"/>
                    </a:lnTo>
                    <a:lnTo>
                      <a:pt x="25" y="112"/>
                    </a:lnTo>
                    <a:lnTo>
                      <a:pt x="27" y="102"/>
                    </a:lnTo>
                    <a:lnTo>
                      <a:pt x="27" y="90"/>
                    </a:lnTo>
                    <a:lnTo>
                      <a:pt x="28" y="78"/>
                    </a:lnTo>
                    <a:lnTo>
                      <a:pt x="29" y="65"/>
                    </a:lnTo>
                    <a:lnTo>
                      <a:pt x="30" y="53"/>
                    </a:lnTo>
                    <a:lnTo>
                      <a:pt x="30" y="43"/>
                    </a:lnTo>
                    <a:lnTo>
                      <a:pt x="30" y="35"/>
                    </a:lnTo>
                    <a:lnTo>
                      <a:pt x="23" y="41"/>
                    </a:lnTo>
                    <a:lnTo>
                      <a:pt x="18" y="44"/>
                    </a:lnTo>
                    <a:lnTo>
                      <a:pt x="14" y="45"/>
                    </a:lnTo>
                    <a:lnTo>
                      <a:pt x="12" y="46"/>
                    </a:lnTo>
                    <a:lnTo>
                      <a:pt x="9" y="46"/>
                    </a:lnTo>
                    <a:lnTo>
                      <a:pt x="8" y="45"/>
                    </a:lnTo>
                    <a:lnTo>
                      <a:pt x="6" y="44"/>
                    </a:lnTo>
                    <a:lnTo>
                      <a:pt x="5" y="43"/>
                    </a:lnTo>
                    <a:lnTo>
                      <a:pt x="4" y="41"/>
                    </a:lnTo>
                    <a:lnTo>
                      <a:pt x="2" y="40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1" y="34"/>
                    </a:lnTo>
                    <a:lnTo>
                      <a:pt x="4" y="30"/>
                    </a:lnTo>
                    <a:lnTo>
                      <a:pt x="6" y="27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7" y="18"/>
                    </a:lnTo>
                    <a:lnTo>
                      <a:pt x="22" y="14"/>
                    </a:lnTo>
                    <a:lnTo>
                      <a:pt x="27" y="10"/>
                    </a:lnTo>
                    <a:lnTo>
                      <a:pt x="31" y="6"/>
                    </a:lnTo>
                    <a:lnTo>
                      <a:pt x="36" y="3"/>
                    </a:lnTo>
                    <a:lnTo>
                      <a:pt x="40" y="1"/>
                    </a:lnTo>
                    <a:lnTo>
                      <a:pt x="45" y="0"/>
                    </a:lnTo>
                    <a:lnTo>
                      <a:pt x="48" y="0"/>
                    </a:lnTo>
                    <a:lnTo>
                      <a:pt x="51" y="3"/>
                    </a:lnTo>
                    <a:lnTo>
                      <a:pt x="53" y="5"/>
                    </a:lnTo>
                    <a:lnTo>
                      <a:pt x="53" y="8"/>
                    </a:lnTo>
                    <a:lnTo>
                      <a:pt x="53" y="11"/>
                    </a:lnTo>
                    <a:lnTo>
                      <a:pt x="53" y="12"/>
                    </a:lnTo>
                    <a:lnTo>
                      <a:pt x="53" y="14"/>
                    </a:lnTo>
                    <a:lnTo>
                      <a:pt x="52" y="16"/>
                    </a:lnTo>
                    <a:lnTo>
                      <a:pt x="52" y="19"/>
                    </a:lnTo>
                    <a:lnTo>
                      <a:pt x="52" y="21"/>
                    </a:lnTo>
                    <a:lnTo>
                      <a:pt x="52" y="22"/>
                    </a:lnTo>
                    <a:lnTo>
                      <a:pt x="52" y="23"/>
                    </a:lnTo>
                    <a:lnTo>
                      <a:pt x="52" y="26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5"/>
                    </a:lnTo>
                    <a:lnTo>
                      <a:pt x="52" y="38"/>
                    </a:lnTo>
                    <a:lnTo>
                      <a:pt x="52" y="41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52"/>
                    </a:lnTo>
                    <a:lnTo>
                      <a:pt x="52" y="60"/>
                    </a:lnTo>
                    <a:lnTo>
                      <a:pt x="51" y="71"/>
                    </a:lnTo>
                    <a:lnTo>
                      <a:pt x="50" y="83"/>
                    </a:lnTo>
                    <a:lnTo>
                      <a:pt x="48" y="95"/>
                    </a:lnTo>
                    <a:lnTo>
                      <a:pt x="48" y="105"/>
                    </a:lnTo>
                    <a:lnTo>
                      <a:pt x="47" y="113"/>
                    </a:lnTo>
                    <a:lnTo>
                      <a:pt x="47" y="120"/>
                    </a:lnTo>
                    <a:lnTo>
                      <a:pt x="47" y="124"/>
                    </a:lnTo>
                    <a:lnTo>
                      <a:pt x="47" y="127"/>
                    </a:lnTo>
                    <a:lnTo>
                      <a:pt x="47" y="131"/>
                    </a:lnTo>
                    <a:lnTo>
                      <a:pt x="47" y="135"/>
                    </a:lnTo>
                    <a:lnTo>
                      <a:pt x="48" y="140"/>
                    </a:lnTo>
                    <a:lnTo>
                      <a:pt x="48" y="143"/>
                    </a:lnTo>
                    <a:lnTo>
                      <a:pt x="48" y="147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2" y="150"/>
                    </a:lnTo>
                    <a:lnTo>
                      <a:pt x="65" y="151"/>
                    </a:lnTo>
                    <a:lnTo>
                      <a:pt x="66" y="151"/>
                    </a:lnTo>
                    <a:lnTo>
                      <a:pt x="68" y="152"/>
                    </a:lnTo>
                    <a:lnTo>
                      <a:pt x="69" y="155"/>
                    </a:lnTo>
                    <a:lnTo>
                      <a:pt x="70" y="156"/>
                    </a:lnTo>
                    <a:lnTo>
                      <a:pt x="71" y="158"/>
                    </a:lnTo>
                    <a:lnTo>
                      <a:pt x="71" y="160"/>
                    </a:lnTo>
                    <a:lnTo>
                      <a:pt x="71" y="163"/>
                    </a:lnTo>
                    <a:lnTo>
                      <a:pt x="70" y="165"/>
                    </a:lnTo>
                    <a:lnTo>
                      <a:pt x="69" y="166"/>
                    </a:lnTo>
                    <a:lnTo>
                      <a:pt x="68" y="167"/>
                    </a:lnTo>
                    <a:lnTo>
                      <a:pt x="66" y="169"/>
                    </a:lnTo>
                    <a:lnTo>
                      <a:pt x="65" y="170"/>
                    </a:lnTo>
                    <a:lnTo>
                      <a:pt x="62" y="171"/>
                    </a:lnTo>
                    <a:lnTo>
                      <a:pt x="60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1" name="Freeform 40"/>
              <p:cNvSpPr>
                <a:spLocks/>
              </p:cNvSpPr>
              <p:nvPr/>
            </p:nvSpPr>
            <p:spPr bwMode="auto">
              <a:xfrm>
                <a:off x="2452" y="1018"/>
                <a:ext cx="37" cy="85"/>
              </a:xfrm>
              <a:custGeom>
                <a:avLst/>
                <a:gdLst>
                  <a:gd name="T0" fmla="*/ 1 w 71"/>
                  <a:gd name="T1" fmla="*/ 5 h 171"/>
                  <a:gd name="T2" fmla="*/ 0 w 71"/>
                  <a:gd name="T3" fmla="*/ 5 h 171"/>
                  <a:gd name="T4" fmla="*/ 0 w 71"/>
                  <a:gd name="T5" fmla="*/ 5 h 171"/>
                  <a:gd name="T6" fmla="*/ 0 w 71"/>
                  <a:gd name="T7" fmla="*/ 5 h 171"/>
                  <a:gd name="T8" fmla="*/ 0 w 71"/>
                  <a:gd name="T9" fmla="*/ 5 h 171"/>
                  <a:gd name="T10" fmla="*/ 0 w 71"/>
                  <a:gd name="T11" fmla="*/ 4 h 171"/>
                  <a:gd name="T12" fmla="*/ 0 w 71"/>
                  <a:gd name="T13" fmla="*/ 4 h 171"/>
                  <a:gd name="T14" fmla="*/ 0 w 71"/>
                  <a:gd name="T15" fmla="*/ 4 h 171"/>
                  <a:gd name="T16" fmla="*/ 0 w 71"/>
                  <a:gd name="T17" fmla="*/ 4 h 171"/>
                  <a:gd name="T18" fmla="*/ 0 w 71"/>
                  <a:gd name="T19" fmla="*/ 4 h 171"/>
                  <a:gd name="T20" fmla="*/ 0 w 71"/>
                  <a:gd name="T21" fmla="*/ 4 h 171"/>
                  <a:gd name="T22" fmla="*/ 0 w 71"/>
                  <a:gd name="T23" fmla="*/ 3 h 171"/>
                  <a:gd name="T24" fmla="*/ 0 w 71"/>
                  <a:gd name="T25" fmla="*/ 3 h 171"/>
                  <a:gd name="T26" fmla="*/ 0 w 71"/>
                  <a:gd name="T27" fmla="*/ 2 h 171"/>
                  <a:gd name="T28" fmla="*/ 0 w 71"/>
                  <a:gd name="T29" fmla="*/ 2 h 171"/>
                  <a:gd name="T30" fmla="*/ 0 w 71"/>
                  <a:gd name="T31" fmla="*/ 1 h 171"/>
                  <a:gd name="T32" fmla="*/ 0 w 71"/>
                  <a:gd name="T33" fmla="*/ 1 h 171"/>
                  <a:gd name="T34" fmla="*/ 0 w 71"/>
                  <a:gd name="T35" fmla="*/ 1 h 171"/>
                  <a:gd name="T36" fmla="*/ 0 w 71"/>
                  <a:gd name="T37" fmla="*/ 1 h 171"/>
                  <a:gd name="T38" fmla="*/ 0 w 71"/>
                  <a:gd name="T39" fmla="*/ 1 h 171"/>
                  <a:gd name="T40" fmla="*/ 0 w 71"/>
                  <a:gd name="T41" fmla="*/ 1 h 171"/>
                  <a:gd name="T42" fmla="*/ 0 w 71"/>
                  <a:gd name="T43" fmla="*/ 1 h 171"/>
                  <a:gd name="T44" fmla="*/ 0 w 71"/>
                  <a:gd name="T45" fmla="*/ 1 h 171"/>
                  <a:gd name="T46" fmla="*/ 0 w 71"/>
                  <a:gd name="T47" fmla="*/ 0 h 171"/>
                  <a:gd name="T48" fmla="*/ 0 w 71"/>
                  <a:gd name="T49" fmla="*/ 0 h 171"/>
                  <a:gd name="T50" fmla="*/ 0 w 71"/>
                  <a:gd name="T51" fmla="*/ 0 h 171"/>
                  <a:gd name="T52" fmla="*/ 1 w 71"/>
                  <a:gd name="T53" fmla="*/ 0 h 171"/>
                  <a:gd name="T54" fmla="*/ 1 w 71"/>
                  <a:gd name="T55" fmla="*/ 0 h 171"/>
                  <a:gd name="T56" fmla="*/ 1 w 71"/>
                  <a:gd name="T57" fmla="*/ 0 h 171"/>
                  <a:gd name="T58" fmla="*/ 1 w 71"/>
                  <a:gd name="T59" fmla="*/ 0 h 171"/>
                  <a:gd name="T60" fmla="*/ 1 w 71"/>
                  <a:gd name="T61" fmla="*/ 0 h 171"/>
                  <a:gd name="T62" fmla="*/ 1 w 71"/>
                  <a:gd name="T63" fmla="*/ 0 h 171"/>
                  <a:gd name="T64" fmla="*/ 1 w 71"/>
                  <a:gd name="T65" fmla="*/ 0 h 171"/>
                  <a:gd name="T66" fmla="*/ 1 w 71"/>
                  <a:gd name="T67" fmla="*/ 0 h 171"/>
                  <a:gd name="T68" fmla="*/ 1 w 71"/>
                  <a:gd name="T69" fmla="*/ 0 h 171"/>
                  <a:gd name="T70" fmla="*/ 1 w 71"/>
                  <a:gd name="T71" fmla="*/ 0 h 171"/>
                  <a:gd name="T72" fmla="*/ 1 w 71"/>
                  <a:gd name="T73" fmla="*/ 1 h 171"/>
                  <a:gd name="T74" fmla="*/ 1 w 71"/>
                  <a:gd name="T75" fmla="*/ 1 h 171"/>
                  <a:gd name="T76" fmla="*/ 1 w 71"/>
                  <a:gd name="T77" fmla="*/ 1 h 171"/>
                  <a:gd name="T78" fmla="*/ 1 w 71"/>
                  <a:gd name="T79" fmla="*/ 2 h 171"/>
                  <a:gd name="T80" fmla="*/ 1 w 71"/>
                  <a:gd name="T81" fmla="*/ 2 h 171"/>
                  <a:gd name="T82" fmla="*/ 1 w 71"/>
                  <a:gd name="T83" fmla="*/ 3 h 171"/>
                  <a:gd name="T84" fmla="*/ 1 w 71"/>
                  <a:gd name="T85" fmla="*/ 3 h 171"/>
                  <a:gd name="T86" fmla="*/ 1 w 71"/>
                  <a:gd name="T87" fmla="*/ 4 h 171"/>
                  <a:gd name="T88" fmla="*/ 1 w 71"/>
                  <a:gd name="T89" fmla="*/ 4 h 171"/>
                  <a:gd name="T90" fmla="*/ 1 w 71"/>
                  <a:gd name="T91" fmla="*/ 4 h 171"/>
                  <a:gd name="T92" fmla="*/ 1 w 71"/>
                  <a:gd name="T93" fmla="*/ 4 h 171"/>
                  <a:gd name="T94" fmla="*/ 2 w 71"/>
                  <a:gd name="T95" fmla="*/ 4 h 171"/>
                  <a:gd name="T96" fmla="*/ 2 w 71"/>
                  <a:gd name="T97" fmla="*/ 4 h 171"/>
                  <a:gd name="T98" fmla="*/ 2 w 71"/>
                  <a:gd name="T99" fmla="*/ 4 h 171"/>
                  <a:gd name="T100" fmla="*/ 2 w 71"/>
                  <a:gd name="T101" fmla="*/ 5 h 171"/>
                  <a:gd name="T102" fmla="*/ 2 w 71"/>
                  <a:gd name="T103" fmla="*/ 5 h 171"/>
                  <a:gd name="T104" fmla="*/ 2 w 71"/>
                  <a:gd name="T105" fmla="*/ 5 h 171"/>
                  <a:gd name="T106" fmla="*/ 2 w 71"/>
                  <a:gd name="T107" fmla="*/ 5 h 171"/>
                  <a:gd name="T108" fmla="*/ 1 w 71"/>
                  <a:gd name="T109" fmla="*/ 5 h 17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1"/>
                  <a:gd name="T166" fmla="*/ 0 h 171"/>
                  <a:gd name="T167" fmla="*/ 71 w 71"/>
                  <a:gd name="T168" fmla="*/ 171 h 17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1" h="171">
                    <a:moveTo>
                      <a:pt x="60" y="171"/>
                    </a:moveTo>
                    <a:lnTo>
                      <a:pt x="38" y="171"/>
                    </a:lnTo>
                    <a:lnTo>
                      <a:pt x="17" y="171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8" y="171"/>
                    </a:lnTo>
                    <a:lnTo>
                      <a:pt x="6" y="170"/>
                    </a:lnTo>
                    <a:lnTo>
                      <a:pt x="4" y="169"/>
                    </a:lnTo>
                    <a:lnTo>
                      <a:pt x="2" y="167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2" y="157"/>
                    </a:lnTo>
                    <a:lnTo>
                      <a:pt x="5" y="154"/>
                    </a:lnTo>
                    <a:lnTo>
                      <a:pt x="10" y="151"/>
                    </a:lnTo>
                    <a:lnTo>
                      <a:pt x="18" y="150"/>
                    </a:lnTo>
                    <a:lnTo>
                      <a:pt x="22" y="150"/>
                    </a:lnTo>
                    <a:lnTo>
                      <a:pt x="27" y="151"/>
                    </a:lnTo>
                    <a:lnTo>
                      <a:pt x="27" y="148"/>
                    </a:lnTo>
                    <a:lnTo>
                      <a:pt x="27" y="144"/>
                    </a:lnTo>
                    <a:lnTo>
                      <a:pt x="27" y="140"/>
                    </a:lnTo>
                    <a:lnTo>
                      <a:pt x="27" y="135"/>
                    </a:lnTo>
                    <a:lnTo>
                      <a:pt x="26" y="131"/>
                    </a:lnTo>
                    <a:lnTo>
                      <a:pt x="26" y="126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26" y="112"/>
                    </a:lnTo>
                    <a:lnTo>
                      <a:pt x="26" y="102"/>
                    </a:lnTo>
                    <a:lnTo>
                      <a:pt x="27" y="90"/>
                    </a:lnTo>
                    <a:lnTo>
                      <a:pt x="28" y="78"/>
                    </a:lnTo>
                    <a:lnTo>
                      <a:pt x="29" y="65"/>
                    </a:lnTo>
                    <a:lnTo>
                      <a:pt x="29" y="53"/>
                    </a:lnTo>
                    <a:lnTo>
                      <a:pt x="30" y="43"/>
                    </a:lnTo>
                    <a:lnTo>
                      <a:pt x="30" y="35"/>
                    </a:lnTo>
                    <a:lnTo>
                      <a:pt x="23" y="41"/>
                    </a:lnTo>
                    <a:lnTo>
                      <a:pt x="18" y="44"/>
                    </a:lnTo>
                    <a:lnTo>
                      <a:pt x="14" y="45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7" y="45"/>
                    </a:lnTo>
                    <a:lnTo>
                      <a:pt x="6" y="44"/>
                    </a:lnTo>
                    <a:lnTo>
                      <a:pt x="4" y="43"/>
                    </a:lnTo>
                    <a:lnTo>
                      <a:pt x="3" y="41"/>
                    </a:lnTo>
                    <a:lnTo>
                      <a:pt x="2" y="40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2" y="34"/>
                    </a:lnTo>
                    <a:lnTo>
                      <a:pt x="3" y="30"/>
                    </a:lnTo>
                    <a:lnTo>
                      <a:pt x="6" y="27"/>
                    </a:lnTo>
                    <a:lnTo>
                      <a:pt x="10" y="23"/>
                    </a:lnTo>
                    <a:lnTo>
                      <a:pt x="13" y="21"/>
                    </a:lnTo>
                    <a:lnTo>
                      <a:pt x="18" y="18"/>
                    </a:lnTo>
                    <a:lnTo>
                      <a:pt x="22" y="14"/>
                    </a:lnTo>
                    <a:lnTo>
                      <a:pt x="27" y="10"/>
                    </a:lnTo>
                    <a:lnTo>
                      <a:pt x="33" y="6"/>
                    </a:lnTo>
                    <a:lnTo>
                      <a:pt x="37" y="3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1" y="3"/>
                    </a:lnTo>
                    <a:lnTo>
                      <a:pt x="52" y="5"/>
                    </a:lnTo>
                    <a:lnTo>
                      <a:pt x="52" y="8"/>
                    </a:lnTo>
                    <a:lnTo>
                      <a:pt x="52" y="11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1" y="19"/>
                    </a:lnTo>
                    <a:lnTo>
                      <a:pt x="51" y="21"/>
                    </a:lnTo>
                    <a:lnTo>
                      <a:pt x="51" y="22"/>
                    </a:lnTo>
                    <a:lnTo>
                      <a:pt x="51" y="23"/>
                    </a:lnTo>
                    <a:lnTo>
                      <a:pt x="51" y="26"/>
                    </a:lnTo>
                    <a:lnTo>
                      <a:pt x="51" y="28"/>
                    </a:lnTo>
                    <a:lnTo>
                      <a:pt x="51" y="31"/>
                    </a:lnTo>
                    <a:lnTo>
                      <a:pt x="51" y="35"/>
                    </a:lnTo>
                    <a:lnTo>
                      <a:pt x="52" y="38"/>
                    </a:lnTo>
                    <a:lnTo>
                      <a:pt x="52" y="41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52"/>
                    </a:lnTo>
                    <a:lnTo>
                      <a:pt x="51" y="60"/>
                    </a:lnTo>
                    <a:lnTo>
                      <a:pt x="51" y="71"/>
                    </a:lnTo>
                    <a:lnTo>
                      <a:pt x="50" y="83"/>
                    </a:lnTo>
                    <a:lnTo>
                      <a:pt x="49" y="95"/>
                    </a:lnTo>
                    <a:lnTo>
                      <a:pt x="48" y="105"/>
                    </a:lnTo>
                    <a:lnTo>
                      <a:pt x="47" y="113"/>
                    </a:lnTo>
                    <a:lnTo>
                      <a:pt x="47" y="120"/>
                    </a:lnTo>
                    <a:lnTo>
                      <a:pt x="47" y="124"/>
                    </a:lnTo>
                    <a:lnTo>
                      <a:pt x="48" y="127"/>
                    </a:lnTo>
                    <a:lnTo>
                      <a:pt x="48" y="131"/>
                    </a:lnTo>
                    <a:lnTo>
                      <a:pt x="48" y="135"/>
                    </a:lnTo>
                    <a:lnTo>
                      <a:pt x="48" y="140"/>
                    </a:lnTo>
                    <a:lnTo>
                      <a:pt x="49" y="143"/>
                    </a:lnTo>
                    <a:lnTo>
                      <a:pt x="49" y="147"/>
                    </a:lnTo>
                    <a:lnTo>
                      <a:pt x="49" y="150"/>
                    </a:lnTo>
                    <a:lnTo>
                      <a:pt x="60" y="150"/>
                    </a:lnTo>
                    <a:lnTo>
                      <a:pt x="63" y="150"/>
                    </a:lnTo>
                    <a:lnTo>
                      <a:pt x="64" y="151"/>
                    </a:lnTo>
                    <a:lnTo>
                      <a:pt x="66" y="151"/>
                    </a:lnTo>
                    <a:lnTo>
                      <a:pt x="67" y="152"/>
                    </a:lnTo>
                    <a:lnTo>
                      <a:pt x="68" y="155"/>
                    </a:lnTo>
                    <a:lnTo>
                      <a:pt x="70" y="156"/>
                    </a:lnTo>
                    <a:lnTo>
                      <a:pt x="71" y="158"/>
                    </a:lnTo>
                    <a:lnTo>
                      <a:pt x="71" y="160"/>
                    </a:lnTo>
                    <a:lnTo>
                      <a:pt x="71" y="163"/>
                    </a:lnTo>
                    <a:lnTo>
                      <a:pt x="70" y="165"/>
                    </a:lnTo>
                    <a:lnTo>
                      <a:pt x="68" y="166"/>
                    </a:lnTo>
                    <a:lnTo>
                      <a:pt x="67" y="167"/>
                    </a:lnTo>
                    <a:lnTo>
                      <a:pt x="66" y="169"/>
                    </a:lnTo>
                    <a:lnTo>
                      <a:pt x="64" y="170"/>
                    </a:lnTo>
                    <a:lnTo>
                      <a:pt x="63" y="171"/>
                    </a:lnTo>
                    <a:lnTo>
                      <a:pt x="60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2" name="Freeform 41"/>
              <p:cNvSpPr>
                <a:spLocks/>
              </p:cNvSpPr>
              <p:nvPr/>
            </p:nvSpPr>
            <p:spPr bwMode="auto">
              <a:xfrm>
                <a:off x="2842" y="1698"/>
                <a:ext cx="58" cy="89"/>
              </a:xfrm>
              <a:custGeom>
                <a:avLst/>
                <a:gdLst>
                  <a:gd name="T0" fmla="*/ 2 w 113"/>
                  <a:gd name="T1" fmla="*/ 6 h 176"/>
                  <a:gd name="T2" fmla="*/ 1 w 113"/>
                  <a:gd name="T3" fmla="*/ 6 h 176"/>
                  <a:gd name="T4" fmla="*/ 1 w 113"/>
                  <a:gd name="T5" fmla="*/ 5 h 176"/>
                  <a:gd name="T6" fmla="*/ 0 w 113"/>
                  <a:gd name="T7" fmla="*/ 5 h 176"/>
                  <a:gd name="T8" fmla="*/ 1 w 113"/>
                  <a:gd name="T9" fmla="*/ 5 h 176"/>
                  <a:gd name="T10" fmla="*/ 1 w 113"/>
                  <a:gd name="T11" fmla="*/ 5 h 176"/>
                  <a:gd name="T12" fmla="*/ 1 w 113"/>
                  <a:gd name="T13" fmla="*/ 5 h 176"/>
                  <a:gd name="T14" fmla="*/ 1 w 113"/>
                  <a:gd name="T15" fmla="*/ 5 h 176"/>
                  <a:gd name="T16" fmla="*/ 1 w 113"/>
                  <a:gd name="T17" fmla="*/ 5 h 176"/>
                  <a:gd name="T18" fmla="*/ 2 w 113"/>
                  <a:gd name="T19" fmla="*/ 5 h 176"/>
                  <a:gd name="T20" fmla="*/ 2 w 113"/>
                  <a:gd name="T21" fmla="*/ 5 h 176"/>
                  <a:gd name="T22" fmla="*/ 3 w 113"/>
                  <a:gd name="T23" fmla="*/ 5 h 176"/>
                  <a:gd name="T24" fmla="*/ 3 w 113"/>
                  <a:gd name="T25" fmla="*/ 4 h 176"/>
                  <a:gd name="T26" fmla="*/ 3 w 113"/>
                  <a:gd name="T27" fmla="*/ 4 h 176"/>
                  <a:gd name="T28" fmla="*/ 3 w 113"/>
                  <a:gd name="T29" fmla="*/ 3 h 176"/>
                  <a:gd name="T30" fmla="*/ 3 w 113"/>
                  <a:gd name="T31" fmla="*/ 3 h 176"/>
                  <a:gd name="T32" fmla="*/ 2 w 113"/>
                  <a:gd name="T33" fmla="*/ 3 h 176"/>
                  <a:gd name="T34" fmla="*/ 2 w 113"/>
                  <a:gd name="T35" fmla="*/ 3 h 176"/>
                  <a:gd name="T36" fmla="*/ 2 w 113"/>
                  <a:gd name="T37" fmla="*/ 3 h 176"/>
                  <a:gd name="T38" fmla="*/ 1 w 113"/>
                  <a:gd name="T39" fmla="*/ 4 h 176"/>
                  <a:gd name="T40" fmla="*/ 1 w 113"/>
                  <a:gd name="T41" fmla="*/ 4 h 176"/>
                  <a:gd name="T42" fmla="*/ 1 w 113"/>
                  <a:gd name="T43" fmla="*/ 3 h 176"/>
                  <a:gd name="T44" fmla="*/ 1 w 113"/>
                  <a:gd name="T45" fmla="*/ 3 h 176"/>
                  <a:gd name="T46" fmla="*/ 1 w 113"/>
                  <a:gd name="T47" fmla="*/ 3 h 176"/>
                  <a:gd name="T48" fmla="*/ 1 w 113"/>
                  <a:gd name="T49" fmla="*/ 2 h 176"/>
                  <a:gd name="T50" fmla="*/ 1 w 113"/>
                  <a:gd name="T51" fmla="*/ 1 h 176"/>
                  <a:gd name="T52" fmla="*/ 1 w 113"/>
                  <a:gd name="T53" fmla="*/ 1 h 176"/>
                  <a:gd name="T54" fmla="*/ 1 w 113"/>
                  <a:gd name="T55" fmla="*/ 1 h 176"/>
                  <a:gd name="T56" fmla="*/ 1 w 113"/>
                  <a:gd name="T57" fmla="*/ 1 h 176"/>
                  <a:gd name="T58" fmla="*/ 1 w 113"/>
                  <a:gd name="T59" fmla="*/ 1 h 176"/>
                  <a:gd name="T60" fmla="*/ 1 w 113"/>
                  <a:gd name="T61" fmla="*/ 1 h 176"/>
                  <a:gd name="T62" fmla="*/ 1 w 113"/>
                  <a:gd name="T63" fmla="*/ 1 h 176"/>
                  <a:gd name="T64" fmla="*/ 1 w 113"/>
                  <a:gd name="T65" fmla="*/ 1 h 176"/>
                  <a:gd name="T66" fmla="*/ 2 w 113"/>
                  <a:gd name="T67" fmla="*/ 1 h 176"/>
                  <a:gd name="T68" fmla="*/ 2 w 113"/>
                  <a:gd name="T69" fmla="*/ 1 h 176"/>
                  <a:gd name="T70" fmla="*/ 3 w 113"/>
                  <a:gd name="T71" fmla="*/ 1 h 176"/>
                  <a:gd name="T72" fmla="*/ 3 w 113"/>
                  <a:gd name="T73" fmla="*/ 1 h 176"/>
                  <a:gd name="T74" fmla="*/ 3 w 113"/>
                  <a:gd name="T75" fmla="*/ 1 h 176"/>
                  <a:gd name="T76" fmla="*/ 3 w 113"/>
                  <a:gd name="T77" fmla="*/ 1 h 176"/>
                  <a:gd name="T78" fmla="*/ 3 w 113"/>
                  <a:gd name="T79" fmla="*/ 0 h 176"/>
                  <a:gd name="T80" fmla="*/ 4 w 113"/>
                  <a:gd name="T81" fmla="*/ 0 h 176"/>
                  <a:gd name="T82" fmla="*/ 4 w 113"/>
                  <a:gd name="T83" fmla="*/ 1 h 176"/>
                  <a:gd name="T84" fmla="*/ 4 w 113"/>
                  <a:gd name="T85" fmla="*/ 1 h 176"/>
                  <a:gd name="T86" fmla="*/ 4 w 113"/>
                  <a:gd name="T87" fmla="*/ 1 h 176"/>
                  <a:gd name="T88" fmla="*/ 3 w 113"/>
                  <a:gd name="T89" fmla="*/ 1 h 176"/>
                  <a:gd name="T90" fmla="*/ 3 w 113"/>
                  <a:gd name="T91" fmla="*/ 1 h 176"/>
                  <a:gd name="T92" fmla="*/ 3 w 113"/>
                  <a:gd name="T93" fmla="*/ 1 h 176"/>
                  <a:gd name="T94" fmla="*/ 1 w 113"/>
                  <a:gd name="T95" fmla="*/ 1 h 176"/>
                  <a:gd name="T96" fmla="*/ 1 w 113"/>
                  <a:gd name="T97" fmla="*/ 2 h 176"/>
                  <a:gd name="T98" fmla="*/ 2 w 113"/>
                  <a:gd name="T99" fmla="*/ 2 h 176"/>
                  <a:gd name="T100" fmla="*/ 2 w 113"/>
                  <a:gd name="T101" fmla="*/ 2 h 176"/>
                  <a:gd name="T102" fmla="*/ 3 w 113"/>
                  <a:gd name="T103" fmla="*/ 2 h 176"/>
                  <a:gd name="T104" fmla="*/ 3 w 113"/>
                  <a:gd name="T105" fmla="*/ 2 h 176"/>
                  <a:gd name="T106" fmla="*/ 3 w 113"/>
                  <a:gd name="T107" fmla="*/ 2 h 176"/>
                  <a:gd name="T108" fmla="*/ 4 w 113"/>
                  <a:gd name="T109" fmla="*/ 3 h 176"/>
                  <a:gd name="T110" fmla="*/ 4 w 113"/>
                  <a:gd name="T111" fmla="*/ 4 h 176"/>
                  <a:gd name="T112" fmla="*/ 4 w 113"/>
                  <a:gd name="T113" fmla="*/ 5 h 176"/>
                  <a:gd name="T114" fmla="*/ 3 w 113"/>
                  <a:gd name="T115" fmla="*/ 6 h 176"/>
                  <a:gd name="T116" fmla="*/ 3 w 113"/>
                  <a:gd name="T117" fmla="*/ 6 h 176"/>
                  <a:gd name="T118" fmla="*/ 2 w 113"/>
                  <a:gd name="T119" fmla="*/ 6 h 17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3"/>
                  <a:gd name="T181" fmla="*/ 0 h 176"/>
                  <a:gd name="T182" fmla="*/ 113 w 113"/>
                  <a:gd name="T183" fmla="*/ 176 h 17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3" h="176">
                    <a:moveTo>
                      <a:pt x="49" y="176"/>
                    </a:moveTo>
                    <a:lnTo>
                      <a:pt x="41" y="176"/>
                    </a:lnTo>
                    <a:lnTo>
                      <a:pt x="34" y="175"/>
                    </a:lnTo>
                    <a:lnTo>
                      <a:pt x="28" y="173"/>
                    </a:lnTo>
                    <a:lnTo>
                      <a:pt x="21" y="170"/>
                    </a:lnTo>
                    <a:lnTo>
                      <a:pt x="15" y="167"/>
                    </a:lnTo>
                    <a:lnTo>
                      <a:pt x="11" y="163"/>
                    </a:lnTo>
                    <a:lnTo>
                      <a:pt x="6" y="159"/>
                    </a:lnTo>
                    <a:lnTo>
                      <a:pt x="3" y="153"/>
                    </a:lnTo>
                    <a:lnTo>
                      <a:pt x="1" y="151"/>
                    </a:lnTo>
                    <a:lnTo>
                      <a:pt x="1" y="150"/>
                    </a:lnTo>
                    <a:lnTo>
                      <a:pt x="0" y="147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1" y="143"/>
                    </a:lnTo>
                    <a:lnTo>
                      <a:pt x="3" y="140"/>
                    </a:lnTo>
                    <a:lnTo>
                      <a:pt x="4" y="139"/>
                    </a:lnTo>
                    <a:lnTo>
                      <a:pt x="6" y="138"/>
                    </a:lnTo>
                    <a:lnTo>
                      <a:pt x="7" y="137"/>
                    </a:lnTo>
                    <a:lnTo>
                      <a:pt x="10" y="136"/>
                    </a:lnTo>
                    <a:lnTo>
                      <a:pt x="12" y="136"/>
                    </a:lnTo>
                    <a:lnTo>
                      <a:pt x="14" y="136"/>
                    </a:lnTo>
                    <a:lnTo>
                      <a:pt x="16" y="137"/>
                    </a:lnTo>
                    <a:lnTo>
                      <a:pt x="18" y="139"/>
                    </a:lnTo>
                    <a:lnTo>
                      <a:pt x="20" y="140"/>
                    </a:lnTo>
                    <a:lnTo>
                      <a:pt x="23" y="144"/>
                    </a:lnTo>
                    <a:lnTo>
                      <a:pt x="26" y="146"/>
                    </a:lnTo>
                    <a:lnTo>
                      <a:pt x="27" y="148"/>
                    </a:lnTo>
                    <a:lnTo>
                      <a:pt x="29" y="150"/>
                    </a:lnTo>
                    <a:lnTo>
                      <a:pt x="33" y="152"/>
                    </a:lnTo>
                    <a:lnTo>
                      <a:pt x="37" y="153"/>
                    </a:lnTo>
                    <a:lnTo>
                      <a:pt x="43" y="154"/>
                    </a:lnTo>
                    <a:lnTo>
                      <a:pt x="49" y="154"/>
                    </a:lnTo>
                    <a:lnTo>
                      <a:pt x="58" y="153"/>
                    </a:lnTo>
                    <a:lnTo>
                      <a:pt x="66" y="151"/>
                    </a:lnTo>
                    <a:lnTo>
                      <a:pt x="73" y="146"/>
                    </a:lnTo>
                    <a:lnTo>
                      <a:pt x="80" y="140"/>
                    </a:lnTo>
                    <a:lnTo>
                      <a:pt x="86" y="133"/>
                    </a:lnTo>
                    <a:lnTo>
                      <a:pt x="89" y="125"/>
                    </a:lnTo>
                    <a:lnTo>
                      <a:pt x="90" y="116"/>
                    </a:lnTo>
                    <a:lnTo>
                      <a:pt x="91" y="107"/>
                    </a:lnTo>
                    <a:lnTo>
                      <a:pt x="91" y="99"/>
                    </a:lnTo>
                    <a:lnTo>
                      <a:pt x="90" y="92"/>
                    </a:lnTo>
                    <a:lnTo>
                      <a:pt x="89" y="86"/>
                    </a:lnTo>
                    <a:lnTo>
                      <a:pt x="87" y="80"/>
                    </a:lnTo>
                    <a:lnTo>
                      <a:pt x="83" y="75"/>
                    </a:lnTo>
                    <a:lnTo>
                      <a:pt x="77" y="71"/>
                    </a:lnTo>
                    <a:lnTo>
                      <a:pt x="72" y="70"/>
                    </a:lnTo>
                    <a:lnTo>
                      <a:pt x="65" y="69"/>
                    </a:lnTo>
                    <a:lnTo>
                      <a:pt x="60" y="69"/>
                    </a:lnTo>
                    <a:lnTo>
                      <a:pt x="54" y="69"/>
                    </a:lnTo>
                    <a:lnTo>
                      <a:pt x="50" y="70"/>
                    </a:lnTo>
                    <a:lnTo>
                      <a:pt x="46" y="71"/>
                    </a:lnTo>
                    <a:lnTo>
                      <a:pt x="43" y="74"/>
                    </a:lnTo>
                    <a:lnTo>
                      <a:pt x="41" y="75"/>
                    </a:lnTo>
                    <a:lnTo>
                      <a:pt x="37" y="77"/>
                    </a:lnTo>
                    <a:lnTo>
                      <a:pt x="35" y="80"/>
                    </a:lnTo>
                    <a:lnTo>
                      <a:pt x="22" y="93"/>
                    </a:lnTo>
                    <a:lnTo>
                      <a:pt x="20" y="95"/>
                    </a:lnTo>
                    <a:lnTo>
                      <a:pt x="18" y="97"/>
                    </a:lnTo>
                    <a:lnTo>
                      <a:pt x="15" y="98"/>
                    </a:lnTo>
                    <a:lnTo>
                      <a:pt x="13" y="98"/>
                    </a:lnTo>
                    <a:lnTo>
                      <a:pt x="11" y="98"/>
                    </a:lnTo>
                    <a:lnTo>
                      <a:pt x="8" y="97"/>
                    </a:lnTo>
                    <a:lnTo>
                      <a:pt x="7" y="97"/>
                    </a:lnTo>
                    <a:lnTo>
                      <a:pt x="5" y="95"/>
                    </a:lnTo>
                    <a:lnTo>
                      <a:pt x="4" y="93"/>
                    </a:lnTo>
                    <a:lnTo>
                      <a:pt x="3" y="92"/>
                    </a:lnTo>
                    <a:lnTo>
                      <a:pt x="3" y="90"/>
                    </a:lnTo>
                    <a:lnTo>
                      <a:pt x="3" y="87"/>
                    </a:lnTo>
                    <a:lnTo>
                      <a:pt x="3" y="85"/>
                    </a:lnTo>
                    <a:lnTo>
                      <a:pt x="3" y="82"/>
                    </a:lnTo>
                    <a:lnTo>
                      <a:pt x="3" y="76"/>
                    </a:lnTo>
                    <a:lnTo>
                      <a:pt x="4" y="68"/>
                    </a:lnTo>
                    <a:lnTo>
                      <a:pt x="5" y="52"/>
                    </a:lnTo>
                    <a:lnTo>
                      <a:pt x="6" y="39"/>
                    </a:lnTo>
                    <a:lnTo>
                      <a:pt x="7" y="30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2" y="1"/>
                    </a:lnTo>
                    <a:lnTo>
                      <a:pt x="23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31" y="2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8" y="1"/>
                    </a:lnTo>
                    <a:lnTo>
                      <a:pt x="53" y="1"/>
                    </a:lnTo>
                    <a:lnTo>
                      <a:pt x="59" y="1"/>
                    </a:lnTo>
                    <a:lnTo>
                      <a:pt x="63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71" y="1"/>
                    </a:lnTo>
                    <a:lnTo>
                      <a:pt x="73" y="1"/>
                    </a:lnTo>
                    <a:lnTo>
                      <a:pt x="75" y="1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1" y="1"/>
                    </a:lnTo>
                    <a:lnTo>
                      <a:pt x="102" y="2"/>
                    </a:lnTo>
                    <a:lnTo>
                      <a:pt x="104" y="3"/>
                    </a:lnTo>
                    <a:lnTo>
                      <a:pt x="105" y="4"/>
                    </a:lnTo>
                    <a:lnTo>
                      <a:pt x="106" y="7"/>
                    </a:lnTo>
                    <a:lnTo>
                      <a:pt x="107" y="8"/>
                    </a:lnTo>
                    <a:lnTo>
                      <a:pt x="107" y="10"/>
                    </a:lnTo>
                    <a:lnTo>
                      <a:pt x="106" y="16"/>
                    </a:lnTo>
                    <a:lnTo>
                      <a:pt x="101" y="19"/>
                    </a:lnTo>
                    <a:lnTo>
                      <a:pt x="92" y="22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5" y="23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68" y="22"/>
                    </a:lnTo>
                    <a:lnTo>
                      <a:pt x="67" y="22"/>
                    </a:lnTo>
                    <a:lnTo>
                      <a:pt x="66" y="22"/>
                    </a:lnTo>
                    <a:lnTo>
                      <a:pt x="48" y="23"/>
                    </a:lnTo>
                    <a:lnTo>
                      <a:pt x="29" y="23"/>
                    </a:lnTo>
                    <a:lnTo>
                      <a:pt x="29" y="27"/>
                    </a:lnTo>
                    <a:lnTo>
                      <a:pt x="28" y="34"/>
                    </a:lnTo>
                    <a:lnTo>
                      <a:pt x="27" y="45"/>
                    </a:lnTo>
                    <a:lnTo>
                      <a:pt x="26" y="60"/>
                    </a:lnTo>
                    <a:lnTo>
                      <a:pt x="29" y="57"/>
                    </a:lnTo>
                    <a:lnTo>
                      <a:pt x="34" y="54"/>
                    </a:lnTo>
                    <a:lnTo>
                      <a:pt x="38" y="52"/>
                    </a:lnTo>
                    <a:lnTo>
                      <a:pt x="43" y="50"/>
                    </a:lnTo>
                    <a:lnTo>
                      <a:pt x="48" y="49"/>
                    </a:lnTo>
                    <a:lnTo>
                      <a:pt x="53" y="48"/>
                    </a:lnTo>
                    <a:lnTo>
                      <a:pt x="59" y="47"/>
                    </a:lnTo>
                    <a:lnTo>
                      <a:pt x="65" y="47"/>
                    </a:lnTo>
                    <a:lnTo>
                      <a:pt x="71" y="47"/>
                    </a:lnTo>
                    <a:lnTo>
                      <a:pt x="76" y="48"/>
                    </a:lnTo>
                    <a:lnTo>
                      <a:pt x="81" y="49"/>
                    </a:lnTo>
                    <a:lnTo>
                      <a:pt x="87" y="52"/>
                    </a:lnTo>
                    <a:lnTo>
                      <a:pt x="90" y="55"/>
                    </a:lnTo>
                    <a:lnTo>
                      <a:pt x="95" y="59"/>
                    </a:lnTo>
                    <a:lnTo>
                      <a:pt x="98" y="62"/>
                    </a:lnTo>
                    <a:lnTo>
                      <a:pt x="102" y="67"/>
                    </a:lnTo>
                    <a:lnTo>
                      <a:pt x="107" y="75"/>
                    </a:lnTo>
                    <a:lnTo>
                      <a:pt x="111" y="85"/>
                    </a:lnTo>
                    <a:lnTo>
                      <a:pt x="112" y="95"/>
                    </a:lnTo>
                    <a:lnTo>
                      <a:pt x="113" y="107"/>
                    </a:lnTo>
                    <a:lnTo>
                      <a:pt x="112" y="121"/>
                    </a:lnTo>
                    <a:lnTo>
                      <a:pt x="109" y="133"/>
                    </a:lnTo>
                    <a:lnTo>
                      <a:pt x="104" y="145"/>
                    </a:lnTo>
                    <a:lnTo>
                      <a:pt x="96" y="155"/>
                    </a:lnTo>
                    <a:lnTo>
                      <a:pt x="91" y="160"/>
                    </a:lnTo>
                    <a:lnTo>
                      <a:pt x="86" y="165"/>
                    </a:lnTo>
                    <a:lnTo>
                      <a:pt x="81" y="168"/>
                    </a:lnTo>
                    <a:lnTo>
                      <a:pt x="75" y="170"/>
                    </a:lnTo>
                    <a:lnTo>
                      <a:pt x="69" y="173"/>
                    </a:lnTo>
                    <a:lnTo>
                      <a:pt x="63" y="174"/>
                    </a:lnTo>
                    <a:lnTo>
                      <a:pt x="56" y="175"/>
                    </a:lnTo>
                    <a:lnTo>
                      <a:pt x="49" y="175"/>
                    </a:lnTo>
                    <a:lnTo>
                      <a:pt x="49" y="1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3" name="Freeform 42"/>
              <p:cNvSpPr>
                <a:spLocks/>
              </p:cNvSpPr>
              <p:nvPr/>
            </p:nvSpPr>
            <p:spPr bwMode="auto">
              <a:xfrm>
                <a:off x="2992" y="1550"/>
                <a:ext cx="34" cy="88"/>
              </a:xfrm>
              <a:custGeom>
                <a:avLst/>
                <a:gdLst>
                  <a:gd name="T0" fmla="*/ 0 w 69"/>
                  <a:gd name="T1" fmla="*/ 4 h 173"/>
                  <a:gd name="T2" fmla="*/ 0 w 69"/>
                  <a:gd name="T3" fmla="*/ 4 h 173"/>
                  <a:gd name="T4" fmla="*/ 1 w 69"/>
                  <a:gd name="T5" fmla="*/ 4 h 173"/>
                  <a:gd name="T6" fmla="*/ 1 w 69"/>
                  <a:gd name="T7" fmla="*/ 5 h 173"/>
                  <a:gd name="T8" fmla="*/ 1 w 69"/>
                  <a:gd name="T9" fmla="*/ 5 h 173"/>
                  <a:gd name="T10" fmla="*/ 1 w 69"/>
                  <a:gd name="T11" fmla="*/ 5 h 173"/>
                  <a:gd name="T12" fmla="*/ 1 w 69"/>
                  <a:gd name="T13" fmla="*/ 5 h 173"/>
                  <a:gd name="T14" fmla="*/ 1 w 69"/>
                  <a:gd name="T15" fmla="*/ 5 h 173"/>
                  <a:gd name="T16" fmla="*/ 1 w 69"/>
                  <a:gd name="T17" fmla="*/ 5 h 173"/>
                  <a:gd name="T18" fmla="*/ 1 w 69"/>
                  <a:gd name="T19" fmla="*/ 5 h 173"/>
                  <a:gd name="T20" fmla="*/ 1 w 69"/>
                  <a:gd name="T21" fmla="*/ 5 h 173"/>
                  <a:gd name="T22" fmla="*/ 1 w 69"/>
                  <a:gd name="T23" fmla="*/ 5 h 173"/>
                  <a:gd name="T24" fmla="*/ 1 w 69"/>
                  <a:gd name="T25" fmla="*/ 6 h 173"/>
                  <a:gd name="T26" fmla="*/ 1 w 69"/>
                  <a:gd name="T27" fmla="*/ 6 h 173"/>
                  <a:gd name="T28" fmla="*/ 1 w 69"/>
                  <a:gd name="T29" fmla="*/ 6 h 173"/>
                  <a:gd name="T30" fmla="*/ 2 w 69"/>
                  <a:gd name="T31" fmla="*/ 6 h 173"/>
                  <a:gd name="T32" fmla="*/ 2 w 69"/>
                  <a:gd name="T33" fmla="*/ 6 h 173"/>
                  <a:gd name="T34" fmla="*/ 2 w 69"/>
                  <a:gd name="T35" fmla="*/ 6 h 173"/>
                  <a:gd name="T36" fmla="*/ 2 w 69"/>
                  <a:gd name="T37" fmla="*/ 6 h 173"/>
                  <a:gd name="T38" fmla="*/ 2 w 69"/>
                  <a:gd name="T39" fmla="*/ 6 h 173"/>
                  <a:gd name="T40" fmla="*/ 2 w 69"/>
                  <a:gd name="T41" fmla="*/ 4 h 173"/>
                  <a:gd name="T42" fmla="*/ 2 w 69"/>
                  <a:gd name="T43" fmla="*/ 4 h 173"/>
                  <a:gd name="T44" fmla="*/ 2 w 69"/>
                  <a:gd name="T45" fmla="*/ 4 h 173"/>
                  <a:gd name="T46" fmla="*/ 2 w 69"/>
                  <a:gd name="T47" fmla="*/ 4 h 173"/>
                  <a:gd name="T48" fmla="*/ 2 w 69"/>
                  <a:gd name="T49" fmla="*/ 4 h 173"/>
                  <a:gd name="T50" fmla="*/ 2 w 69"/>
                  <a:gd name="T51" fmla="*/ 4 h 173"/>
                  <a:gd name="T52" fmla="*/ 3 w 69"/>
                  <a:gd name="T53" fmla="*/ 4 h 173"/>
                  <a:gd name="T54" fmla="*/ 3 w 69"/>
                  <a:gd name="T55" fmla="*/ 4 h 173"/>
                  <a:gd name="T56" fmla="*/ 3 w 69"/>
                  <a:gd name="T57" fmla="*/ 4 h 173"/>
                  <a:gd name="T58" fmla="*/ 3 w 69"/>
                  <a:gd name="T59" fmla="*/ 4 h 173"/>
                  <a:gd name="T60" fmla="*/ 2 w 69"/>
                  <a:gd name="T61" fmla="*/ 4 h 173"/>
                  <a:gd name="T62" fmla="*/ 2 w 69"/>
                  <a:gd name="T63" fmla="*/ 4 h 173"/>
                  <a:gd name="T64" fmla="*/ 2 w 69"/>
                  <a:gd name="T65" fmla="*/ 4 h 173"/>
                  <a:gd name="T66" fmla="*/ 2 w 69"/>
                  <a:gd name="T67" fmla="*/ 4 h 173"/>
                  <a:gd name="T68" fmla="*/ 2 w 69"/>
                  <a:gd name="T69" fmla="*/ 4 h 173"/>
                  <a:gd name="T70" fmla="*/ 2 w 69"/>
                  <a:gd name="T71" fmla="*/ 4 h 173"/>
                  <a:gd name="T72" fmla="*/ 2 w 69"/>
                  <a:gd name="T73" fmla="*/ 4 h 173"/>
                  <a:gd name="T74" fmla="*/ 2 w 69"/>
                  <a:gd name="T75" fmla="*/ 1 h 173"/>
                  <a:gd name="T76" fmla="*/ 2 w 69"/>
                  <a:gd name="T77" fmla="*/ 1 h 173"/>
                  <a:gd name="T78" fmla="*/ 2 w 69"/>
                  <a:gd name="T79" fmla="*/ 1 h 173"/>
                  <a:gd name="T80" fmla="*/ 2 w 69"/>
                  <a:gd name="T81" fmla="*/ 1 h 173"/>
                  <a:gd name="T82" fmla="*/ 1 w 69"/>
                  <a:gd name="T83" fmla="*/ 0 h 173"/>
                  <a:gd name="T84" fmla="*/ 1 w 69"/>
                  <a:gd name="T85" fmla="*/ 0 h 173"/>
                  <a:gd name="T86" fmla="*/ 1 w 69"/>
                  <a:gd name="T87" fmla="*/ 1 h 173"/>
                  <a:gd name="T88" fmla="*/ 1 w 69"/>
                  <a:gd name="T89" fmla="*/ 1 h 173"/>
                  <a:gd name="T90" fmla="*/ 1 w 69"/>
                  <a:gd name="T91" fmla="*/ 1 h 173"/>
                  <a:gd name="T92" fmla="*/ 0 w 69"/>
                  <a:gd name="T93" fmla="*/ 1 h 173"/>
                  <a:gd name="T94" fmla="*/ 0 w 69"/>
                  <a:gd name="T95" fmla="*/ 3 h 173"/>
                  <a:gd name="T96" fmla="*/ 1 w 69"/>
                  <a:gd name="T97" fmla="*/ 2 h 173"/>
                  <a:gd name="T98" fmla="*/ 1 w 69"/>
                  <a:gd name="T99" fmla="*/ 2 h 173"/>
                  <a:gd name="T100" fmla="*/ 1 w 69"/>
                  <a:gd name="T101" fmla="*/ 2 h 173"/>
                  <a:gd name="T102" fmla="*/ 1 w 69"/>
                  <a:gd name="T103" fmla="*/ 1 h 173"/>
                  <a:gd name="T104" fmla="*/ 1 w 69"/>
                  <a:gd name="T105" fmla="*/ 4 h 173"/>
                  <a:gd name="T106" fmla="*/ 0 w 69"/>
                  <a:gd name="T107" fmla="*/ 4 h 17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9"/>
                  <a:gd name="T163" fmla="*/ 0 h 173"/>
                  <a:gd name="T164" fmla="*/ 69 w 69"/>
                  <a:gd name="T165" fmla="*/ 173 h 17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9" h="173">
                    <a:moveTo>
                      <a:pt x="0" y="100"/>
                    </a:moveTo>
                    <a:lnTo>
                      <a:pt x="0" y="121"/>
                    </a:lnTo>
                    <a:lnTo>
                      <a:pt x="23" y="122"/>
                    </a:lnTo>
                    <a:lnTo>
                      <a:pt x="23" y="146"/>
                    </a:lnTo>
                    <a:lnTo>
                      <a:pt x="23" y="147"/>
                    </a:lnTo>
                    <a:lnTo>
                      <a:pt x="23" y="148"/>
                    </a:lnTo>
                    <a:lnTo>
                      <a:pt x="23" y="150"/>
                    </a:lnTo>
                    <a:lnTo>
                      <a:pt x="23" y="152"/>
                    </a:lnTo>
                    <a:lnTo>
                      <a:pt x="23" y="153"/>
                    </a:lnTo>
                    <a:lnTo>
                      <a:pt x="23" y="154"/>
                    </a:lnTo>
                    <a:lnTo>
                      <a:pt x="23" y="155"/>
                    </a:lnTo>
                    <a:lnTo>
                      <a:pt x="23" y="156"/>
                    </a:lnTo>
                    <a:lnTo>
                      <a:pt x="24" y="163"/>
                    </a:lnTo>
                    <a:lnTo>
                      <a:pt x="25" y="168"/>
                    </a:lnTo>
                    <a:lnTo>
                      <a:pt x="29" y="171"/>
                    </a:lnTo>
                    <a:lnTo>
                      <a:pt x="35" y="173"/>
                    </a:lnTo>
                    <a:lnTo>
                      <a:pt x="39" y="171"/>
                    </a:lnTo>
                    <a:lnTo>
                      <a:pt x="43" y="170"/>
                    </a:lnTo>
                    <a:lnTo>
                      <a:pt x="44" y="167"/>
                    </a:lnTo>
                    <a:lnTo>
                      <a:pt x="45" y="162"/>
                    </a:lnTo>
                    <a:lnTo>
                      <a:pt x="45" y="122"/>
                    </a:lnTo>
                    <a:lnTo>
                      <a:pt x="51" y="122"/>
                    </a:lnTo>
                    <a:lnTo>
                      <a:pt x="55" y="122"/>
                    </a:lnTo>
                    <a:lnTo>
                      <a:pt x="59" y="122"/>
                    </a:lnTo>
                    <a:lnTo>
                      <a:pt x="61" y="122"/>
                    </a:lnTo>
                    <a:lnTo>
                      <a:pt x="64" y="120"/>
                    </a:lnTo>
                    <a:lnTo>
                      <a:pt x="67" y="118"/>
                    </a:lnTo>
                    <a:lnTo>
                      <a:pt x="68" y="115"/>
                    </a:lnTo>
                    <a:lnTo>
                      <a:pt x="69" y="111"/>
                    </a:lnTo>
                    <a:lnTo>
                      <a:pt x="68" y="107"/>
                    </a:lnTo>
                    <a:lnTo>
                      <a:pt x="64" y="103"/>
                    </a:lnTo>
                    <a:lnTo>
                      <a:pt x="58" y="102"/>
                    </a:lnTo>
                    <a:lnTo>
                      <a:pt x="48" y="101"/>
                    </a:lnTo>
                    <a:lnTo>
                      <a:pt x="47" y="101"/>
                    </a:lnTo>
                    <a:lnTo>
                      <a:pt x="46" y="101"/>
                    </a:lnTo>
                    <a:lnTo>
                      <a:pt x="45" y="101"/>
                    </a:lnTo>
                    <a:lnTo>
                      <a:pt x="45" y="10"/>
                    </a:lnTo>
                    <a:lnTo>
                      <a:pt x="44" y="6"/>
                    </a:lnTo>
                    <a:lnTo>
                      <a:pt x="41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2" y="2"/>
                    </a:lnTo>
                    <a:lnTo>
                      <a:pt x="17" y="4"/>
                    </a:lnTo>
                    <a:lnTo>
                      <a:pt x="14" y="9"/>
                    </a:lnTo>
                    <a:lnTo>
                      <a:pt x="0" y="29"/>
                    </a:lnTo>
                    <a:lnTo>
                      <a:pt x="0" y="65"/>
                    </a:lnTo>
                    <a:lnTo>
                      <a:pt x="6" y="57"/>
                    </a:lnTo>
                    <a:lnTo>
                      <a:pt x="11" y="48"/>
                    </a:lnTo>
                    <a:lnTo>
                      <a:pt x="17" y="39"/>
                    </a:lnTo>
                    <a:lnTo>
                      <a:pt x="23" y="30"/>
                    </a:lnTo>
                    <a:lnTo>
                      <a:pt x="23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 dirty="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4" name="Freeform 43"/>
              <p:cNvSpPr>
                <a:spLocks/>
              </p:cNvSpPr>
              <p:nvPr/>
            </p:nvSpPr>
            <p:spPr bwMode="auto">
              <a:xfrm>
                <a:off x="2965" y="1565"/>
                <a:ext cx="27" cy="47"/>
              </a:xfrm>
              <a:custGeom>
                <a:avLst/>
                <a:gdLst>
                  <a:gd name="T0" fmla="*/ 1 w 55"/>
                  <a:gd name="T1" fmla="*/ 1 h 92"/>
                  <a:gd name="T2" fmla="*/ 1 w 55"/>
                  <a:gd name="T3" fmla="*/ 0 h 92"/>
                  <a:gd name="T4" fmla="*/ 0 w 55"/>
                  <a:gd name="T5" fmla="*/ 1 h 92"/>
                  <a:gd name="T6" fmla="*/ 0 w 55"/>
                  <a:gd name="T7" fmla="*/ 3 h 92"/>
                  <a:gd name="T8" fmla="*/ 0 w 55"/>
                  <a:gd name="T9" fmla="*/ 3 h 92"/>
                  <a:gd name="T10" fmla="*/ 0 w 55"/>
                  <a:gd name="T11" fmla="*/ 3 h 92"/>
                  <a:gd name="T12" fmla="*/ 0 w 55"/>
                  <a:gd name="T13" fmla="*/ 3 h 92"/>
                  <a:gd name="T14" fmla="*/ 0 w 55"/>
                  <a:gd name="T15" fmla="*/ 3 h 92"/>
                  <a:gd name="T16" fmla="*/ 0 w 55"/>
                  <a:gd name="T17" fmla="*/ 3 h 92"/>
                  <a:gd name="T18" fmla="*/ 0 w 55"/>
                  <a:gd name="T19" fmla="*/ 3 h 92"/>
                  <a:gd name="T20" fmla="*/ 0 w 55"/>
                  <a:gd name="T21" fmla="*/ 3 h 92"/>
                  <a:gd name="T22" fmla="*/ 0 w 55"/>
                  <a:gd name="T23" fmla="*/ 3 h 92"/>
                  <a:gd name="T24" fmla="*/ 0 w 55"/>
                  <a:gd name="T25" fmla="*/ 3 h 92"/>
                  <a:gd name="T26" fmla="*/ 0 w 55"/>
                  <a:gd name="T27" fmla="*/ 3 h 92"/>
                  <a:gd name="T28" fmla="*/ 0 w 55"/>
                  <a:gd name="T29" fmla="*/ 3 h 92"/>
                  <a:gd name="T30" fmla="*/ 0 w 55"/>
                  <a:gd name="T31" fmla="*/ 3 h 92"/>
                  <a:gd name="T32" fmla="*/ 1 w 55"/>
                  <a:gd name="T33" fmla="*/ 3 h 92"/>
                  <a:gd name="T34" fmla="*/ 1 w 55"/>
                  <a:gd name="T35" fmla="*/ 3 h 92"/>
                  <a:gd name="T36" fmla="*/ 1 w 55"/>
                  <a:gd name="T37" fmla="*/ 3 h 92"/>
                  <a:gd name="T38" fmla="*/ 1 w 55"/>
                  <a:gd name="T39" fmla="*/ 1 h 92"/>
                  <a:gd name="T40" fmla="*/ 1 w 55"/>
                  <a:gd name="T41" fmla="*/ 1 h 92"/>
                  <a:gd name="T42" fmla="*/ 1 w 55"/>
                  <a:gd name="T43" fmla="*/ 1 h 92"/>
                  <a:gd name="T44" fmla="*/ 1 w 55"/>
                  <a:gd name="T45" fmla="*/ 1 h 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5"/>
                  <a:gd name="T70" fmla="*/ 0 h 92"/>
                  <a:gd name="T71" fmla="*/ 55 w 55"/>
                  <a:gd name="T72" fmla="*/ 92 h 9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5" h="92">
                    <a:moveTo>
                      <a:pt x="55" y="36"/>
                    </a:moveTo>
                    <a:lnTo>
                      <a:pt x="55" y="0"/>
                    </a:lnTo>
                    <a:lnTo>
                      <a:pt x="15" y="59"/>
                    </a:lnTo>
                    <a:lnTo>
                      <a:pt x="5" y="70"/>
                    </a:lnTo>
                    <a:lnTo>
                      <a:pt x="3" y="73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" y="88"/>
                    </a:lnTo>
                    <a:lnTo>
                      <a:pt x="4" y="89"/>
                    </a:lnTo>
                    <a:lnTo>
                      <a:pt x="9" y="91"/>
                    </a:lnTo>
                    <a:lnTo>
                      <a:pt x="12" y="91"/>
                    </a:lnTo>
                    <a:lnTo>
                      <a:pt x="18" y="91"/>
                    </a:lnTo>
                    <a:lnTo>
                      <a:pt x="23" y="92"/>
                    </a:lnTo>
                    <a:lnTo>
                      <a:pt x="30" y="92"/>
                    </a:lnTo>
                    <a:lnTo>
                      <a:pt x="55" y="92"/>
                    </a:lnTo>
                    <a:lnTo>
                      <a:pt x="55" y="71"/>
                    </a:lnTo>
                    <a:lnTo>
                      <a:pt x="33" y="70"/>
                    </a:lnTo>
                    <a:lnTo>
                      <a:pt x="38" y="63"/>
                    </a:lnTo>
                    <a:lnTo>
                      <a:pt x="43" y="55"/>
                    </a:lnTo>
                    <a:lnTo>
                      <a:pt x="49" y="47"/>
                    </a:lnTo>
                    <a:lnTo>
                      <a:pt x="55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5" name="Freeform 44"/>
              <p:cNvSpPr>
                <a:spLocks/>
              </p:cNvSpPr>
              <p:nvPr/>
            </p:nvSpPr>
            <p:spPr bwMode="auto">
              <a:xfrm>
                <a:off x="2618" y="1373"/>
                <a:ext cx="65" cy="67"/>
              </a:xfrm>
              <a:custGeom>
                <a:avLst/>
                <a:gdLst>
                  <a:gd name="T0" fmla="*/ 2 w 130"/>
                  <a:gd name="T1" fmla="*/ 0 h 132"/>
                  <a:gd name="T2" fmla="*/ 2 w 130"/>
                  <a:gd name="T3" fmla="*/ 1 h 132"/>
                  <a:gd name="T4" fmla="*/ 2 w 130"/>
                  <a:gd name="T5" fmla="*/ 1 h 132"/>
                  <a:gd name="T6" fmla="*/ 3 w 130"/>
                  <a:gd name="T7" fmla="*/ 1 h 132"/>
                  <a:gd name="T8" fmla="*/ 3 w 130"/>
                  <a:gd name="T9" fmla="*/ 1 h 132"/>
                  <a:gd name="T10" fmla="*/ 3 w 130"/>
                  <a:gd name="T11" fmla="*/ 1 h 132"/>
                  <a:gd name="T12" fmla="*/ 3 w 130"/>
                  <a:gd name="T13" fmla="*/ 1 h 132"/>
                  <a:gd name="T14" fmla="*/ 4 w 130"/>
                  <a:gd name="T15" fmla="*/ 1 h 132"/>
                  <a:gd name="T16" fmla="*/ 4 w 130"/>
                  <a:gd name="T17" fmla="*/ 2 h 132"/>
                  <a:gd name="T18" fmla="*/ 4 w 130"/>
                  <a:gd name="T19" fmla="*/ 2 h 132"/>
                  <a:gd name="T20" fmla="*/ 3 w 130"/>
                  <a:gd name="T21" fmla="*/ 2 h 132"/>
                  <a:gd name="T22" fmla="*/ 3 w 130"/>
                  <a:gd name="T23" fmla="*/ 3 h 132"/>
                  <a:gd name="T24" fmla="*/ 3 w 130"/>
                  <a:gd name="T25" fmla="*/ 3 h 132"/>
                  <a:gd name="T26" fmla="*/ 3 w 130"/>
                  <a:gd name="T27" fmla="*/ 3 h 132"/>
                  <a:gd name="T28" fmla="*/ 2 w 130"/>
                  <a:gd name="T29" fmla="*/ 3 h 132"/>
                  <a:gd name="T30" fmla="*/ 2 w 130"/>
                  <a:gd name="T31" fmla="*/ 4 h 132"/>
                  <a:gd name="T32" fmla="*/ 2 w 130"/>
                  <a:gd name="T33" fmla="*/ 4 h 132"/>
                  <a:gd name="T34" fmla="*/ 1 w 130"/>
                  <a:gd name="T35" fmla="*/ 4 h 132"/>
                  <a:gd name="T36" fmla="*/ 1 w 130"/>
                  <a:gd name="T37" fmla="*/ 3 h 132"/>
                  <a:gd name="T38" fmla="*/ 1 w 130"/>
                  <a:gd name="T39" fmla="*/ 3 h 132"/>
                  <a:gd name="T40" fmla="*/ 1 w 130"/>
                  <a:gd name="T41" fmla="*/ 3 h 132"/>
                  <a:gd name="T42" fmla="*/ 1 w 130"/>
                  <a:gd name="T43" fmla="*/ 3 h 132"/>
                  <a:gd name="T44" fmla="*/ 1 w 130"/>
                  <a:gd name="T45" fmla="*/ 2 h 132"/>
                  <a:gd name="T46" fmla="*/ 1 w 130"/>
                  <a:gd name="T47" fmla="*/ 2 h 132"/>
                  <a:gd name="T48" fmla="*/ 0 w 130"/>
                  <a:gd name="T49" fmla="*/ 2 h 132"/>
                  <a:gd name="T50" fmla="*/ 1 w 130"/>
                  <a:gd name="T51" fmla="*/ 1 h 132"/>
                  <a:gd name="T52" fmla="*/ 1 w 130"/>
                  <a:gd name="T53" fmla="*/ 1 h 132"/>
                  <a:gd name="T54" fmla="*/ 1 w 130"/>
                  <a:gd name="T55" fmla="*/ 1 h 132"/>
                  <a:gd name="T56" fmla="*/ 1 w 130"/>
                  <a:gd name="T57" fmla="*/ 1 h 132"/>
                  <a:gd name="T58" fmla="*/ 1 w 130"/>
                  <a:gd name="T59" fmla="*/ 1 h 132"/>
                  <a:gd name="T60" fmla="*/ 1 w 130"/>
                  <a:gd name="T61" fmla="*/ 1 h 132"/>
                  <a:gd name="T62" fmla="*/ 1 w 130"/>
                  <a:gd name="T63" fmla="*/ 1 h 132"/>
                  <a:gd name="T64" fmla="*/ 2 w 130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0"/>
                  <a:gd name="T100" fmla="*/ 0 h 132"/>
                  <a:gd name="T101" fmla="*/ 130 w 130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0" h="132">
                    <a:moveTo>
                      <a:pt x="64" y="0"/>
                    </a:moveTo>
                    <a:lnTo>
                      <a:pt x="78" y="1"/>
                    </a:lnTo>
                    <a:lnTo>
                      <a:pt x="90" y="6"/>
                    </a:lnTo>
                    <a:lnTo>
                      <a:pt x="101" y="12"/>
                    </a:lnTo>
                    <a:lnTo>
                      <a:pt x="112" y="20"/>
                    </a:lnTo>
                    <a:lnTo>
                      <a:pt x="119" y="29"/>
                    </a:lnTo>
                    <a:lnTo>
                      <a:pt x="125" y="41"/>
                    </a:lnTo>
                    <a:lnTo>
                      <a:pt x="129" y="53"/>
                    </a:lnTo>
                    <a:lnTo>
                      <a:pt x="130" y="66"/>
                    </a:lnTo>
                    <a:lnTo>
                      <a:pt x="129" y="79"/>
                    </a:lnTo>
                    <a:lnTo>
                      <a:pt x="125" y="91"/>
                    </a:lnTo>
                    <a:lnTo>
                      <a:pt x="119" y="103"/>
                    </a:lnTo>
                    <a:lnTo>
                      <a:pt x="112" y="112"/>
                    </a:lnTo>
                    <a:lnTo>
                      <a:pt x="101" y="120"/>
                    </a:lnTo>
                    <a:lnTo>
                      <a:pt x="90" y="126"/>
                    </a:lnTo>
                    <a:lnTo>
                      <a:pt x="78" y="130"/>
                    </a:lnTo>
                    <a:lnTo>
                      <a:pt x="64" y="132"/>
                    </a:lnTo>
                    <a:lnTo>
                      <a:pt x="52" y="130"/>
                    </a:lnTo>
                    <a:lnTo>
                      <a:pt x="39" y="126"/>
                    </a:lnTo>
                    <a:lnTo>
                      <a:pt x="29" y="120"/>
                    </a:lnTo>
                    <a:lnTo>
                      <a:pt x="18" y="112"/>
                    </a:lnTo>
                    <a:lnTo>
                      <a:pt x="11" y="103"/>
                    </a:lnTo>
                    <a:lnTo>
                      <a:pt x="4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1" y="53"/>
                    </a:lnTo>
                    <a:lnTo>
                      <a:pt x="4" y="41"/>
                    </a:lnTo>
                    <a:lnTo>
                      <a:pt x="11" y="29"/>
                    </a:lnTo>
                    <a:lnTo>
                      <a:pt x="18" y="20"/>
                    </a:lnTo>
                    <a:lnTo>
                      <a:pt x="29" y="12"/>
                    </a:lnTo>
                    <a:lnTo>
                      <a:pt x="39" y="6"/>
                    </a:lnTo>
                    <a:lnTo>
                      <a:pt x="52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3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6" name="Freeform 45"/>
              <p:cNvSpPr>
                <a:spLocks/>
              </p:cNvSpPr>
              <p:nvPr/>
            </p:nvSpPr>
            <p:spPr bwMode="auto">
              <a:xfrm>
                <a:off x="2428" y="1264"/>
                <a:ext cx="252" cy="177"/>
              </a:xfrm>
              <a:custGeom>
                <a:avLst/>
                <a:gdLst>
                  <a:gd name="T0" fmla="*/ 0 w 506"/>
                  <a:gd name="T1" fmla="*/ 1 h 352"/>
                  <a:gd name="T2" fmla="*/ 2 w 506"/>
                  <a:gd name="T3" fmla="*/ 0 h 352"/>
                  <a:gd name="T4" fmla="*/ 16 w 506"/>
                  <a:gd name="T5" fmla="*/ 10 h 352"/>
                  <a:gd name="T6" fmla="*/ 15 w 506"/>
                  <a:gd name="T7" fmla="*/ 11 h 352"/>
                  <a:gd name="T8" fmla="*/ 0 w 506"/>
                  <a:gd name="T9" fmla="*/ 1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6"/>
                  <a:gd name="T16" fmla="*/ 0 h 352"/>
                  <a:gd name="T17" fmla="*/ 506 w 506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6" h="352">
                    <a:moveTo>
                      <a:pt x="0" y="54"/>
                    </a:moveTo>
                    <a:lnTo>
                      <a:pt x="33" y="0"/>
                    </a:lnTo>
                    <a:lnTo>
                      <a:pt x="506" y="296"/>
                    </a:lnTo>
                    <a:lnTo>
                      <a:pt x="472" y="35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33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7" name="Freeform 46"/>
              <p:cNvSpPr>
                <a:spLocks/>
              </p:cNvSpPr>
              <p:nvPr/>
            </p:nvSpPr>
            <p:spPr bwMode="auto">
              <a:xfrm>
                <a:off x="2422" y="1246"/>
                <a:ext cx="101" cy="126"/>
              </a:xfrm>
              <a:custGeom>
                <a:avLst/>
                <a:gdLst>
                  <a:gd name="T0" fmla="*/ 0 w 200"/>
                  <a:gd name="T1" fmla="*/ 1 h 254"/>
                  <a:gd name="T2" fmla="*/ 6 w 200"/>
                  <a:gd name="T3" fmla="*/ 0 h 254"/>
                  <a:gd name="T4" fmla="*/ 2 w 200"/>
                  <a:gd name="T5" fmla="*/ 7 h 254"/>
                  <a:gd name="T6" fmla="*/ 0 w 200"/>
                  <a:gd name="T7" fmla="*/ 1 h 2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254"/>
                  <a:gd name="T14" fmla="*/ 200 w 200"/>
                  <a:gd name="T15" fmla="*/ 254 h 2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254">
                    <a:moveTo>
                      <a:pt x="0" y="48"/>
                    </a:moveTo>
                    <a:lnTo>
                      <a:pt x="200" y="0"/>
                    </a:lnTo>
                    <a:lnTo>
                      <a:pt x="47" y="2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33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8" name="Freeform 47"/>
              <p:cNvSpPr>
                <a:spLocks/>
              </p:cNvSpPr>
              <p:nvPr/>
            </p:nvSpPr>
            <p:spPr bwMode="auto">
              <a:xfrm>
                <a:off x="2635" y="1137"/>
                <a:ext cx="316" cy="297"/>
              </a:xfrm>
              <a:custGeom>
                <a:avLst/>
                <a:gdLst>
                  <a:gd name="T0" fmla="*/ 18 w 629"/>
                  <a:gd name="T1" fmla="*/ 0 h 593"/>
                  <a:gd name="T2" fmla="*/ 19 w 629"/>
                  <a:gd name="T3" fmla="*/ 1 h 593"/>
                  <a:gd name="T4" fmla="*/ 1 w 629"/>
                  <a:gd name="T5" fmla="*/ 18 h 593"/>
                  <a:gd name="T6" fmla="*/ 0 w 629"/>
                  <a:gd name="T7" fmla="*/ 17 h 593"/>
                  <a:gd name="T8" fmla="*/ 18 w 629"/>
                  <a:gd name="T9" fmla="*/ 0 h 5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9"/>
                  <a:gd name="T16" fmla="*/ 0 h 593"/>
                  <a:gd name="T17" fmla="*/ 629 w 629"/>
                  <a:gd name="T18" fmla="*/ 593 h 5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9" h="593">
                    <a:moveTo>
                      <a:pt x="585" y="0"/>
                    </a:moveTo>
                    <a:lnTo>
                      <a:pt x="629" y="47"/>
                    </a:lnTo>
                    <a:lnTo>
                      <a:pt x="44" y="593"/>
                    </a:lnTo>
                    <a:lnTo>
                      <a:pt x="0" y="54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33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102449" name="Freeform 48"/>
              <p:cNvSpPr>
                <a:spLocks/>
              </p:cNvSpPr>
              <p:nvPr/>
            </p:nvSpPr>
            <p:spPr bwMode="auto">
              <a:xfrm>
                <a:off x="2847" y="1132"/>
                <a:ext cx="105" cy="108"/>
              </a:xfrm>
              <a:custGeom>
                <a:avLst/>
                <a:gdLst>
                  <a:gd name="T0" fmla="*/ 7 w 208"/>
                  <a:gd name="T1" fmla="*/ 1 h 220"/>
                  <a:gd name="T2" fmla="*/ 0 w 208"/>
                  <a:gd name="T3" fmla="*/ 0 h 220"/>
                  <a:gd name="T4" fmla="*/ 7 w 208"/>
                  <a:gd name="T5" fmla="*/ 7 h 220"/>
                  <a:gd name="T6" fmla="*/ 7 w 208"/>
                  <a:gd name="T7" fmla="*/ 1 h 2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8"/>
                  <a:gd name="T13" fmla="*/ 0 h 220"/>
                  <a:gd name="T14" fmla="*/ 208 w 208"/>
                  <a:gd name="T15" fmla="*/ 220 h 2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8" h="220">
                    <a:moveTo>
                      <a:pt x="208" y="8"/>
                    </a:moveTo>
                    <a:lnTo>
                      <a:pt x="0" y="0"/>
                    </a:lnTo>
                    <a:lnTo>
                      <a:pt x="200" y="220"/>
                    </a:lnTo>
                    <a:lnTo>
                      <a:pt x="208" y="8"/>
                    </a:lnTo>
                    <a:close/>
                  </a:path>
                </a:pathLst>
              </a:custGeom>
              <a:solidFill>
                <a:srgbClr val="33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</p:grpSp>
        <p:sp>
          <p:nvSpPr>
            <p:cNvPr id="474118" name="Rectangle 49"/>
            <p:cNvSpPr>
              <a:spLocks noChangeArrowheads="1"/>
            </p:cNvSpPr>
            <p:nvPr/>
          </p:nvSpPr>
          <p:spPr bwMode="auto">
            <a:xfrm>
              <a:off x="3428962" y="3074987"/>
              <a:ext cx="5443548" cy="16430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ctr"/>
            <a:lstStyle/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</a:pPr>
              <a:r>
                <a:rPr lang="es-ES_tradnl" sz="3200">
                  <a:solidFill>
                    <a:srgbClr val="C00000"/>
                  </a:solidFill>
                  <a:latin typeface="Arial Unicode MS" pitchFamily="34" charset="-128"/>
                </a:rPr>
                <a:t>24 horas al día </a:t>
              </a:r>
            </a:p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</a:pPr>
              <a:r>
                <a:rPr lang="es-ES_tradnl" sz="3200">
                  <a:solidFill>
                    <a:srgbClr val="C00000"/>
                  </a:solidFill>
                  <a:latin typeface="Arial Unicode MS" pitchFamily="34" charset="-128"/>
                </a:rPr>
                <a:t>7 días a la semana </a:t>
              </a:r>
            </a:p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</a:pPr>
              <a:r>
                <a:rPr lang="es-ES_tradnl" sz="3200">
                  <a:solidFill>
                    <a:srgbClr val="C00000"/>
                  </a:solidFill>
                  <a:latin typeface="Arial Unicode MS" pitchFamily="34" charset="-128"/>
                </a:rPr>
                <a:t>365 días al año</a:t>
              </a:r>
            </a:p>
          </p:txBody>
        </p:sp>
      </p:grpSp>
      <p:sp>
        <p:nvSpPr>
          <p:cNvPr id="474114" name="196 CuadroTexto"/>
          <p:cNvSpPr txBox="1">
            <a:spLocks noChangeArrowheads="1"/>
          </p:cNvSpPr>
          <p:nvPr/>
        </p:nvSpPr>
        <p:spPr bwMode="auto">
          <a:xfrm>
            <a:off x="3071813" y="1357313"/>
            <a:ext cx="30130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</a:pPr>
            <a:r>
              <a:rPr lang="es-ES" sz="2800" b="1">
                <a:solidFill>
                  <a:srgbClr val="C00000"/>
                </a:solidFill>
              </a:rPr>
              <a:t>FLEXIBILIDAD</a:t>
            </a:r>
          </a:p>
        </p:txBody>
      </p:sp>
      <p:sp>
        <p:nvSpPr>
          <p:cNvPr id="102404" name="197 CuadroTexto"/>
          <p:cNvSpPr txBox="1">
            <a:spLocks noChangeArrowheads="1"/>
          </p:cNvSpPr>
          <p:nvPr/>
        </p:nvSpPr>
        <p:spPr bwMode="auto">
          <a:xfrm>
            <a:off x="357188" y="2071688"/>
            <a:ext cx="82486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 </a:t>
            </a:r>
            <a:r>
              <a:rPr lang="es-ES" sz="2000" dirty="0">
                <a:solidFill>
                  <a:srgbClr val="3333CC"/>
                </a:solidFill>
                <a:latin typeface="Arial" pitchFamily="34" charset="0"/>
              </a:rPr>
              <a:t>Posibilidad de operar sin tener que ajustarse al horario </a:t>
            </a:r>
          </a:p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" sz="2000" dirty="0">
                <a:solidFill>
                  <a:srgbClr val="3333CC"/>
                </a:solidFill>
                <a:latin typeface="Arial" pitchFamily="34" charset="0"/>
              </a:rPr>
              <a:t>de apertura de las oficinas de la AEAT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142875" y="571500"/>
            <a:ext cx="9001125" cy="104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PÁGINA WEB: Trámites y gestiones </a:t>
            </a:r>
            <a:endParaRPr lang="es-ES_tradnl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endParaRPr lang="es-ES" sz="2600" cap="all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554 CuadroTexto"/>
          <p:cNvSpPr txBox="1">
            <a:spLocks noChangeArrowheads="1"/>
          </p:cNvSpPr>
          <p:nvPr/>
        </p:nvSpPr>
        <p:spPr bwMode="auto">
          <a:xfrm>
            <a:off x="214313" y="1285875"/>
            <a:ext cx="85725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6666"/>
              </a:buClr>
            </a:pPr>
            <a:r>
              <a:rPr lang="es-ES" sz="2800" b="1">
                <a:solidFill>
                  <a:srgbClr val="C00000"/>
                </a:solidFill>
              </a:rPr>
              <a:t>INMEDIATEZ</a:t>
            </a:r>
          </a:p>
          <a:p>
            <a:pPr algn="ctr" eaLnBrk="0" hangingPunct="0">
              <a:buClr>
                <a:srgbClr val="006666"/>
              </a:buClr>
            </a:pPr>
            <a:endParaRPr lang="es-ES">
              <a:solidFill>
                <a:srgbClr val="C00000"/>
              </a:solidFill>
            </a:endParaRPr>
          </a:p>
          <a:p>
            <a:pPr algn="ctr" eaLnBrk="0" hangingPunct="0">
              <a:buClr>
                <a:srgbClr val="006666"/>
              </a:buClr>
            </a:pPr>
            <a:r>
              <a:rPr lang="es-ES" sz="2000">
                <a:solidFill>
                  <a:srgbClr val="3333CC"/>
                </a:solidFill>
              </a:rPr>
              <a:t>Las operaciones están disponibles en la AEAT para su proceso inmediato, particularmente interesante para las solicitudes de devolución.</a:t>
            </a:r>
          </a:p>
        </p:txBody>
      </p:sp>
      <p:grpSp>
        <p:nvGrpSpPr>
          <p:cNvPr id="4103" name="Group 4"/>
          <p:cNvGrpSpPr>
            <a:grpSpLocks/>
          </p:cNvGrpSpPr>
          <p:nvPr/>
        </p:nvGrpSpPr>
        <p:grpSpPr bwMode="auto">
          <a:xfrm>
            <a:off x="642938" y="2786063"/>
            <a:ext cx="7662862" cy="3700462"/>
            <a:chOff x="477" y="1045"/>
            <a:chExt cx="4827" cy="2061"/>
          </a:xfrm>
        </p:grpSpPr>
        <p:grpSp>
          <p:nvGrpSpPr>
            <p:cNvPr id="4106" name="Group 5"/>
            <p:cNvGrpSpPr>
              <a:grpSpLocks/>
            </p:cNvGrpSpPr>
            <p:nvPr/>
          </p:nvGrpSpPr>
          <p:grpSpPr bwMode="auto">
            <a:xfrm flipH="1">
              <a:off x="528" y="1056"/>
              <a:ext cx="600" cy="500"/>
              <a:chOff x="337" y="676"/>
              <a:chExt cx="600" cy="500"/>
            </a:xfrm>
          </p:grpSpPr>
          <p:grpSp>
            <p:nvGrpSpPr>
              <p:cNvPr id="4450" name="Group 6"/>
              <p:cNvGrpSpPr>
                <a:grpSpLocks/>
              </p:cNvGrpSpPr>
              <p:nvPr/>
            </p:nvGrpSpPr>
            <p:grpSpPr bwMode="auto">
              <a:xfrm>
                <a:off x="337" y="714"/>
                <a:ext cx="405" cy="283"/>
                <a:chOff x="337" y="714"/>
                <a:chExt cx="405" cy="283"/>
              </a:xfrm>
            </p:grpSpPr>
            <p:grpSp>
              <p:nvGrpSpPr>
                <p:cNvPr id="4513" name="Group 7"/>
                <p:cNvGrpSpPr>
                  <a:grpSpLocks/>
                </p:cNvGrpSpPr>
                <p:nvPr/>
              </p:nvGrpSpPr>
              <p:grpSpPr bwMode="auto">
                <a:xfrm>
                  <a:off x="337" y="714"/>
                  <a:ext cx="313" cy="256"/>
                  <a:chOff x="337" y="714"/>
                  <a:chExt cx="313" cy="256"/>
                </a:xfrm>
              </p:grpSpPr>
              <p:grpSp>
                <p:nvGrpSpPr>
                  <p:cNvPr id="454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337" y="714"/>
                    <a:ext cx="313" cy="256"/>
                    <a:chOff x="337" y="714"/>
                    <a:chExt cx="313" cy="256"/>
                  </a:xfrm>
                </p:grpSpPr>
                <p:grpSp>
                  <p:nvGrpSpPr>
                    <p:cNvPr id="4555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" y="858"/>
                      <a:ext cx="313" cy="112"/>
                      <a:chOff x="337" y="858"/>
                      <a:chExt cx="313" cy="112"/>
                    </a:xfrm>
                  </p:grpSpPr>
                  <p:sp>
                    <p:nvSpPr>
                      <p:cNvPr id="5582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0" y="858"/>
                        <a:ext cx="180" cy="111"/>
                      </a:xfrm>
                      <a:custGeom>
                        <a:avLst/>
                        <a:gdLst>
                          <a:gd name="T0" fmla="*/ 0 w 1257"/>
                          <a:gd name="T1" fmla="*/ 0 h 780"/>
                          <a:gd name="T2" fmla="*/ 0 w 1257"/>
                          <a:gd name="T3" fmla="*/ 0 h 780"/>
                          <a:gd name="T4" fmla="*/ 0 w 1257"/>
                          <a:gd name="T5" fmla="*/ 0 h 780"/>
                          <a:gd name="T6" fmla="*/ 0 w 1257"/>
                          <a:gd name="T7" fmla="*/ 0 h 780"/>
                          <a:gd name="T8" fmla="*/ 0 w 1257"/>
                          <a:gd name="T9" fmla="*/ 0 h 78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257"/>
                          <a:gd name="T16" fmla="*/ 0 h 780"/>
                          <a:gd name="T17" fmla="*/ 1257 w 1257"/>
                          <a:gd name="T18" fmla="*/ 780 h 780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257" h="780">
                            <a:moveTo>
                              <a:pt x="0" y="238"/>
                            </a:moveTo>
                            <a:lnTo>
                              <a:pt x="0" y="780"/>
                            </a:lnTo>
                            <a:lnTo>
                              <a:pt x="1257" y="380"/>
                            </a:lnTo>
                            <a:lnTo>
                              <a:pt x="1257" y="0"/>
                            </a:lnTo>
                            <a:lnTo>
                              <a:pt x="0" y="238"/>
                            </a:lnTo>
                            <a:close/>
                          </a:path>
                        </a:pathLst>
                      </a:custGeom>
                      <a:solidFill>
                        <a:srgbClr val="A0A0A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5583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" y="884"/>
                        <a:ext cx="133" cy="85"/>
                      </a:xfrm>
                      <a:custGeom>
                        <a:avLst/>
                        <a:gdLst>
                          <a:gd name="T0" fmla="*/ 0 w 933"/>
                          <a:gd name="T1" fmla="*/ 0 h 595"/>
                          <a:gd name="T2" fmla="*/ 0 w 933"/>
                          <a:gd name="T3" fmla="*/ 0 h 595"/>
                          <a:gd name="T4" fmla="*/ 0 w 933"/>
                          <a:gd name="T5" fmla="*/ 0 h 595"/>
                          <a:gd name="T6" fmla="*/ 0 w 933"/>
                          <a:gd name="T7" fmla="*/ 0 h 595"/>
                          <a:gd name="T8" fmla="*/ 0 w 933"/>
                          <a:gd name="T9" fmla="*/ 0 h 59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933"/>
                          <a:gd name="T16" fmla="*/ 0 h 595"/>
                          <a:gd name="T17" fmla="*/ 933 w 933"/>
                          <a:gd name="T18" fmla="*/ 595 h 59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933" h="595">
                            <a:moveTo>
                              <a:pt x="933" y="53"/>
                            </a:moveTo>
                            <a:lnTo>
                              <a:pt x="933" y="595"/>
                            </a:lnTo>
                            <a:lnTo>
                              <a:pt x="0" y="461"/>
                            </a:lnTo>
                            <a:lnTo>
                              <a:pt x="0" y="0"/>
                            </a:lnTo>
                            <a:lnTo>
                              <a:pt x="933" y="53"/>
                            </a:lnTo>
                            <a:close/>
                          </a:path>
                        </a:pathLst>
                      </a:custGeom>
                      <a:solidFill>
                        <a:srgbClr val="80808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5584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" y="858"/>
                        <a:ext cx="313" cy="34"/>
                      </a:xfrm>
                      <a:custGeom>
                        <a:avLst/>
                        <a:gdLst>
                          <a:gd name="T0" fmla="*/ 0 w 2190"/>
                          <a:gd name="T1" fmla="*/ 0 h 238"/>
                          <a:gd name="T2" fmla="*/ 0 w 2190"/>
                          <a:gd name="T3" fmla="*/ 0 h 238"/>
                          <a:gd name="T4" fmla="*/ 0 w 2190"/>
                          <a:gd name="T5" fmla="*/ 0 h 238"/>
                          <a:gd name="T6" fmla="*/ 0 w 2190"/>
                          <a:gd name="T7" fmla="*/ 0 h 238"/>
                          <a:gd name="T8" fmla="*/ 0 w 2190"/>
                          <a:gd name="T9" fmla="*/ 0 h 23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190"/>
                          <a:gd name="T16" fmla="*/ 0 h 238"/>
                          <a:gd name="T17" fmla="*/ 2190 w 2190"/>
                          <a:gd name="T18" fmla="*/ 238 h 23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190" h="238">
                            <a:moveTo>
                              <a:pt x="0" y="185"/>
                            </a:moveTo>
                            <a:lnTo>
                              <a:pt x="943" y="238"/>
                            </a:lnTo>
                            <a:lnTo>
                              <a:pt x="2190" y="0"/>
                            </a:lnTo>
                            <a:lnTo>
                              <a:pt x="1271" y="0"/>
                            </a:lnTo>
                            <a:lnTo>
                              <a:pt x="0" y="185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57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439" y="848"/>
                      <a:ext cx="113" cy="33"/>
                    </a:xfrm>
                    <a:custGeom>
                      <a:avLst/>
                      <a:gdLst>
                        <a:gd name="T0" fmla="*/ 0 w 795"/>
                        <a:gd name="T1" fmla="*/ 0 h 222"/>
                        <a:gd name="T2" fmla="*/ 0 w 795"/>
                        <a:gd name="T3" fmla="*/ 0 h 222"/>
                        <a:gd name="T4" fmla="*/ 0 w 795"/>
                        <a:gd name="T5" fmla="*/ 0 h 222"/>
                        <a:gd name="T6" fmla="*/ 0 w 795"/>
                        <a:gd name="T7" fmla="*/ 0 h 222"/>
                        <a:gd name="T8" fmla="*/ 0 w 795"/>
                        <a:gd name="T9" fmla="*/ 0 h 222"/>
                        <a:gd name="T10" fmla="*/ 0 w 795"/>
                        <a:gd name="T11" fmla="*/ 0 h 22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795"/>
                        <a:gd name="T19" fmla="*/ 0 h 222"/>
                        <a:gd name="T20" fmla="*/ 795 w 795"/>
                        <a:gd name="T21" fmla="*/ 222 h 222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795" h="222">
                          <a:moveTo>
                            <a:pt x="0" y="126"/>
                          </a:moveTo>
                          <a:lnTo>
                            <a:pt x="0" y="198"/>
                          </a:lnTo>
                          <a:lnTo>
                            <a:pt x="372" y="222"/>
                          </a:lnTo>
                          <a:lnTo>
                            <a:pt x="795" y="143"/>
                          </a:lnTo>
                          <a:lnTo>
                            <a:pt x="795" y="0"/>
                          </a:lnTo>
                          <a:lnTo>
                            <a:pt x="0" y="126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grpSp>
                  <p:nvGrpSpPr>
                    <p:cNvPr id="4557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1" y="714"/>
                      <a:ext cx="253" cy="160"/>
                      <a:chOff x="361" y="714"/>
                      <a:chExt cx="253" cy="160"/>
                    </a:xfrm>
                  </p:grpSpPr>
                  <p:sp>
                    <p:nvSpPr>
                      <p:cNvPr id="5579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9" y="714"/>
                        <a:ext cx="145" cy="156"/>
                      </a:xfrm>
                      <a:custGeom>
                        <a:avLst/>
                        <a:gdLst>
                          <a:gd name="T0" fmla="*/ 0 w 1016"/>
                          <a:gd name="T1" fmla="*/ 0 h 1090"/>
                          <a:gd name="T2" fmla="*/ 0 w 1016"/>
                          <a:gd name="T3" fmla="*/ 0 h 1090"/>
                          <a:gd name="T4" fmla="*/ 0 w 1016"/>
                          <a:gd name="T5" fmla="*/ 0 h 1090"/>
                          <a:gd name="T6" fmla="*/ 0 w 1016"/>
                          <a:gd name="T7" fmla="*/ 0 h 1090"/>
                          <a:gd name="T8" fmla="*/ 0 w 1016"/>
                          <a:gd name="T9" fmla="*/ 0 h 109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016"/>
                          <a:gd name="T16" fmla="*/ 0 h 1090"/>
                          <a:gd name="T17" fmla="*/ 1016 w 1016"/>
                          <a:gd name="T18" fmla="*/ 1090 h 1090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016" h="1090">
                            <a:moveTo>
                              <a:pt x="143" y="1090"/>
                            </a:moveTo>
                            <a:lnTo>
                              <a:pt x="0" y="35"/>
                            </a:lnTo>
                            <a:lnTo>
                              <a:pt x="875" y="0"/>
                            </a:lnTo>
                            <a:lnTo>
                              <a:pt x="1016" y="939"/>
                            </a:lnTo>
                            <a:lnTo>
                              <a:pt x="143" y="1090"/>
                            </a:lnTo>
                            <a:close/>
                          </a:path>
                        </a:pathLst>
                      </a:custGeom>
                      <a:solidFill>
                        <a:srgbClr val="A0A0A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5580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1" y="719"/>
                        <a:ext cx="129" cy="155"/>
                      </a:xfrm>
                      <a:custGeom>
                        <a:avLst/>
                        <a:gdLst>
                          <a:gd name="T0" fmla="*/ 0 w 899"/>
                          <a:gd name="T1" fmla="*/ 0 h 1084"/>
                          <a:gd name="T2" fmla="*/ 0 w 899"/>
                          <a:gd name="T3" fmla="*/ 0 h 1084"/>
                          <a:gd name="T4" fmla="*/ 0 w 899"/>
                          <a:gd name="T5" fmla="*/ 0 h 1084"/>
                          <a:gd name="T6" fmla="*/ 0 w 899"/>
                          <a:gd name="T7" fmla="*/ 0 h 1084"/>
                          <a:gd name="T8" fmla="*/ 0 w 899"/>
                          <a:gd name="T9" fmla="*/ 0 h 108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99"/>
                          <a:gd name="T16" fmla="*/ 0 h 1084"/>
                          <a:gd name="T17" fmla="*/ 899 w 899"/>
                          <a:gd name="T18" fmla="*/ 1084 h 108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99" h="1084">
                            <a:moveTo>
                              <a:pt x="756" y="0"/>
                            </a:moveTo>
                            <a:lnTo>
                              <a:pt x="0" y="240"/>
                            </a:lnTo>
                            <a:lnTo>
                              <a:pt x="108" y="1084"/>
                            </a:lnTo>
                            <a:lnTo>
                              <a:pt x="899" y="1057"/>
                            </a:lnTo>
                            <a:lnTo>
                              <a:pt x="756" y="0"/>
                            </a:lnTo>
                            <a:close/>
                          </a:path>
                        </a:pathLst>
                      </a:custGeom>
                      <a:solidFill>
                        <a:srgbClr val="80808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5581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4" y="729"/>
                        <a:ext cx="104" cy="118"/>
                      </a:xfrm>
                      <a:custGeom>
                        <a:avLst/>
                        <a:gdLst>
                          <a:gd name="T0" fmla="*/ 0 w 729"/>
                          <a:gd name="T1" fmla="*/ 0 h 821"/>
                          <a:gd name="T2" fmla="*/ 0 w 729"/>
                          <a:gd name="T3" fmla="*/ 0 h 821"/>
                          <a:gd name="T4" fmla="*/ 0 w 729"/>
                          <a:gd name="T5" fmla="*/ 0 h 821"/>
                          <a:gd name="T6" fmla="*/ 0 w 729"/>
                          <a:gd name="T7" fmla="*/ 0 h 821"/>
                          <a:gd name="T8" fmla="*/ 0 w 729"/>
                          <a:gd name="T9" fmla="*/ 0 h 82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29"/>
                          <a:gd name="T16" fmla="*/ 0 h 821"/>
                          <a:gd name="T17" fmla="*/ 729 w 729"/>
                          <a:gd name="T18" fmla="*/ 821 h 82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29" h="821">
                            <a:moveTo>
                              <a:pt x="0" y="37"/>
                            </a:moveTo>
                            <a:lnTo>
                              <a:pt x="103" y="821"/>
                            </a:lnTo>
                            <a:lnTo>
                              <a:pt x="729" y="728"/>
                            </a:lnTo>
                            <a:lnTo>
                              <a:pt x="621" y="0"/>
                            </a:lnTo>
                            <a:lnTo>
                              <a:pt x="0" y="37"/>
                            </a:lnTo>
                            <a:close/>
                          </a:path>
                        </a:pathLst>
                      </a:custGeom>
                      <a:solidFill>
                        <a:srgbClr val="00C0C0"/>
                      </a:solidFill>
                      <a:ln w="15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54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35" y="870"/>
                    <a:ext cx="103" cy="73"/>
                    <a:chOff x="535" y="870"/>
                    <a:chExt cx="103" cy="73"/>
                  </a:xfrm>
                </p:grpSpPr>
                <p:sp>
                  <p:nvSpPr>
                    <p:cNvPr id="5569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535" y="869"/>
                      <a:ext cx="102" cy="73"/>
                    </a:xfrm>
                    <a:custGeom>
                      <a:avLst/>
                      <a:gdLst>
                        <a:gd name="T0" fmla="*/ 0 w 714"/>
                        <a:gd name="T1" fmla="*/ 0 h 509"/>
                        <a:gd name="T2" fmla="*/ 0 w 714"/>
                        <a:gd name="T3" fmla="*/ 0 h 509"/>
                        <a:gd name="T4" fmla="*/ 0 w 714"/>
                        <a:gd name="T5" fmla="*/ 0 h 509"/>
                        <a:gd name="T6" fmla="*/ 0 w 714"/>
                        <a:gd name="T7" fmla="*/ 0 h 509"/>
                        <a:gd name="T8" fmla="*/ 0 w 714"/>
                        <a:gd name="T9" fmla="*/ 0 h 50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4"/>
                        <a:gd name="T16" fmla="*/ 0 h 509"/>
                        <a:gd name="T17" fmla="*/ 714 w 714"/>
                        <a:gd name="T18" fmla="*/ 509 h 50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4" h="509">
                          <a:moveTo>
                            <a:pt x="714" y="0"/>
                          </a:moveTo>
                          <a:lnTo>
                            <a:pt x="0" y="151"/>
                          </a:lnTo>
                          <a:lnTo>
                            <a:pt x="0" y="509"/>
                          </a:lnTo>
                          <a:lnTo>
                            <a:pt x="714" y="287"/>
                          </a:lnTo>
                          <a:lnTo>
                            <a:pt x="714" y="0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0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02" y="887"/>
                      <a:ext cx="28" cy="6"/>
                    </a:xfrm>
                    <a:prstGeom prst="lin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1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3" y="897"/>
                      <a:ext cx="35" cy="8"/>
                    </a:xfrm>
                    <a:prstGeom prst="lin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4" y="878"/>
                      <a:ext cx="1" cy="48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890"/>
                      <a:ext cx="1" cy="51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4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5" y="887"/>
                      <a:ext cx="93" cy="25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75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5" y="882"/>
                      <a:ext cx="93" cy="21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514" name="Group 26"/>
                <p:cNvGrpSpPr>
                  <a:grpSpLocks/>
                </p:cNvGrpSpPr>
                <p:nvPr/>
              </p:nvGrpSpPr>
              <p:grpSpPr bwMode="auto">
                <a:xfrm>
                  <a:off x="498" y="872"/>
                  <a:ext cx="244" cy="125"/>
                  <a:chOff x="498" y="872"/>
                  <a:chExt cx="244" cy="125"/>
                </a:xfrm>
              </p:grpSpPr>
              <p:grpSp>
                <p:nvGrpSpPr>
                  <p:cNvPr id="4515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14" y="940"/>
                    <a:ext cx="39" cy="29"/>
                    <a:chOff x="514" y="940"/>
                    <a:chExt cx="39" cy="29"/>
                  </a:xfrm>
                </p:grpSpPr>
                <p:sp>
                  <p:nvSpPr>
                    <p:cNvPr id="5565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514" y="940"/>
                      <a:ext cx="11" cy="28"/>
                    </a:xfrm>
                    <a:custGeom>
                      <a:avLst/>
                      <a:gdLst>
                        <a:gd name="T0" fmla="*/ 0 w 80"/>
                        <a:gd name="T1" fmla="*/ 0 h 205"/>
                        <a:gd name="T2" fmla="*/ 0 w 80"/>
                        <a:gd name="T3" fmla="*/ 0 h 205"/>
                        <a:gd name="T4" fmla="*/ 0 w 80"/>
                        <a:gd name="T5" fmla="*/ 0 h 205"/>
                        <a:gd name="T6" fmla="*/ 0 w 80"/>
                        <a:gd name="T7" fmla="*/ 0 h 205"/>
                        <a:gd name="T8" fmla="*/ 0 w 80"/>
                        <a:gd name="T9" fmla="*/ 0 h 2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0"/>
                        <a:gd name="T16" fmla="*/ 0 h 205"/>
                        <a:gd name="T17" fmla="*/ 80 w 80"/>
                        <a:gd name="T18" fmla="*/ 205 h 2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0" h="205">
                          <a:moveTo>
                            <a:pt x="24" y="0"/>
                          </a:moveTo>
                          <a:lnTo>
                            <a:pt x="0" y="194"/>
                          </a:lnTo>
                          <a:lnTo>
                            <a:pt x="58" y="205"/>
                          </a:lnTo>
                          <a:lnTo>
                            <a:pt x="80" y="9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6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522" y="944"/>
                      <a:ext cx="31" cy="25"/>
                    </a:xfrm>
                    <a:custGeom>
                      <a:avLst/>
                      <a:gdLst>
                        <a:gd name="T0" fmla="*/ 0 w 219"/>
                        <a:gd name="T1" fmla="*/ 0 h 178"/>
                        <a:gd name="T2" fmla="*/ 0 w 219"/>
                        <a:gd name="T3" fmla="*/ 0 h 178"/>
                        <a:gd name="T4" fmla="*/ 0 w 219"/>
                        <a:gd name="T5" fmla="*/ 0 h 178"/>
                        <a:gd name="T6" fmla="*/ 0 w 219"/>
                        <a:gd name="T7" fmla="*/ 0 h 178"/>
                        <a:gd name="T8" fmla="*/ 0 w 219"/>
                        <a:gd name="T9" fmla="*/ 0 h 178"/>
                        <a:gd name="T10" fmla="*/ 0 w 219"/>
                        <a:gd name="T11" fmla="*/ 0 h 178"/>
                        <a:gd name="T12" fmla="*/ 0 w 219"/>
                        <a:gd name="T13" fmla="*/ 0 h 17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19"/>
                        <a:gd name="T22" fmla="*/ 0 h 178"/>
                        <a:gd name="T23" fmla="*/ 219 w 219"/>
                        <a:gd name="T24" fmla="*/ 178 h 17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19" h="178">
                          <a:moveTo>
                            <a:pt x="19" y="6"/>
                          </a:moveTo>
                          <a:lnTo>
                            <a:pt x="0" y="178"/>
                          </a:lnTo>
                          <a:lnTo>
                            <a:pt x="219" y="90"/>
                          </a:lnTo>
                          <a:lnTo>
                            <a:pt x="133" y="62"/>
                          </a:lnTo>
                          <a:lnTo>
                            <a:pt x="56" y="103"/>
                          </a:lnTo>
                          <a:lnTo>
                            <a:pt x="80" y="0"/>
                          </a:lnTo>
                          <a:lnTo>
                            <a:pt x="19" y="6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1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498" y="872"/>
                    <a:ext cx="244" cy="125"/>
                    <a:chOff x="498" y="872"/>
                    <a:chExt cx="244" cy="125"/>
                  </a:xfrm>
                </p:grpSpPr>
                <p:sp>
                  <p:nvSpPr>
                    <p:cNvPr id="5538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02" y="872"/>
                      <a:ext cx="239" cy="110"/>
                    </a:xfrm>
                    <a:custGeom>
                      <a:avLst/>
                      <a:gdLst>
                        <a:gd name="T0" fmla="*/ 0 w 1674"/>
                        <a:gd name="T1" fmla="*/ 0 h 771"/>
                        <a:gd name="T2" fmla="*/ 0 w 1674"/>
                        <a:gd name="T3" fmla="*/ 0 h 771"/>
                        <a:gd name="T4" fmla="*/ 0 w 1674"/>
                        <a:gd name="T5" fmla="*/ 0 h 771"/>
                        <a:gd name="T6" fmla="*/ 0 w 1674"/>
                        <a:gd name="T7" fmla="*/ 0 h 771"/>
                        <a:gd name="T8" fmla="*/ 0 w 1674"/>
                        <a:gd name="T9" fmla="*/ 0 h 7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74"/>
                        <a:gd name="T16" fmla="*/ 0 h 771"/>
                        <a:gd name="T17" fmla="*/ 1674 w 1674"/>
                        <a:gd name="T18" fmla="*/ 771 h 7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74" h="771">
                          <a:moveTo>
                            <a:pt x="0" y="327"/>
                          </a:moveTo>
                          <a:lnTo>
                            <a:pt x="803" y="771"/>
                          </a:lnTo>
                          <a:lnTo>
                            <a:pt x="1674" y="337"/>
                          </a:lnTo>
                          <a:lnTo>
                            <a:pt x="1006" y="0"/>
                          </a:lnTo>
                          <a:lnTo>
                            <a:pt x="0" y="32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39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98" y="918"/>
                      <a:ext cx="120" cy="78"/>
                    </a:xfrm>
                    <a:custGeom>
                      <a:avLst/>
                      <a:gdLst>
                        <a:gd name="T0" fmla="*/ 0 w 839"/>
                        <a:gd name="T1" fmla="*/ 0 h 546"/>
                        <a:gd name="T2" fmla="*/ 0 w 839"/>
                        <a:gd name="T3" fmla="*/ 0 h 546"/>
                        <a:gd name="T4" fmla="*/ 0 w 839"/>
                        <a:gd name="T5" fmla="*/ 0 h 546"/>
                        <a:gd name="T6" fmla="*/ 0 w 839"/>
                        <a:gd name="T7" fmla="*/ 0 h 546"/>
                        <a:gd name="T8" fmla="*/ 0 w 839"/>
                        <a:gd name="T9" fmla="*/ 0 h 5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39"/>
                        <a:gd name="T16" fmla="*/ 0 h 546"/>
                        <a:gd name="T17" fmla="*/ 839 w 839"/>
                        <a:gd name="T18" fmla="*/ 546 h 5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39" h="546">
                          <a:moveTo>
                            <a:pt x="30" y="0"/>
                          </a:moveTo>
                          <a:lnTo>
                            <a:pt x="839" y="451"/>
                          </a:lnTo>
                          <a:lnTo>
                            <a:pt x="815" y="546"/>
                          </a:lnTo>
                          <a:lnTo>
                            <a:pt x="0" y="87"/>
                          </a:lnTo>
                          <a:lnTo>
                            <a:pt x="30" y="0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0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614" y="920"/>
                      <a:ext cx="128" cy="77"/>
                    </a:xfrm>
                    <a:custGeom>
                      <a:avLst/>
                      <a:gdLst>
                        <a:gd name="T0" fmla="*/ 0 w 895"/>
                        <a:gd name="T1" fmla="*/ 0 h 536"/>
                        <a:gd name="T2" fmla="*/ 0 w 895"/>
                        <a:gd name="T3" fmla="*/ 0 h 536"/>
                        <a:gd name="T4" fmla="*/ 0 w 895"/>
                        <a:gd name="T5" fmla="*/ 0 h 536"/>
                        <a:gd name="T6" fmla="*/ 0 w 895"/>
                        <a:gd name="T7" fmla="*/ 0 h 536"/>
                        <a:gd name="T8" fmla="*/ 0 w 895"/>
                        <a:gd name="T9" fmla="*/ 0 h 5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5"/>
                        <a:gd name="T16" fmla="*/ 0 h 536"/>
                        <a:gd name="T17" fmla="*/ 895 w 895"/>
                        <a:gd name="T18" fmla="*/ 536 h 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5" h="536">
                          <a:moveTo>
                            <a:pt x="0" y="536"/>
                          </a:moveTo>
                          <a:lnTo>
                            <a:pt x="27" y="434"/>
                          </a:lnTo>
                          <a:lnTo>
                            <a:pt x="895" y="0"/>
                          </a:lnTo>
                          <a:lnTo>
                            <a:pt x="864" y="80"/>
                          </a:lnTo>
                          <a:lnTo>
                            <a:pt x="0" y="536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1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49" y="924"/>
                      <a:ext cx="96" cy="48"/>
                    </a:xfrm>
                    <a:custGeom>
                      <a:avLst/>
                      <a:gdLst>
                        <a:gd name="T0" fmla="*/ 0 w 674"/>
                        <a:gd name="T1" fmla="*/ 0 h 340"/>
                        <a:gd name="T2" fmla="*/ 0 w 674"/>
                        <a:gd name="T3" fmla="*/ 0 h 340"/>
                        <a:gd name="T4" fmla="*/ 0 w 674"/>
                        <a:gd name="T5" fmla="*/ 0 h 340"/>
                        <a:gd name="T6" fmla="*/ 0 w 674"/>
                        <a:gd name="T7" fmla="*/ 0 h 340"/>
                        <a:gd name="T8" fmla="*/ 0 w 674"/>
                        <a:gd name="T9" fmla="*/ 0 h 3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4"/>
                        <a:gd name="T16" fmla="*/ 0 h 340"/>
                        <a:gd name="T17" fmla="*/ 674 w 674"/>
                        <a:gd name="T18" fmla="*/ 340 h 34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4" h="340">
                          <a:moveTo>
                            <a:pt x="0" y="88"/>
                          </a:moveTo>
                          <a:lnTo>
                            <a:pt x="233" y="0"/>
                          </a:lnTo>
                          <a:lnTo>
                            <a:pt x="674" y="237"/>
                          </a:lnTo>
                          <a:lnTo>
                            <a:pt x="450" y="34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solidFill>
                      <a:srgbClr val="A0A0A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2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588" y="889"/>
                      <a:ext cx="142" cy="66"/>
                    </a:xfrm>
                    <a:custGeom>
                      <a:avLst/>
                      <a:gdLst>
                        <a:gd name="T0" fmla="*/ 0 w 992"/>
                        <a:gd name="T1" fmla="*/ 0 h 459"/>
                        <a:gd name="T2" fmla="*/ 0 w 992"/>
                        <a:gd name="T3" fmla="*/ 0 h 459"/>
                        <a:gd name="T4" fmla="*/ 0 w 992"/>
                        <a:gd name="T5" fmla="*/ 0 h 459"/>
                        <a:gd name="T6" fmla="*/ 0 w 992"/>
                        <a:gd name="T7" fmla="*/ 0 h 459"/>
                        <a:gd name="T8" fmla="*/ 0 w 992"/>
                        <a:gd name="T9" fmla="*/ 0 h 4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92"/>
                        <a:gd name="T16" fmla="*/ 0 h 459"/>
                        <a:gd name="T17" fmla="*/ 992 w 992"/>
                        <a:gd name="T18" fmla="*/ 459 h 4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92" h="459">
                          <a:moveTo>
                            <a:pt x="0" y="222"/>
                          </a:moveTo>
                          <a:lnTo>
                            <a:pt x="434" y="459"/>
                          </a:lnTo>
                          <a:lnTo>
                            <a:pt x="992" y="196"/>
                          </a:lnTo>
                          <a:lnTo>
                            <a:pt x="586" y="0"/>
                          </a:lnTo>
                          <a:lnTo>
                            <a:pt x="0" y="222"/>
                          </a:lnTo>
                          <a:close/>
                        </a:path>
                      </a:pathLst>
                    </a:custGeom>
                    <a:solidFill>
                      <a:srgbClr val="A0A0A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3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14" y="875"/>
                      <a:ext cx="156" cy="60"/>
                    </a:xfrm>
                    <a:custGeom>
                      <a:avLst/>
                      <a:gdLst>
                        <a:gd name="T0" fmla="*/ 0 w 1094"/>
                        <a:gd name="T1" fmla="*/ 0 h 417"/>
                        <a:gd name="T2" fmla="*/ 0 w 1094"/>
                        <a:gd name="T3" fmla="*/ 0 h 417"/>
                        <a:gd name="T4" fmla="*/ 0 w 1094"/>
                        <a:gd name="T5" fmla="*/ 0 h 417"/>
                        <a:gd name="T6" fmla="*/ 0 w 1094"/>
                        <a:gd name="T7" fmla="*/ 0 h 417"/>
                        <a:gd name="T8" fmla="*/ 0 w 1094"/>
                        <a:gd name="T9" fmla="*/ 0 h 4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94"/>
                        <a:gd name="T16" fmla="*/ 0 h 417"/>
                        <a:gd name="T17" fmla="*/ 1094 w 1094"/>
                        <a:gd name="T18" fmla="*/ 417 h 4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94" h="417">
                          <a:moveTo>
                            <a:pt x="229" y="417"/>
                          </a:moveTo>
                          <a:lnTo>
                            <a:pt x="0" y="301"/>
                          </a:lnTo>
                          <a:lnTo>
                            <a:pt x="917" y="0"/>
                          </a:lnTo>
                          <a:lnTo>
                            <a:pt x="1094" y="86"/>
                          </a:lnTo>
                          <a:lnTo>
                            <a:pt x="229" y="417"/>
                          </a:lnTo>
                          <a:close/>
                        </a:path>
                      </a:pathLst>
                    </a:custGeom>
                    <a:solidFill>
                      <a:srgbClr val="A0A0A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4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8" y="878"/>
                      <a:ext cx="135" cy="46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5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9" y="881"/>
                      <a:ext cx="131" cy="47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6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37" y="885"/>
                      <a:ext cx="128" cy="48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7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6" y="893"/>
                      <a:ext cx="121" cy="49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8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6" y="898"/>
                      <a:ext cx="125" cy="51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49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0" y="905"/>
                      <a:ext cx="112" cy="48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0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94" y="910"/>
                      <a:ext cx="108" cy="48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1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06" y="916"/>
                      <a:ext cx="104" cy="47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2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0" y="932"/>
                      <a:ext cx="65" cy="36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3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4" y="928"/>
                      <a:ext cx="63" cy="34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4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2" y="917"/>
                      <a:ext cx="61" cy="33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5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" y="911"/>
                      <a:ext cx="60" cy="32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6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2" y="905"/>
                      <a:ext cx="58" cy="32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7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3" y="900"/>
                      <a:ext cx="59" cy="31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8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7" y="895"/>
                      <a:ext cx="58" cy="3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59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3" y="912"/>
                      <a:ext cx="31" cy="16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0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3" y="905"/>
                      <a:ext cx="30" cy="16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1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2" y="900"/>
                      <a:ext cx="29" cy="15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2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8" y="893"/>
                      <a:ext cx="31" cy="15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3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8" y="887"/>
                      <a:ext cx="28" cy="15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64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" y="880"/>
                      <a:ext cx="27" cy="14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451" name="Group 58"/>
              <p:cNvGrpSpPr>
                <a:grpSpLocks/>
              </p:cNvGrpSpPr>
              <p:nvPr/>
            </p:nvGrpSpPr>
            <p:grpSpPr bwMode="auto">
              <a:xfrm>
                <a:off x="582" y="676"/>
                <a:ext cx="333" cy="500"/>
                <a:chOff x="582" y="676"/>
                <a:chExt cx="333" cy="500"/>
              </a:xfrm>
            </p:grpSpPr>
            <p:grpSp>
              <p:nvGrpSpPr>
                <p:cNvPr id="4455" name="Group 59"/>
                <p:cNvGrpSpPr>
                  <a:grpSpLocks/>
                </p:cNvGrpSpPr>
                <p:nvPr/>
              </p:nvGrpSpPr>
              <p:grpSpPr bwMode="auto">
                <a:xfrm>
                  <a:off x="584" y="1035"/>
                  <a:ext cx="316" cy="141"/>
                  <a:chOff x="584" y="1035"/>
                  <a:chExt cx="316" cy="141"/>
                </a:xfrm>
              </p:grpSpPr>
              <p:sp>
                <p:nvSpPr>
                  <p:cNvPr id="5528" name="Freeform 60"/>
                  <p:cNvSpPr>
                    <a:spLocks/>
                  </p:cNvSpPr>
                  <p:nvPr/>
                </p:nvSpPr>
                <p:spPr bwMode="auto">
                  <a:xfrm>
                    <a:off x="584" y="1035"/>
                    <a:ext cx="316" cy="141"/>
                  </a:xfrm>
                  <a:custGeom>
                    <a:avLst/>
                    <a:gdLst>
                      <a:gd name="T0" fmla="*/ 0 w 2213"/>
                      <a:gd name="T1" fmla="*/ 0 h 985"/>
                      <a:gd name="T2" fmla="*/ 0 w 2213"/>
                      <a:gd name="T3" fmla="*/ 0 h 985"/>
                      <a:gd name="T4" fmla="*/ 0 w 2213"/>
                      <a:gd name="T5" fmla="*/ 0 h 985"/>
                      <a:gd name="T6" fmla="*/ 0 w 2213"/>
                      <a:gd name="T7" fmla="*/ 0 h 985"/>
                      <a:gd name="T8" fmla="*/ 0 w 2213"/>
                      <a:gd name="T9" fmla="*/ 0 h 985"/>
                      <a:gd name="T10" fmla="*/ 0 w 2213"/>
                      <a:gd name="T11" fmla="*/ 0 h 985"/>
                      <a:gd name="T12" fmla="*/ 0 w 2213"/>
                      <a:gd name="T13" fmla="*/ 0 h 985"/>
                      <a:gd name="T14" fmla="*/ 0 w 2213"/>
                      <a:gd name="T15" fmla="*/ 0 h 985"/>
                      <a:gd name="T16" fmla="*/ 0 w 2213"/>
                      <a:gd name="T17" fmla="*/ 0 h 985"/>
                      <a:gd name="T18" fmla="*/ 0 w 2213"/>
                      <a:gd name="T19" fmla="*/ 0 h 985"/>
                      <a:gd name="T20" fmla="*/ 0 w 2213"/>
                      <a:gd name="T21" fmla="*/ 0 h 985"/>
                      <a:gd name="T22" fmla="*/ 0 w 2213"/>
                      <a:gd name="T23" fmla="*/ 0 h 985"/>
                      <a:gd name="T24" fmla="*/ 0 w 2213"/>
                      <a:gd name="T25" fmla="*/ 0 h 985"/>
                      <a:gd name="T26" fmla="*/ 0 w 2213"/>
                      <a:gd name="T27" fmla="*/ 0 h 985"/>
                      <a:gd name="T28" fmla="*/ 0 w 2213"/>
                      <a:gd name="T29" fmla="*/ 0 h 985"/>
                      <a:gd name="T30" fmla="*/ 0 w 2213"/>
                      <a:gd name="T31" fmla="*/ 0 h 985"/>
                      <a:gd name="T32" fmla="*/ 0 w 2213"/>
                      <a:gd name="T33" fmla="*/ 0 h 985"/>
                      <a:gd name="T34" fmla="*/ 0 w 2213"/>
                      <a:gd name="T35" fmla="*/ 0 h 985"/>
                      <a:gd name="T36" fmla="*/ 0 w 2213"/>
                      <a:gd name="T37" fmla="*/ 0 h 985"/>
                      <a:gd name="T38" fmla="*/ 0 w 2213"/>
                      <a:gd name="T39" fmla="*/ 0 h 985"/>
                      <a:gd name="T40" fmla="*/ 0 w 2213"/>
                      <a:gd name="T41" fmla="*/ 0 h 985"/>
                      <a:gd name="T42" fmla="*/ 0 w 2213"/>
                      <a:gd name="T43" fmla="*/ 0 h 985"/>
                      <a:gd name="T44" fmla="*/ 0 w 2213"/>
                      <a:gd name="T45" fmla="*/ 0 h 985"/>
                      <a:gd name="T46" fmla="*/ 0 w 2213"/>
                      <a:gd name="T47" fmla="*/ 0 h 985"/>
                      <a:gd name="T48" fmla="*/ 0 w 2213"/>
                      <a:gd name="T49" fmla="*/ 0 h 985"/>
                      <a:gd name="T50" fmla="*/ 0 w 2213"/>
                      <a:gd name="T51" fmla="*/ 0 h 985"/>
                      <a:gd name="T52" fmla="*/ 0 w 2213"/>
                      <a:gd name="T53" fmla="*/ 0 h 985"/>
                      <a:gd name="T54" fmla="*/ 0 w 2213"/>
                      <a:gd name="T55" fmla="*/ 0 h 985"/>
                      <a:gd name="T56" fmla="*/ 0 w 2213"/>
                      <a:gd name="T57" fmla="*/ 0 h 985"/>
                      <a:gd name="T58" fmla="*/ 0 w 2213"/>
                      <a:gd name="T59" fmla="*/ 0 h 985"/>
                      <a:gd name="T60" fmla="*/ 0 w 2213"/>
                      <a:gd name="T61" fmla="*/ 0 h 985"/>
                      <a:gd name="T62" fmla="*/ 0 w 2213"/>
                      <a:gd name="T63" fmla="*/ 0 h 985"/>
                      <a:gd name="T64" fmla="*/ 0 w 2213"/>
                      <a:gd name="T65" fmla="*/ 0 h 985"/>
                      <a:gd name="T66" fmla="*/ 0 w 2213"/>
                      <a:gd name="T67" fmla="*/ 0 h 985"/>
                      <a:gd name="T68" fmla="*/ 0 w 2213"/>
                      <a:gd name="T69" fmla="*/ 0 h 985"/>
                      <a:gd name="T70" fmla="*/ 0 w 2213"/>
                      <a:gd name="T71" fmla="*/ 0 h 985"/>
                      <a:gd name="T72" fmla="*/ 0 w 2213"/>
                      <a:gd name="T73" fmla="*/ 0 h 985"/>
                      <a:gd name="T74" fmla="*/ 0 w 2213"/>
                      <a:gd name="T75" fmla="*/ 0 h 985"/>
                      <a:gd name="T76" fmla="*/ 0 w 2213"/>
                      <a:gd name="T77" fmla="*/ 0 h 985"/>
                      <a:gd name="T78" fmla="*/ 0 w 2213"/>
                      <a:gd name="T79" fmla="*/ 0 h 985"/>
                      <a:gd name="T80" fmla="*/ 0 w 2213"/>
                      <a:gd name="T81" fmla="*/ 0 h 985"/>
                      <a:gd name="T82" fmla="*/ 0 w 2213"/>
                      <a:gd name="T83" fmla="*/ 0 h 985"/>
                      <a:gd name="T84" fmla="*/ 0 w 2213"/>
                      <a:gd name="T85" fmla="*/ 0 h 985"/>
                      <a:gd name="T86" fmla="*/ 0 w 2213"/>
                      <a:gd name="T87" fmla="*/ 0 h 985"/>
                      <a:gd name="T88" fmla="*/ 0 w 2213"/>
                      <a:gd name="T89" fmla="*/ 0 h 9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213"/>
                      <a:gd name="T136" fmla="*/ 0 h 985"/>
                      <a:gd name="T137" fmla="*/ 2213 w 2213"/>
                      <a:gd name="T138" fmla="*/ 985 h 9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213" h="985">
                        <a:moveTo>
                          <a:pt x="193" y="981"/>
                        </a:moveTo>
                        <a:lnTo>
                          <a:pt x="5" y="957"/>
                        </a:lnTo>
                        <a:lnTo>
                          <a:pt x="0" y="736"/>
                        </a:lnTo>
                        <a:lnTo>
                          <a:pt x="10" y="568"/>
                        </a:lnTo>
                        <a:lnTo>
                          <a:pt x="106" y="468"/>
                        </a:lnTo>
                        <a:lnTo>
                          <a:pt x="223" y="410"/>
                        </a:lnTo>
                        <a:lnTo>
                          <a:pt x="487" y="313"/>
                        </a:lnTo>
                        <a:lnTo>
                          <a:pt x="876" y="219"/>
                        </a:lnTo>
                        <a:lnTo>
                          <a:pt x="953" y="213"/>
                        </a:lnTo>
                        <a:lnTo>
                          <a:pt x="1003" y="219"/>
                        </a:lnTo>
                        <a:lnTo>
                          <a:pt x="1016" y="200"/>
                        </a:lnTo>
                        <a:lnTo>
                          <a:pt x="1037" y="179"/>
                        </a:lnTo>
                        <a:lnTo>
                          <a:pt x="1062" y="183"/>
                        </a:lnTo>
                        <a:lnTo>
                          <a:pt x="1096" y="187"/>
                        </a:lnTo>
                        <a:lnTo>
                          <a:pt x="1110" y="146"/>
                        </a:lnTo>
                        <a:lnTo>
                          <a:pt x="1140" y="126"/>
                        </a:lnTo>
                        <a:lnTo>
                          <a:pt x="1170" y="119"/>
                        </a:lnTo>
                        <a:lnTo>
                          <a:pt x="1210" y="119"/>
                        </a:lnTo>
                        <a:lnTo>
                          <a:pt x="1204" y="87"/>
                        </a:lnTo>
                        <a:lnTo>
                          <a:pt x="1251" y="0"/>
                        </a:lnTo>
                        <a:lnTo>
                          <a:pt x="2159" y="24"/>
                        </a:lnTo>
                        <a:lnTo>
                          <a:pt x="2156" y="117"/>
                        </a:lnTo>
                        <a:lnTo>
                          <a:pt x="2172" y="200"/>
                        </a:lnTo>
                        <a:lnTo>
                          <a:pt x="2185" y="259"/>
                        </a:lnTo>
                        <a:lnTo>
                          <a:pt x="2201" y="333"/>
                        </a:lnTo>
                        <a:lnTo>
                          <a:pt x="2213" y="452"/>
                        </a:lnTo>
                        <a:lnTo>
                          <a:pt x="2198" y="523"/>
                        </a:lnTo>
                        <a:lnTo>
                          <a:pt x="2172" y="590"/>
                        </a:lnTo>
                        <a:lnTo>
                          <a:pt x="2141" y="645"/>
                        </a:lnTo>
                        <a:lnTo>
                          <a:pt x="2098" y="666"/>
                        </a:lnTo>
                        <a:lnTo>
                          <a:pt x="2033" y="686"/>
                        </a:lnTo>
                        <a:lnTo>
                          <a:pt x="1945" y="712"/>
                        </a:lnTo>
                        <a:lnTo>
                          <a:pt x="1906" y="759"/>
                        </a:lnTo>
                        <a:lnTo>
                          <a:pt x="1859" y="798"/>
                        </a:lnTo>
                        <a:lnTo>
                          <a:pt x="1785" y="832"/>
                        </a:lnTo>
                        <a:lnTo>
                          <a:pt x="1698" y="859"/>
                        </a:lnTo>
                        <a:lnTo>
                          <a:pt x="1561" y="875"/>
                        </a:lnTo>
                        <a:lnTo>
                          <a:pt x="1443" y="875"/>
                        </a:lnTo>
                        <a:lnTo>
                          <a:pt x="1353" y="866"/>
                        </a:lnTo>
                        <a:lnTo>
                          <a:pt x="1272" y="859"/>
                        </a:lnTo>
                        <a:lnTo>
                          <a:pt x="1210" y="892"/>
                        </a:lnTo>
                        <a:lnTo>
                          <a:pt x="1091" y="885"/>
                        </a:lnTo>
                        <a:lnTo>
                          <a:pt x="617" y="953"/>
                        </a:lnTo>
                        <a:lnTo>
                          <a:pt x="409" y="985"/>
                        </a:lnTo>
                        <a:lnTo>
                          <a:pt x="193" y="981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29" name="Freeform 61"/>
                  <p:cNvSpPr>
                    <a:spLocks/>
                  </p:cNvSpPr>
                  <p:nvPr/>
                </p:nvSpPr>
                <p:spPr bwMode="auto">
                  <a:xfrm>
                    <a:off x="586" y="1048"/>
                    <a:ext cx="310" cy="126"/>
                  </a:xfrm>
                  <a:custGeom>
                    <a:avLst/>
                    <a:gdLst>
                      <a:gd name="T0" fmla="*/ 0 w 2168"/>
                      <a:gd name="T1" fmla="*/ 0 h 876"/>
                      <a:gd name="T2" fmla="*/ 0 w 2168"/>
                      <a:gd name="T3" fmla="*/ 0 h 876"/>
                      <a:gd name="T4" fmla="*/ 0 w 2168"/>
                      <a:gd name="T5" fmla="*/ 0 h 876"/>
                      <a:gd name="T6" fmla="*/ 0 w 2168"/>
                      <a:gd name="T7" fmla="*/ 0 h 876"/>
                      <a:gd name="T8" fmla="*/ 0 w 2168"/>
                      <a:gd name="T9" fmla="*/ 0 h 876"/>
                      <a:gd name="T10" fmla="*/ 0 w 2168"/>
                      <a:gd name="T11" fmla="*/ 0 h 876"/>
                      <a:gd name="T12" fmla="*/ 0 w 2168"/>
                      <a:gd name="T13" fmla="*/ 0 h 876"/>
                      <a:gd name="T14" fmla="*/ 0 w 2168"/>
                      <a:gd name="T15" fmla="*/ 0 h 876"/>
                      <a:gd name="T16" fmla="*/ 0 w 2168"/>
                      <a:gd name="T17" fmla="*/ 0 h 876"/>
                      <a:gd name="T18" fmla="*/ 0 w 2168"/>
                      <a:gd name="T19" fmla="*/ 0 h 876"/>
                      <a:gd name="T20" fmla="*/ 0 w 2168"/>
                      <a:gd name="T21" fmla="*/ 0 h 876"/>
                      <a:gd name="T22" fmla="*/ 0 w 2168"/>
                      <a:gd name="T23" fmla="*/ 0 h 876"/>
                      <a:gd name="T24" fmla="*/ 0 w 2168"/>
                      <a:gd name="T25" fmla="*/ 0 h 876"/>
                      <a:gd name="T26" fmla="*/ 0 w 2168"/>
                      <a:gd name="T27" fmla="*/ 0 h 876"/>
                      <a:gd name="T28" fmla="*/ 0 w 2168"/>
                      <a:gd name="T29" fmla="*/ 0 h 876"/>
                      <a:gd name="T30" fmla="*/ 0 w 2168"/>
                      <a:gd name="T31" fmla="*/ 0 h 876"/>
                      <a:gd name="T32" fmla="*/ 0 w 2168"/>
                      <a:gd name="T33" fmla="*/ 0 h 876"/>
                      <a:gd name="T34" fmla="*/ 0 w 2168"/>
                      <a:gd name="T35" fmla="*/ 0 h 876"/>
                      <a:gd name="T36" fmla="*/ 0 w 2168"/>
                      <a:gd name="T37" fmla="*/ 0 h 876"/>
                      <a:gd name="T38" fmla="*/ 0 w 2168"/>
                      <a:gd name="T39" fmla="*/ 0 h 876"/>
                      <a:gd name="T40" fmla="*/ 0 w 2168"/>
                      <a:gd name="T41" fmla="*/ 0 h 876"/>
                      <a:gd name="T42" fmla="*/ 0 w 2168"/>
                      <a:gd name="T43" fmla="*/ 0 h 876"/>
                      <a:gd name="T44" fmla="*/ 0 w 2168"/>
                      <a:gd name="T45" fmla="*/ 0 h 876"/>
                      <a:gd name="T46" fmla="*/ 0 w 2168"/>
                      <a:gd name="T47" fmla="*/ 0 h 876"/>
                      <a:gd name="T48" fmla="*/ 0 w 2168"/>
                      <a:gd name="T49" fmla="*/ 0 h 876"/>
                      <a:gd name="T50" fmla="*/ 0 w 2168"/>
                      <a:gd name="T51" fmla="*/ 0 h 876"/>
                      <a:gd name="T52" fmla="*/ 0 w 2168"/>
                      <a:gd name="T53" fmla="*/ 0 h 876"/>
                      <a:gd name="T54" fmla="*/ 0 w 2168"/>
                      <a:gd name="T55" fmla="*/ 0 h 876"/>
                      <a:gd name="T56" fmla="*/ 0 w 2168"/>
                      <a:gd name="T57" fmla="*/ 0 h 876"/>
                      <a:gd name="T58" fmla="*/ 0 w 2168"/>
                      <a:gd name="T59" fmla="*/ 0 h 876"/>
                      <a:gd name="T60" fmla="*/ 0 w 2168"/>
                      <a:gd name="T61" fmla="*/ 0 h 876"/>
                      <a:gd name="T62" fmla="*/ 0 w 2168"/>
                      <a:gd name="T63" fmla="*/ 0 h 876"/>
                      <a:gd name="T64" fmla="*/ 0 w 2168"/>
                      <a:gd name="T65" fmla="*/ 0 h 876"/>
                      <a:gd name="T66" fmla="*/ 0 w 2168"/>
                      <a:gd name="T67" fmla="*/ 0 h 876"/>
                      <a:gd name="T68" fmla="*/ 0 w 2168"/>
                      <a:gd name="T69" fmla="*/ 0 h 876"/>
                      <a:gd name="T70" fmla="*/ 0 w 2168"/>
                      <a:gd name="T71" fmla="*/ 0 h 876"/>
                      <a:gd name="T72" fmla="*/ 0 w 2168"/>
                      <a:gd name="T73" fmla="*/ 0 h 876"/>
                      <a:gd name="T74" fmla="*/ 0 w 2168"/>
                      <a:gd name="T75" fmla="*/ 0 h 876"/>
                      <a:gd name="T76" fmla="*/ 0 w 2168"/>
                      <a:gd name="T77" fmla="*/ 0 h 876"/>
                      <a:gd name="T78" fmla="*/ 0 w 2168"/>
                      <a:gd name="T79" fmla="*/ 0 h 876"/>
                      <a:gd name="T80" fmla="*/ 0 w 2168"/>
                      <a:gd name="T81" fmla="*/ 0 h 876"/>
                      <a:gd name="T82" fmla="*/ 0 w 2168"/>
                      <a:gd name="T83" fmla="*/ 0 h 876"/>
                      <a:gd name="T84" fmla="*/ 0 w 2168"/>
                      <a:gd name="T85" fmla="*/ 0 h 87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168"/>
                      <a:gd name="T130" fmla="*/ 0 h 876"/>
                      <a:gd name="T131" fmla="*/ 2168 w 2168"/>
                      <a:gd name="T132" fmla="*/ 876 h 87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168" h="876">
                        <a:moveTo>
                          <a:pt x="2097" y="32"/>
                        </a:moveTo>
                        <a:lnTo>
                          <a:pt x="2102" y="94"/>
                        </a:lnTo>
                        <a:lnTo>
                          <a:pt x="2127" y="70"/>
                        </a:lnTo>
                        <a:lnTo>
                          <a:pt x="2155" y="210"/>
                        </a:lnTo>
                        <a:lnTo>
                          <a:pt x="2168" y="372"/>
                        </a:lnTo>
                        <a:lnTo>
                          <a:pt x="2111" y="541"/>
                        </a:lnTo>
                        <a:lnTo>
                          <a:pt x="1977" y="579"/>
                        </a:lnTo>
                        <a:lnTo>
                          <a:pt x="1991" y="541"/>
                        </a:lnTo>
                        <a:lnTo>
                          <a:pt x="1919" y="599"/>
                        </a:lnTo>
                        <a:lnTo>
                          <a:pt x="1856" y="659"/>
                        </a:lnTo>
                        <a:lnTo>
                          <a:pt x="1716" y="726"/>
                        </a:lnTo>
                        <a:lnTo>
                          <a:pt x="1545" y="741"/>
                        </a:lnTo>
                        <a:lnTo>
                          <a:pt x="1337" y="750"/>
                        </a:lnTo>
                        <a:lnTo>
                          <a:pt x="1250" y="741"/>
                        </a:lnTo>
                        <a:lnTo>
                          <a:pt x="1328" y="707"/>
                        </a:lnTo>
                        <a:lnTo>
                          <a:pt x="1361" y="622"/>
                        </a:lnTo>
                        <a:lnTo>
                          <a:pt x="1299" y="693"/>
                        </a:lnTo>
                        <a:lnTo>
                          <a:pt x="1222" y="736"/>
                        </a:lnTo>
                        <a:lnTo>
                          <a:pt x="1150" y="774"/>
                        </a:lnTo>
                        <a:lnTo>
                          <a:pt x="1076" y="765"/>
                        </a:lnTo>
                        <a:lnTo>
                          <a:pt x="1125" y="731"/>
                        </a:lnTo>
                        <a:lnTo>
                          <a:pt x="1174" y="688"/>
                        </a:lnTo>
                        <a:lnTo>
                          <a:pt x="1096" y="717"/>
                        </a:lnTo>
                        <a:lnTo>
                          <a:pt x="1019" y="774"/>
                        </a:lnTo>
                        <a:lnTo>
                          <a:pt x="769" y="804"/>
                        </a:lnTo>
                        <a:lnTo>
                          <a:pt x="520" y="842"/>
                        </a:lnTo>
                        <a:lnTo>
                          <a:pt x="432" y="838"/>
                        </a:lnTo>
                        <a:lnTo>
                          <a:pt x="524" y="784"/>
                        </a:lnTo>
                        <a:lnTo>
                          <a:pt x="615" y="765"/>
                        </a:lnTo>
                        <a:lnTo>
                          <a:pt x="514" y="760"/>
                        </a:lnTo>
                        <a:lnTo>
                          <a:pt x="438" y="794"/>
                        </a:lnTo>
                        <a:lnTo>
                          <a:pt x="337" y="862"/>
                        </a:lnTo>
                        <a:lnTo>
                          <a:pt x="408" y="760"/>
                        </a:lnTo>
                        <a:lnTo>
                          <a:pt x="500" y="707"/>
                        </a:lnTo>
                        <a:lnTo>
                          <a:pt x="380" y="731"/>
                        </a:lnTo>
                        <a:lnTo>
                          <a:pt x="318" y="808"/>
                        </a:lnTo>
                        <a:lnTo>
                          <a:pt x="304" y="876"/>
                        </a:lnTo>
                        <a:lnTo>
                          <a:pt x="226" y="784"/>
                        </a:lnTo>
                        <a:lnTo>
                          <a:pt x="149" y="741"/>
                        </a:lnTo>
                        <a:lnTo>
                          <a:pt x="192" y="788"/>
                        </a:lnTo>
                        <a:lnTo>
                          <a:pt x="256" y="876"/>
                        </a:lnTo>
                        <a:lnTo>
                          <a:pt x="62" y="838"/>
                        </a:lnTo>
                        <a:lnTo>
                          <a:pt x="24" y="822"/>
                        </a:lnTo>
                        <a:lnTo>
                          <a:pt x="0" y="712"/>
                        </a:lnTo>
                        <a:lnTo>
                          <a:pt x="14" y="560"/>
                        </a:lnTo>
                        <a:lnTo>
                          <a:pt x="43" y="459"/>
                        </a:lnTo>
                        <a:lnTo>
                          <a:pt x="164" y="382"/>
                        </a:lnTo>
                        <a:lnTo>
                          <a:pt x="313" y="314"/>
                        </a:lnTo>
                        <a:lnTo>
                          <a:pt x="605" y="219"/>
                        </a:lnTo>
                        <a:lnTo>
                          <a:pt x="842" y="152"/>
                        </a:lnTo>
                        <a:lnTo>
                          <a:pt x="971" y="142"/>
                        </a:lnTo>
                        <a:lnTo>
                          <a:pt x="1024" y="219"/>
                        </a:lnTo>
                        <a:lnTo>
                          <a:pt x="1188" y="300"/>
                        </a:lnTo>
                        <a:lnTo>
                          <a:pt x="1101" y="228"/>
                        </a:lnTo>
                        <a:lnTo>
                          <a:pt x="1034" y="191"/>
                        </a:lnTo>
                        <a:lnTo>
                          <a:pt x="1009" y="138"/>
                        </a:lnTo>
                        <a:lnTo>
                          <a:pt x="1019" y="114"/>
                        </a:lnTo>
                        <a:lnTo>
                          <a:pt x="1067" y="114"/>
                        </a:lnTo>
                        <a:lnTo>
                          <a:pt x="1096" y="142"/>
                        </a:lnTo>
                        <a:lnTo>
                          <a:pt x="1125" y="172"/>
                        </a:lnTo>
                        <a:lnTo>
                          <a:pt x="1198" y="200"/>
                        </a:lnTo>
                        <a:lnTo>
                          <a:pt x="1130" y="142"/>
                        </a:lnTo>
                        <a:lnTo>
                          <a:pt x="1101" y="100"/>
                        </a:lnTo>
                        <a:lnTo>
                          <a:pt x="1120" y="70"/>
                        </a:lnTo>
                        <a:lnTo>
                          <a:pt x="1178" y="52"/>
                        </a:lnTo>
                        <a:lnTo>
                          <a:pt x="1256" y="118"/>
                        </a:lnTo>
                        <a:lnTo>
                          <a:pt x="1328" y="162"/>
                        </a:lnTo>
                        <a:lnTo>
                          <a:pt x="1241" y="66"/>
                        </a:lnTo>
                        <a:lnTo>
                          <a:pt x="1212" y="28"/>
                        </a:lnTo>
                        <a:lnTo>
                          <a:pt x="1212" y="0"/>
                        </a:lnTo>
                        <a:lnTo>
                          <a:pt x="1284" y="9"/>
                        </a:lnTo>
                        <a:lnTo>
                          <a:pt x="1352" y="56"/>
                        </a:lnTo>
                        <a:lnTo>
                          <a:pt x="1395" y="90"/>
                        </a:lnTo>
                        <a:lnTo>
                          <a:pt x="1602" y="110"/>
                        </a:lnTo>
                        <a:lnTo>
                          <a:pt x="1596" y="56"/>
                        </a:lnTo>
                        <a:lnTo>
                          <a:pt x="1658" y="37"/>
                        </a:lnTo>
                        <a:lnTo>
                          <a:pt x="1658" y="104"/>
                        </a:lnTo>
                        <a:lnTo>
                          <a:pt x="1721" y="118"/>
                        </a:lnTo>
                        <a:lnTo>
                          <a:pt x="1856" y="138"/>
                        </a:lnTo>
                        <a:lnTo>
                          <a:pt x="1846" y="66"/>
                        </a:lnTo>
                        <a:lnTo>
                          <a:pt x="1894" y="66"/>
                        </a:lnTo>
                        <a:lnTo>
                          <a:pt x="1900" y="138"/>
                        </a:lnTo>
                        <a:lnTo>
                          <a:pt x="1977" y="134"/>
                        </a:lnTo>
                        <a:lnTo>
                          <a:pt x="2059" y="114"/>
                        </a:lnTo>
                        <a:lnTo>
                          <a:pt x="2063" y="56"/>
                        </a:lnTo>
                        <a:lnTo>
                          <a:pt x="2097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30" name="Freeform 62"/>
                  <p:cNvSpPr>
                    <a:spLocks/>
                  </p:cNvSpPr>
                  <p:nvPr/>
                </p:nvSpPr>
                <p:spPr bwMode="auto">
                  <a:xfrm>
                    <a:off x="810" y="1094"/>
                    <a:ext cx="43" cy="7"/>
                  </a:xfrm>
                  <a:custGeom>
                    <a:avLst/>
                    <a:gdLst>
                      <a:gd name="T0" fmla="*/ 0 w 297"/>
                      <a:gd name="T1" fmla="*/ 0 h 50"/>
                      <a:gd name="T2" fmla="*/ 0 w 297"/>
                      <a:gd name="T3" fmla="*/ 0 h 50"/>
                      <a:gd name="T4" fmla="*/ 0 w 297"/>
                      <a:gd name="T5" fmla="*/ 0 h 50"/>
                      <a:gd name="T6" fmla="*/ 0 w 297"/>
                      <a:gd name="T7" fmla="*/ 0 h 5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97"/>
                      <a:gd name="T13" fmla="*/ 0 h 50"/>
                      <a:gd name="T14" fmla="*/ 297 w 297"/>
                      <a:gd name="T15" fmla="*/ 50 h 5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97" h="50">
                        <a:moveTo>
                          <a:pt x="297" y="0"/>
                        </a:moveTo>
                        <a:lnTo>
                          <a:pt x="158" y="50"/>
                        </a:lnTo>
                        <a:lnTo>
                          <a:pt x="0" y="3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31" name="Freeform 63"/>
                  <p:cNvSpPr>
                    <a:spLocks/>
                  </p:cNvSpPr>
                  <p:nvPr/>
                </p:nvSpPr>
                <p:spPr bwMode="auto">
                  <a:xfrm>
                    <a:off x="869" y="1081"/>
                    <a:ext cx="26" cy="10"/>
                  </a:xfrm>
                  <a:custGeom>
                    <a:avLst/>
                    <a:gdLst>
                      <a:gd name="T0" fmla="*/ 0 w 180"/>
                      <a:gd name="T1" fmla="*/ 0 h 60"/>
                      <a:gd name="T2" fmla="*/ 0 w 180"/>
                      <a:gd name="T3" fmla="*/ 0 h 60"/>
                      <a:gd name="T4" fmla="*/ 0 w 180"/>
                      <a:gd name="T5" fmla="*/ 0 h 60"/>
                      <a:gd name="T6" fmla="*/ 0 w 180"/>
                      <a:gd name="T7" fmla="*/ 0 h 60"/>
                      <a:gd name="T8" fmla="*/ 0 w 180"/>
                      <a:gd name="T9" fmla="*/ 0 h 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0"/>
                      <a:gd name="T16" fmla="*/ 0 h 60"/>
                      <a:gd name="T17" fmla="*/ 180 w 180"/>
                      <a:gd name="T18" fmla="*/ 60 h 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0" h="60">
                        <a:moveTo>
                          <a:pt x="180" y="0"/>
                        </a:moveTo>
                        <a:lnTo>
                          <a:pt x="133" y="37"/>
                        </a:lnTo>
                        <a:lnTo>
                          <a:pt x="0" y="56"/>
                        </a:lnTo>
                        <a:lnTo>
                          <a:pt x="138" y="60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32" name="Freeform 64"/>
                  <p:cNvSpPr>
                    <a:spLocks/>
                  </p:cNvSpPr>
                  <p:nvPr/>
                </p:nvSpPr>
                <p:spPr bwMode="auto">
                  <a:xfrm>
                    <a:off x="747" y="1074"/>
                    <a:ext cx="40" cy="22"/>
                  </a:xfrm>
                  <a:custGeom>
                    <a:avLst/>
                    <a:gdLst>
                      <a:gd name="T0" fmla="*/ 0 w 278"/>
                      <a:gd name="T1" fmla="*/ 0 h 152"/>
                      <a:gd name="T2" fmla="*/ 0 w 278"/>
                      <a:gd name="T3" fmla="*/ 0 h 152"/>
                      <a:gd name="T4" fmla="*/ 0 w 278"/>
                      <a:gd name="T5" fmla="*/ 0 h 152"/>
                      <a:gd name="T6" fmla="*/ 0 w 278"/>
                      <a:gd name="T7" fmla="*/ 0 h 152"/>
                      <a:gd name="T8" fmla="*/ 0 w 278"/>
                      <a:gd name="T9" fmla="*/ 0 h 152"/>
                      <a:gd name="T10" fmla="*/ 0 w 278"/>
                      <a:gd name="T11" fmla="*/ 0 h 152"/>
                      <a:gd name="T12" fmla="*/ 0 w 278"/>
                      <a:gd name="T13" fmla="*/ 0 h 152"/>
                      <a:gd name="T14" fmla="*/ 0 w 278"/>
                      <a:gd name="T15" fmla="*/ 0 h 152"/>
                      <a:gd name="T16" fmla="*/ 0 w 278"/>
                      <a:gd name="T17" fmla="*/ 0 h 15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8"/>
                      <a:gd name="T28" fmla="*/ 0 h 152"/>
                      <a:gd name="T29" fmla="*/ 278 w 278"/>
                      <a:gd name="T30" fmla="*/ 152 h 15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8" h="152">
                        <a:moveTo>
                          <a:pt x="278" y="0"/>
                        </a:moveTo>
                        <a:lnTo>
                          <a:pt x="154" y="14"/>
                        </a:lnTo>
                        <a:lnTo>
                          <a:pt x="130" y="33"/>
                        </a:lnTo>
                        <a:lnTo>
                          <a:pt x="130" y="81"/>
                        </a:lnTo>
                        <a:lnTo>
                          <a:pt x="120" y="132"/>
                        </a:lnTo>
                        <a:lnTo>
                          <a:pt x="0" y="152"/>
                        </a:lnTo>
                        <a:lnTo>
                          <a:pt x="144" y="146"/>
                        </a:lnTo>
                        <a:lnTo>
                          <a:pt x="168" y="52"/>
                        </a:lnTo>
                        <a:lnTo>
                          <a:pt x="278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33" name="Freeform 65"/>
                  <p:cNvSpPr>
                    <a:spLocks/>
                  </p:cNvSpPr>
                  <p:nvPr/>
                </p:nvSpPr>
                <p:spPr bwMode="auto">
                  <a:xfrm>
                    <a:off x="618" y="1125"/>
                    <a:ext cx="129" cy="32"/>
                  </a:xfrm>
                  <a:custGeom>
                    <a:avLst/>
                    <a:gdLst>
                      <a:gd name="T0" fmla="*/ 0 w 901"/>
                      <a:gd name="T1" fmla="*/ 0 h 223"/>
                      <a:gd name="T2" fmla="*/ 0 w 901"/>
                      <a:gd name="T3" fmla="*/ 0 h 223"/>
                      <a:gd name="T4" fmla="*/ 0 w 901"/>
                      <a:gd name="T5" fmla="*/ 0 h 223"/>
                      <a:gd name="T6" fmla="*/ 0 w 901"/>
                      <a:gd name="T7" fmla="*/ 0 h 223"/>
                      <a:gd name="T8" fmla="*/ 0 w 901"/>
                      <a:gd name="T9" fmla="*/ 0 h 223"/>
                      <a:gd name="T10" fmla="*/ 0 w 901"/>
                      <a:gd name="T11" fmla="*/ 0 h 223"/>
                      <a:gd name="T12" fmla="*/ 0 w 901"/>
                      <a:gd name="T13" fmla="*/ 0 h 223"/>
                      <a:gd name="T14" fmla="*/ 0 w 901"/>
                      <a:gd name="T15" fmla="*/ 0 h 223"/>
                      <a:gd name="T16" fmla="*/ 0 w 901"/>
                      <a:gd name="T17" fmla="*/ 0 h 223"/>
                      <a:gd name="T18" fmla="*/ 0 w 901"/>
                      <a:gd name="T19" fmla="*/ 0 h 223"/>
                      <a:gd name="T20" fmla="*/ 0 w 901"/>
                      <a:gd name="T21" fmla="*/ 0 h 223"/>
                      <a:gd name="T22" fmla="*/ 0 w 901"/>
                      <a:gd name="T23" fmla="*/ 0 h 223"/>
                      <a:gd name="T24" fmla="*/ 0 w 901"/>
                      <a:gd name="T25" fmla="*/ 0 h 223"/>
                      <a:gd name="T26" fmla="*/ 0 w 901"/>
                      <a:gd name="T27" fmla="*/ 0 h 223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01"/>
                      <a:gd name="T43" fmla="*/ 0 h 223"/>
                      <a:gd name="T44" fmla="*/ 901 w 901"/>
                      <a:gd name="T45" fmla="*/ 223 h 223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01" h="223">
                        <a:moveTo>
                          <a:pt x="901" y="0"/>
                        </a:moveTo>
                        <a:lnTo>
                          <a:pt x="672" y="10"/>
                        </a:lnTo>
                        <a:lnTo>
                          <a:pt x="436" y="66"/>
                        </a:lnTo>
                        <a:lnTo>
                          <a:pt x="263" y="75"/>
                        </a:lnTo>
                        <a:lnTo>
                          <a:pt x="120" y="104"/>
                        </a:lnTo>
                        <a:lnTo>
                          <a:pt x="67" y="180"/>
                        </a:lnTo>
                        <a:lnTo>
                          <a:pt x="0" y="223"/>
                        </a:lnTo>
                        <a:lnTo>
                          <a:pt x="67" y="209"/>
                        </a:lnTo>
                        <a:lnTo>
                          <a:pt x="130" y="123"/>
                        </a:lnTo>
                        <a:lnTo>
                          <a:pt x="321" y="85"/>
                        </a:lnTo>
                        <a:lnTo>
                          <a:pt x="436" y="85"/>
                        </a:lnTo>
                        <a:lnTo>
                          <a:pt x="528" y="66"/>
                        </a:lnTo>
                        <a:lnTo>
                          <a:pt x="686" y="24"/>
                        </a:lnTo>
                        <a:lnTo>
                          <a:pt x="901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456" name="Group 66"/>
                <p:cNvGrpSpPr>
                  <a:grpSpLocks/>
                </p:cNvGrpSpPr>
                <p:nvPr/>
              </p:nvGrpSpPr>
              <p:grpSpPr bwMode="auto">
                <a:xfrm>
                  <a:off x="638" y="883"/>
                  <a:ext cx="130" cy="71"/>
                  <a:chOff x="638" y="883"/>
                  <a:chExt cx="130" cy="71"/>
                </a:xfrm>
              </p:grpSpPr>
              <p:grpSp>
                <p:nvGrpSpPr>
                  <p:cNvPr id="4494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38" y="883"/>
                    <a:ext cx="114" cy="57"/>
                    <a:chOff x="638" y="883"/>
                    <a:chExt cx="114" cy="57"/>
                  </a:xfrm>
                </p:grpSpPr>
                <p:sp>
                  <p:nvSpPr>
                    <p:cNvPr id="5519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638" y="883"/>
                      <a:ext cx="114" cy="57"/>
                    </a:xfrm>
                    <a:custGeom>
                      <a:avLst/>
                      <a:gdLst>
                        <a:gd name="T0" fmla="*/ 0 w 794"/>
                        <a:gd name="T1" fmla="*/ 0 h 401"/>
                        <a:gd name="T2" fmla="*/ 0 w 794"/>
                        <a:gd name="T3" fmla="*/ 0 h 401"/>
                        <a:gd name="T4" fmla="*/ 0 w 794"/>
                        <a:gd name="T5" fmla="*/ 0 h 401"/>
                        <a:gd name="T6" fmla="*/ 0 w 794"/>
                        <a:gd name="T7" fmla="*/ 0 h 401"/>
                        <a:gd name="T8" fmla="*/ 0 w 794"/>
                        <a:gd name="T9" fmla="*/ 0 h 401"/>
                        <a:gd name="T10" fmla="*/ 0 w 794"/>
                        <a:gd name="T11" fmla="*/ 0 h 401"/>
                        <a:gd name="T12" fmla="*/ 0 w 794"/>
                        <a:gd name="T13" fmla="*/ 0 h 401"/>
                        <a:gd name="T14" fmla="*/ 0 w 794"/>
                        <a:gd name="T15" fmla="*/ 0 h 401"/>
                        <a:gd name="T16" fmla="*/ 0 w 794"/>
                        <a:gd name="T17" fmla="*/ 0 h 401"/>
                        <a:gd name="T18" fmla="*/ 0 w 794"/>
                        <a:gd name="T19" fmla="*/ 0 h 401"/>
                        <a:gd name="T20" fmla="*/ 0 w 794"/>
                        <a:gd name="T21" fmla="*/ 0 h 401"/>
                        <a:gd name="T22" fmla="*/ 0 w 794"/>
                        <a:gd name="T23" fmla="*/ 0 h 401"/>
                        <a:gd name="T24" fmla="*/ 0 w 794"/>
                        <a:gd name="T25" fmla="*/ 0 h 401"/>
                        <a:gd name="T26" fmla="*/ 0 w 794"/>
                        <a:gd name="T27" fmla="*/ 0 h 401"/>
                        <a:gd name="T28" fmla="*/ 0 w 794"/>
                        <a:gd name="T29" fmla="*/ 0 h 401"/>
                        <a:gd name="T30" fmla="*/ 0 w 794"/>
                        <a:gd name="T31" fmla="*/ 0 h 401"/>
                        <a:gd name="T32" fmla="*/ 0 w 794"/>
                        <a:gd name="T33" fmla="*/ 0 h 401"/>
                        <a:gd name="T34" fmla="*/ 0 w 794"/>
                        <a:gd name="T35" fmla="*/ 0 h 401"/>
                        <a:gd name="T36" fmla="*/ 0 w 794"/>
                        <a:gd name="T37" fmla="*/ 0 h 401"/>
                        <a:gd name="T38" fmla="*/ 0 w 794"/>
                        <a:gd name="T39" fmla="*/ 0 h 401"/>
                        <a:gd name="T40" fmla="*/ 0 w 794"/>
                        <a:gd name="T41" fmla="*/ 0 h 401"/>
                        <a:gd name="T42" fmla="*/ 0 w 794"/>
                        <a:gd name="T43" fmla="*/ 0 h 401"/>
                        <a:gd name="T44" fmla="*/ 0 w 794"/>
                        <a:gd name="T45" fmla="*/ 0 h 401"/>
                        <a:gd name="T46" fmla="*/ 0 w 794"/>
                        <a:gd name="T47" fmla="*/ 0 h 401"/>
                        <a:gd name="T48" fmla="*/ 0 w 794"/>
                        <a:gd name="T49" fmla="*/ 0 h 401"/>
                        <a:gd name="T50" fmla="*/ 0 w 794"/>
                        <a:gd name="T51" fmla="*/ 0 h 401"/>
                        <a:gd name="T52" fmla="*/ 0 w 794"/>
                        <a:gd name="T53" fmla="*/ 0 h 401"/>
                        <a:gd name="T54" fmla="*/ 0 w 794"/>
                        <a:gd name="T55" fmla="*/ 0 h 401"/>
                        <a:gd name="T56" fmla="*/ 0 w 794"/>
                        <a:gd name="T57" fmla="*/ 0 h 401"/>
                        <a:gd name="T58" fmla="*/ 0 w 794"/>
                        <a:gd name="T59" fmla="*/ 0 h 401"/>
                        <a:gd name="T60" fmla="*/ 0 w 794"/>
                        <a:gd name="T61" fmla="*/ 0 h 401"/>
                        <a:gd name="T62" fmla="*/ 0 w 794"/>
                        <a:gd name="T63" fmla="*/ 0 h 401"/>
                        <a:gd name="T64" fmla="*/ 0 w 794"/>
                        <a:gd name="T65" fmla="*/ 0 h 401"/>
                        <a:gd name="T66" fmla="*/ 0 w 794"/>
                        <a:gd name="T67" fmla="*/ 0 h 401"/>
                        <a:gd name="T68" fmla="*/ 0 w 794"/>
                        <a:gd name="T69" fmla="*/ 0 h 401"/>
                        <a:gd name="T70" fmla="*/ 0 w 794"/>
                        <a:gd name="T71" fmla="*/ 0 h 401"/>
                        <a:gd name="T72" fmla="*/ 0 w 794"/>
                        <a:gd name="T73" fmla="*/ 0 h 401"/>
                        <a:gd name="T74" fmla="*/ 0 w 794"/>
                        <a:gd name="T75" fmla="*/ 0 h 401"/>
                        <a:gd name="T76" fmla="*/ 0 w 794"/>
                        <a:gd name="T77" fmla="*/ 0 h 401"/>
                        <a:gd name="T78" fmla="*/ 0 w 794"/>
                        <a:gd name="T79" fmla="*/ 0 h 401"/>
                        <a:gd name="T80" fmla="*/ 0 w 794"/>
                        <a:gd name="T81" fmla="*/ 0 h 401"/>
                        <a:gd name="T82" fmla="*/ 0 w 794"/>
                        <a:gd name="T83" fmla="*/ 0 h 401"/>
                        <a:gd name="T84" fmla="*/ 0 w 794"/>
                        <a:gd name="T85" fmla="*/ 0 h 401"/>
                        <a:gd name="T86" fmla="*/ 0 w 794"/>
                        <a:gd name="T87" fmla="*/ 0 h 401"/>
                        <a:gd name="T88" fmla="*/ 0 w 794"/>
                        <a:gd name="T89" fmla="*/ 0 h 401"/>
                        <a:gd name="T90" fmla="*/ 0 w 794"/>
                        <a:gd name="T91" fmla="*/ 0 h 401"/>
                        <a:gd name="T92" fmla="*/ 0 w 794"/>
                        <a:gd name="T93" fmla="*/ 0 h 401"/>
                        <a:gd name="T94" fmla="*/ 0 w 794"/>
                        <a:gd name="T95" fmla="*/ 0 h 401"/>
                        <a:gd name="T96" fmla="*/ 0 w 794"/>
                        <a:gd name="T97" fmla="*/ 0 h 401"/>
                        <a:gd name="T98" fmla="*/ 0 w 794"/>
                        <a:gd name="T99" fmla="*/ 0 h 401"/>
                        <a:gd name="T100" fmla="*/ 0 w 794"/>
                        <a:gd name="T101" fmla="*/ 0 h 401"/>
                        <a:gd name="T102" fmla="*/ 0 w 794"/>
                        <a:gd name="T103" fmla="*/ 0 h 401"/>
                        <a:gd name="T104" fmla="*/ 0 w 794"/>
                        <a:gd name="T105" fmla="*/ 0 h 401"/>
                        <a:gd name="T106" fmla="*/ 0 w 794"/>
                        <a:gd name="T107" fmla="*/ 0 h 401"/>
                        <a:gd name="T108" fmla="*/ 0 w 794"/>
                        <a:gd name="T109" fmla="*/ 0 h 401"/>
                        <a:gd name="T110" fmla="*/ 0 w 794"/>
                        <a:gd name="T111" fmla="*/ 0 h 401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794"/>
                        <a:gd name="T169" fmla="*/ 0 h 401"/>
                        <a:gd name="T170" fmla="*/ 794 w 794"/>
                        <a:gd name="T171" fmla="*/ 401 h 401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794" h="401">
                          <a:moveTo>
                            <a:pt x="719" y="401"/>
                          </a:moveTo>
                          <a:lnTo>
                            <a:pt x="676" y="391"/>
                          </a:lnTo>
                          <a:lnTo>
                            <a:pt x="635" y="373"/>
                          </a:lnTo>
                          <a:lnTo>
                            <a:pt x="597" y="364"/>
                          </a:lnTo>
                          <a:lnTo>
                            <a:pt x="531" y="374"/>
                          </a:lnTo>
                          <a:lnTo>
                            <a:pt x="483" y="373"/>
                          </a:lnTo>
                          <a:lnTo>
                            <a:pt x="449" y="361"/>
                          </a:lnTo>
                          <a:lnTo>
                            <a:pt x="422" y="351"/>
                          </a:lnTo>
                          <a:lnTo>
                            <a:pt x="395" y="339"/>
                          </a:lnTo>
                          <a:lnTo>
                            <a:pt x="366" y="313"/>
                          </a:lnTo>
                          <a:lnTo>
                            <a:pt x="342" y="289"/>
                          </a:lnTo>
                          <a:lnTo>
                            <a:pt x="305" y="261"/>
                          </a:lnTo>
                          <a:lnTo>
                            <a:pt x="252" y="269"/>
                          </a:lnTo>
                          <a:lnTo>
                            <a:pt x="220" y="271"/>
                          </a:lnTo>
                          <a:lnTo>
                            <a:pt x="202" y="266"/>
                          </a:lnTo>
                          <a:lnTo>
                            <a:pt x="193" y="257"/>
                          </a:lnTo>
                          <a:lnTo>
                            <a:pt x="186" y="242"/>
                          </a:lnTo>
                          <a:lnTo>
                            <a:pt x="191" y="228"/>
                          </a:lnTo>
                          <a:lnTo>
                            <a:pt x="202" y="212"/>
                          </a:lnTo>
                          <a:lnTo>
                            <a:pt x="220" y="205"/>
                          </a:lnTo>
                          <a:lnTo>
                            <a:pt x="263" y="200"/>
                          </a:lnTo>
                          <a:lnTo>
                            <a:pt x="313" y="181"/>
                          </a:lnTo>
                          <a:lnTo>
                            <a:pt x="271" y="148"/>
                          </a:lnTo>
                          <a:lnTo>
                            <a:pt x="221" y="129"/>
                          </a:lnTo>
                          <a:lnTo>
                            <a:pt x="178" y="132"/>
                          </a:lnTo>
                          <a:lnTo>
                            <a:pt x="128" y="129"/>
                          </a:lnTo>
                          <a:lnTo>
                            <a:pt x="99" y="139"/>
                          </a:lnTo>
                          <a:lnTo>
                            <a:pt x="57" y="140"/>
                          </a:lnTo>
                          <a:lnTo>
                            <a:pt x="44" y="129"/>
                          </a:lnTo>
                          <a:lnTo>
                            <a:pt x="41" y="111"/>
                          </a:lnTo>
                          <a:lnTo>
                            <a:pt x="19" y="112"/>
                          </a:lnTo>
                          <a:lnTo>
                            <a:pt x="6" y="109"/>
                          </a:lnTo>
                          <a:lnTo>
                            <a:pt x="0" y="93"/>
                          </a:lnTo>
                          <a:lnTo>
                            <a:pt x="4" y="79"/>
                          </a:lnTo>
                          <a:lnTo>
                            <a:pt x="16" y="72"/>
                          </a:lnTo>
                          <a:lnTo>
                            <a:pt x="38" y="60"/>
                          </a:lnTo>
                          <a:lnTo>
                            <a:pt x="55" y="47"/>
                          </a:lnTo>
                          <a:lnTo>
                            <a:pt x="75" y="36"/>
                          </a:lnTo>
                          <a:lnTo>
                            <a:pt x="99" y="30"/>
                          </a:lnTo>
                          <a:lnTo>
                            <a:pt x="119" y="30"/>
                          </a:lnTo>
                          <a:lnTo>
                            <a:pt x="215" y="10"/>
                          </a:lnTo>
                          <a:lnTo>
                            <a:pt x="235" y="4"/>
                          </a:lnTo>
                          <a:lnTo>
                            <a:pt x="258" y="0"/>
                          </a:lnTo>
                          <a:lnTo>
                            <a:pt x="282" y="4"/>
                          </a:lnTo>
                          <a:lnTo>
                            <a:pt x="312" y="14"/>
                          </a:lnTo>
                          <a:lnTo>
                            <a:pt x="395" y="60"/>
                          </a:lnTo>
                          <a:lnTo>
                            <a:pt x="434" y="68"/>
                          </a:lnTo>
                          <a:lnTo>
                            <a:pt x="469" y="75"/>
                          </a:lnTo>
                          <a:lnTo>
                            <a:pt x="496" y="93"/>
                          </a:lnTo>
                          <a:lnTo>
                            <a:pt x="513" y="115"/>
                          </a:lnTo>
                          <a:lnTo>
                            <a:pt x="581" y="162"/>
                          </a:lnTo>
                          <a:lnTo>
                            <a:pt x="612" y="184"/>
                          </a:lnTo>
                          <a:lnTo>
                            <a:pt x="652" y="228"/>
                          </a:lnTo>
                          <a:lnTo>
                            <a:pt x="679" y="241"/>
                          </a:lnTo>
                          <a:lnTo>
                            <a:pt x="794" y="245"/>
                          </a:lnTo>
                          <a:lnTo>
                            <a:pt x="719" y="401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 w="1588">
                      <a:solidFill>
                        <a:srgbClr val="402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0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682" y="908"/>
                      <a:ext cx="27" cy="5"/>
                    </a:xfrm>
                    <a:custGeom>
                      <a:avLst/>
                      <a:gdLst>
                        <a:gd name="T0" fmla="*/ 0 w 189"/>
                        <a:gd name="T1" fmla="*/ 0 h 45"/>
                        <a:gd name="T2" fmla="*/ 0 w 189"/>
                        <a:gd name="T3" fmla="*/ 0 h 45"/>
                        <a:gd name="T4" fmla="*/ 0 w 189"/>
                        <a:gd name="T5" fmla="*/ 0 h 45"/>
                        <a:gd name="T6" fmla="*/ 0 w 189"/>
                        <a:gd name="T7" fmla="*/ 0 h 45"/>
                        <a:gd name="T8" fmla="*/ 0 w 189"/>
                        <a:gd name="T9" fmla="*/ 0 h 45"/>
                        <a:gd name="T10" fmla="*/ 0 w 189"/>
                        <a:gd name="T11" fmla="*/ 0 h 45"/>
                        <a:gd name="T12" fmla="*/ 0 w 189"/>
                        <a:gd name="T13" fmla="*/ 0 h 45"/>
                        <a:gd name="T14" fmla="*/ 0 w 189"/>
                        <a:gd name="T15" fmla="*/ 0 h 45"/>
                        <a:gd name="T16" fmla="*/ 0 w 189"/>
                        <a:gd name="T17" fmla="*/ 0 h 45"/>
                        <a:gd name="T18" fmla="*/ 0 w 189"/>
                        <a:gd name="T19" fmla="*/ 0 h 45"/>
                        <a:gd name="T20" fmla="*/ 0 w 189"/>
                        <a:gd name="T21" fmla="*/ 0 h 45"/>
                        <a:gd name="T22" fmla="*/ 0 w 189"/>
                        <a:gd name="T23" fmla="*/ 0 h 45"/>
                        <a:gd name="T24" fmla="*/ 0 w 189"/>
                        <a:gd name="T25" fmla="*/ 0 h 45"/>
                        <a:gd name="T26" fmla="*/ 0 w 189"/>
                        <a:gd name="T27" fmla="*/ 0 h 45"/>
                        <a:gd name="T28" fmla="*/ 0 w 189"/>
                        <a:gd name="T29" fmla="*/ 0 h 45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89"/>
                        <a:gd name="T46" fmla="*/ 0 h 45"/>
                        <a:gd name="T47" fmla="*/ 189 w 189"/>
                        <a:gd name="T48" fmla="*/ 45 h 45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89" h="45">
                          <a:moveTo>
                            <a:pt x="0" y="0"/>
                          </a:moveTo>
                          <a:lnTo>
                            <a:pt x="6" y="12"/>
                          </a:lnTo>
                          <a:lnTo>
                            <a:pt x="40" y="10"/>
                          </a:lnTo>
                          <a:lnTo>
                            <a:pt x="53" y="17"/>
                          </a:lnTo>
                          <a:lnTo>
                            <a:pt x="80" y="31"/>
                          </a:lnTo>
                          <a:lnTo>
                            <a:pt x="118" y="39"/>
                          </a:lnTo>
                          <a:lnTo>
                            <a:pt x="159" y="40"/>
                          </a:lnTo>
                          <a:lnTo>
                            <a:pt x="189" y="45"/>
                          </a:lnTo>
                          <a:lnTo>
                            <a:pt x="164" y="36"/>
                          </a:lnTo>
                          <a:lnTo>
                            <a:pt x="132" y="31"/>
                          </a:lnTo>
                          <a:lnTo>
                            <a:pt x="111" y="31"/>
                          </a:lnTo>
                          <a:lnTo>
                            <a:pt x="80" y="22"/>
                          </a:lnTo>
                          <a:lnTo>
                            <a:pt x="56" y="8"/>
                          </a:lnTo>
                          <a:lnTo>
                            <a:pt x="45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1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672" y="913"/>
                      <a:ext cx="3" cy="4"/>
                    </a:xfrm>
                    <a:custGeom>
                      <a:avLst/>
                      <a:gdLst>
                        <a:gd name="T0" fmla="*/ 0 w 21"/>
                        <a:gd name="T1" fmla="*/ 0 h 26"/>
                        <a:gd name="T2" fmla="*/ 0 w 21"/>
                        <a:gd name="T3" fmla="*/ 0 h 26"/>
                        <a:gd name="T4" fmla="*/ 0 w 21"/>
                        <a:gd name="T5" fmla="*/ 0 h 26"/>
                        <a:gd name="T6" fmla="*/ 0 w 21"/>
                        <a:gd name="T7" fmla="*/ 0 h 26"/>
                        <a:gd name="T8" fmla="*/ 0 w 21"/>
                        <a:gd name="T9" fmla="*/ 0 h 26"/>
                        <a:gd name="T10" fmla="*/ 0 w 21"/>
                        <a:gd name="T11" fmla="*/ 0 h 26"/>
                        <a:gd name="T12" fmla="*/ 0 w 21"/>
                        <a:gd name="T13" fmla="*/ 0 h 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1"/>
                        <a:gd name="T22" fmla="*/ 0 h 26"/>
                        <a:gd name="T23" fmla="*/ 21 w 21"/>
                        <a:gd name="T24" fmla="*/ 26 h 2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1" h="26">
                          <a:moveTo>
                            <a:pt x="4" y="0"/>
                          </a:moveTo>
                          <a:lnTo>
                            <a:pt x="12" y="7"/>
                          </a:lnTo>
                          <a:lnTo>
                            <a:pt x="9" y="16"/>
                          </a:lnTo>
                          <a:lnTo>
                            <a:pt x="0" y="26"/>
                          </a:lnTo>
                          <a:lnTo>
                            <a:pt x="18" y="20"/>
                          </a:lnTo>
                          <a:lnTo>
                            <a:pt x="21" y="9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643" y="890"/>
                      <a:ext cx="16" cy="7"/>
                    </a:xfrm>
                    <a:custGeom>
                      <a:avLst/>
                      <a:gdLst>
                        <a:gd name="T0" fmla="*/ 0 w 110"/>
                        <a:gd name="T1" fmla="*/ 0 h 50"/>
                        <a:gd name="T2" fmla="*/ 0 w 110"/>
                        <a:gd name="T3" fmla="*/ 0 h 50"/>
                        <a:gd name="T4" fmla="*/ 0 w 110"/>
                        <a:gd name="T5" fmla="*/ 0 h 50"/>
                        <a:gd name="T6" fmla="*/ 0 w 110"/>
                        <a:gd name="T7" fmla="*/ 0 h 50"/>
                        <a:gd name="T8" fmla="*/ 0 w 110"/>
                        <a:gd name="T9" fmla="*/ 0 h 50"/>
                        <a:gd name="T10" fmla="*/ 0 w 110"/>
                        <a:gd name="T11" fmla="*/ 0 h 50"/>
                        <a:gd name="T12" fmla="*/ 0 w 110"/>
                        <a:gd name="T13" fmla="*/ 0 h 50"/>
                        <a:gd name="T14" fmla="*/ 0 w 110"/>
                        <a:gd name="T15" fmla="*/ 0 h 50"/>
                        <a:gd name="T16" fmla="*/ 0 w 110"/>
                        <a:gd name="T17" fmla="*/ 0 h 50"/>
                        <a:gd name="T18" fmla="*/ 0 w 110"/>
                        <a:gd name="T19" fmla="*/ 0 h 50"/>
                        <a:gd name="T20" fmla="*/ 0 w 110"/>
                        <a:gd name="T21" fmla="*/ 0 h 50"/>
                        <a:gd name="T22" fmla="*/ 0 w 110"/>
                        <a:gd name="T23" fmla="*/ 0 h 50"/>
                        <a:gd name="T24" fmla="*/ 0 w 110"/>
                        <a:gd name="T25" fmla="*/ 0 h 5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10"/>
                        <a:gd name="T40" fmla="*/ 0 h 50"/>
                        <a:gd name="T41" fmla="*/ 110 w 110"/>
                        <a:gd name="T42" fmla="*/ 50 h 5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10" h="50">
                          <a:moveTo>
                            <a:pt x="0" y="47"/>
                          </a:moveTo>
                          <a:lnTo>
                            <a:pt x="12" y="50"/>
                          </a:lnTo>
                          <a:lnTo>
                            <a:pt x="27" y="35"/>
                          </a:lnTo>
                          <a:lnTo>
                            <a:pt x="49" y="26"/>
                          </a:lnTo>
                          <a:lnTo>
                            <a:pt x="60" y="14"/>
                          </a:lnTo>
                          <a:lnTo>
                            <a:pt x="69" y="9"/>
                          </a:lnTo>
                          <a:lnTo>
                            <a:pt x="95" y="4"/>
                          </a:lnTo>
                          <a:lnTo>
                            <a:pt x="110" y="1"/>
                          </a:lnTo>
                          <a:lnTo>
                            <a:pt x="89" y="0"/>
                          </a:lnTo>
                          <a:lnTo>
                            <a:pt x="62" y="4"/>
                          </a:lnTo>
                          <a:lnTo>
                            <a:pt x="52" y="12"/>
                          </a:lnTo>
                          <a:lnTo>
                            <a:pt x="39" y="21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3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667" y="888"/>
                      <a:ext cx="25" cy="6"/>
                    </a:xfrm>
                    <a:custGeom>
                      <a:avLst/>
                      <a:gdLst>
                        <a:gd name="T0" fmla="*/ 0 w 176"/>
                        <a:gd name="T1" fmla="*/ 0 h 45"/>
                        <a:gd name="T2" fmla="*/ 0 w 176"/>
                        <a:gd name="T3" fmla="*/ 0 h 45"/>
                        <a:gd name="T4" fmla="*/ 0 w 176"/>
                        <a:gd name="T5" fmla="*/ 0 h 45"/>
                        <a:gd name="T6" fmla="*/ 0 w 176"/>
                        <a:gd name="T7" fmla="*/ 0 h 45"/>
                        <a:gd name="T8" fmla="*/ 0 w 176"/>
                        <a:gd name="T9" fmla="*/ 0 h 45"/>
                        <a:gd name="T10" fmla="*/ 0 w 176"/>
                        <a:gd name="T11" fmla="*/ 0 h 45"/>
                        <a:gd name="T12" fmla="*/ 0 w 176"/>
                        <a:gd name="T13" fmla="*/ 0 h 45"/>
                        <a:gd name="T14" fmla="*/ 0 w 176"/>
                        <a:gd name="T15" fmla="*/ 0 h 45"/>
                        <a:gd name="T16" fmla="*/ 0 w 176"/>
                        <a:gd name="T17" fmla="*/ 0 h 45"/>
                        <a:gd name="T18" fmla="*/ 0 w 176"/>
                        <a:gd name="T19" fmla="*/ 0 h 45"/>
                        <a:gd name="T20" fmla="*/ 0 w 176"/>
                        <a:gd name="T21" fmla="*/ 0 h 45"/>
                        <a:gd name="T22" fmla="*/ 0 w 176"/>
                        <a:gd name="T23" fmla="*/ 0 h 45"/>
                        <a:gd name="T24" fmla="*/ 0 w 176"/>
                        <a:gd name="T25" fmla="*/ 0 h 45"/>
                        <a:gd name="T26" fmla="*/ 0 w 176"/>
                        <a:gd name="T27" fmla="*/ 0 h 45"/>
                        <a:gd name="T28" fmla="*/ 0 w 176"/>
                        <a:gd name="T29" fmla="*/ 0 h 45"/>
                        <a:gd name="T30" fmla="*/ 0 w 176"/>
                        <a:gd name="T31" fmla="*/ 0 h 45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6"/>
                        <a:gd name="T49" fmla="*/ 0 h 45"/>
                        <a:gd name="T50" fmla="*/ 176 w 176"/>
                        <a:gd name="T51" fmla="*/ 45 h 45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6" h="45">
                          <a:moveTo>
                            <a:pt x="0" y="11"/>
                          </a:moveTo>
                          <a:lnTo>
                            <a:pt x="37" y="7"/>
                          </a:lnTo>
                          <a:lnTo>
                            <a:pt x="58" y="0"/>
                          </a:lnTo>
                          <a:lnTo>
                            <a:pt x="67" y="0"/>
                          </a:lnTo>
                          <a:lnTo>
                            <a:pt x="90" y="6"/>
                          </a:lnTo>
                          <a:lnTo>
                            <a:pt x="100" y="16"/>
                          </a:lnTo>
                          <a:lnTo>
                            <a:pt x="117" y="25"/>
                          </a:lnTo>
                          <a:lnTo>
                            <a:pt x="151" y="38"/>
                          </a:lnTo>
                          <a:lnTo>
                            <a:pt x="176" y="38"/>
                          </a:lnTo>
                          <a:lnTo>
                            <a:pt x="150" y="45"/>
                          </a:lnTo>
                          <a:lnTo>
                            <a:pt x="134" y="42"/>
                          </a:lnTo>
                          <a:lnTo>
                            <a:pt x="96" y="24"/>
                          </a:lnTo>
                          <a:lnTo>
                            <a:pt x="83" y="11"/>
                          </a:lnTo>
                          <a:lnTo>
                            <a:pt x="58" y="9"/>
                          </a:lnTo>
                          <a:lnTo>
                            <a:pt x="37" y="11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4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647" y="895"/>
                      <a:ext cx="5" cy="4"/>
                    </a:xfrm>
                    <a:custGeom>
                      <a:avLst/>
                      <a:gdLst>
                        <a:gd name="T0" fmla="*/ 0 w 35"/>
                        <a:gd name="T1" fmla="*/ 0 h 32"/>
                        <a:gd name="T2" fmla="*/ 0 w 35"/>
                        <a:gd name="T3" fmla="*/ 0 h 32"/>
                        <a:gd name="T4" fmla="*/ 0 w 35"/>
                        <a:gd name="T5" fmla="*/ 0 h 32"/>
                        <a:gd name="T6" fmla="*/ 0 w 35"/>
                        <a:gd name="T7" fmla="*/ 0 h 32"/>
                        <a:gd name="T8" fmla="*/ 0 w 35"/>
                        <a:gd name="T9" fmla="*/ 0 h 32"/>
                        <a:gd name="T10" fmla="*/ 0 w 35"/>
                        <a:gd name="T11" fmla="*/ 0 h 3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5"/>
                        <a:gd name="T19" fmla="*/ 0 h 32"/>
                        <a:gd name="T20" fmla="*/ 35 w 35"/>
                        <a:gd name="T21" fmla="*/ 32 h 32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5" h="32">
                          <a:moveTo>
                            <a:pt x="26" y="0"/>
                          </a:moveTo>
                          <a:lnTo>
                            <a:pt x="35" y="12"/>
                          </a:lnTo>
                          <a:lnTo>
                            <a:pt x="24" y="25"/>
                          </a:lnTo>
                          <a:lnTo>
                            <a:pt x="0" y="32"/>
                          </a:lnTo>
                          <a:lnTo>
                            <a:pt x="26" y="16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5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642" y="890"/>
                      <a:ext cx="5" cy="5"/>
                    </a:xfrm>
                    <a:custGeom>
                      <a:avLst/>
                      <a:gdLst>
                        <a:gd name="T0" fmla="*/ 0 w 35"/>
                        <a:gd name="T1" fmla="*/ 0 h 30"/>
                        <a:gd name="T2" fmla="*/ 0 w 35"/>
                        <a:gd name="T3" fmla="*/ 0 h 30"/>
                        <a:gd name="T4" fmla="*/ 0 w 35"/>
                        <a:gd name="T5" fmla="*/ 0 h 30"/>
                        <a:gd name="T6" fmla="*/ 0 w 35"/>
                        <a:gd name="T7" fmla="*/ 0 h 30"/>
                        <a:gd name="T8" fmla="*/ 0 w 35"/>
                        <a:gd name="T9" fmla="*/ 0 h 30"/>
                        <a:gd name="T10" fmla="*/ 0 w 35"/>
                        <a:gd name="T11" fmla="*/ 0 h 3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5"/>
                        <a:gd name="T19" fmla="*/ 0 h 30"/>
                        <a:gd name="T20" fmla="*/ 35 w 35"/>
                        <a:gd name="T21" fmla="*/ 30 h 3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5" h="30">
                          <a:moveTo>
                            <a:pt x="35" y="16"/>
                          </a:moveTo>
                          <a:lnTo>
                            <a:pt x="26" y="0"/>
                          </a:lnTo>
                          <a:lnTo>
                            <a:pt x="25" y="13"/>
                          </a:lnTo>
                          <a:lnTo>
                            <a:pt x="0" y="27"/>
                          </a:lnTo>
                          <a:lnTo>
                            <a:pt x="3" y="30"/>
                          </a:lnTo>
                          <a:lnTo>
                            <a:pt x="35" y="16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6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705" y="897"/>
                      <a:ext cx="5" cy="6"/>
                    </a:xfrm>
                    <a:custGeom>
                      <a:avLst/>
                      <a:gdLst>
                        <a:gd name="T0" fmla="*/ 0 w 39"/>
                        <a:gd name="T1" fmla="*/ 0 h 45"/>
                        <a:gd name="T2" fmla="*/ 0 w 39"/>
                        <a:gd name="T3" fmla="*/ 0 h 45"/>
                        <a:gd name="T4" fmla="*/ 0 w 39"/>
                        <a:gd name="T5" fmla="*/ 0 h 45"/>
                        <a:gd name="T6" fmla="*/ 0 w 39"/>
                        <a:gd name="T7" fmla="*/ 0 h 45"/>
                        <a:gd name="T8" fmla="*/ 0 w 39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9"/>
                        <a:gd name="T16" fmla="*/ 0 h 45"/>
                        <a:gd name="T17" fmla="*/ 39 w 39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9" h="45">
                          <a:moveTo>
                            <a:pt x="0" y="0"/>
                          </a:moveTo>
                          <a:lnTo>
                            <a:pt x="8" y="23"/>
                          </a:lnTo>
                          <a:lnTo>
                            <a:pt x="24" y="42"/>
                          </a:lnTo>
                          <a:lnTo>
                            <a:pt x="39" y="4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27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724" y="925"/>
                      <a:ext cx="8" cy="6"/>
                    </a:xfrm>
                    <a:custGeom>
                      <a:avLst/>
                      <a:gdLst>
                        <a:gd name="T0" fmla="*/ 0 w 53"/>
                        <a:gd name="T1" fmla="*/ 0 h 41"/>
                        <a:gd name="T2" fmla="*/ 0 w 53"/>
                        <a:gd name="T3" fmla="*/ 0 h 41"/>
                        <a:gd name="T4" fmla="*/ 0 w 53"/>
                        <a:gd name="T5" fmla="*/ 0 h 41"/>
                        <a:gd name="T6" fmla="*/ 0 w 53"/>
                        <a:gd name="T7" fmla="*/ 0 h 4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3"/>
                        <a:gd name="T13" fmla="*/ 0 h 41"/>
                        <a:gd name="T14" fmla="*/ 53 w 53"/>
                        <a:gd name="T15" fmla="*/ 41 h 4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3" h="41">
                          <a:moveTo>
                            <a:pt x="53" y="0"/>
                          </a:moveTo>
                          <a:lnTo>
                            <a:pt x="18" y="15"/>
                          </a:lnTo>
                          <a:lnTo>
                            <a:pt x="0" y="41"/>
                          </a:lnTo>
                          <a:lnTo>
                            <a:pt x="53" y="0"/>
                          </a:lnTo>
                          <a:close/>
                        </a:path>
                      </a:pathLst>
                    </a:custGeom>
                    <a:solidFill>
                      <a:srgbClr val="402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9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735" y="914"/>
                    <a:ext cx="33" cy="40"/>
                    <a:chOff x="735" y="914"/>
                    <a:chExt cx="33" cy="40"/>
                  </a:xfrm>
                </p:grpSpPr>
                <p:sp>
                  <p:nvSpPr>
                    <p:cNvPr id="5517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735" y="913"/>
                      <a:ext cx="33" cy="41"/>
                    </a:xfrm>
                    <a:custGeom>
                      <a:avLst/>
                      <a:gdLst>
                        <a:gd name="T0" fmla="*/ 0 w 231"/>
                        <a:gd name="T1" fmla="*/ 0 h 282"/>
                        <a:gd name="T2" fmla="*/ 0 w 231"/>
                        <a:gd name="T3" fmla="*/ 0 h 282"/>
                        <a:gd name="T4" fmla="*/ 0 w 231"/>
                        <a:gd name="T5" fmla="*/ 0 h 282"/>
                        <a:gd name="T6" fmla="*/ 0 w 231"/>
                        <a:gd name="T7" fmla="*/ 0 h 282"/>
                        <a:gd name="T8" fmla="*/ 0 w 231"/>
                        <a:gd name="T9" fmla="*/ 0 h 282"/>
                        <a:gd name="T10" fmla="*/ 0 w 231"/>
                        <a:gd name="T11" fmla="*/ 0 h 282"/>
                        <a:gd name="T12" fmla="*/ 0 w 231"/>
                        <a:gd name="T13" fmla="*/ 0 h 282"/>
                        <a:gd name="T14" fmla="*/ 0 w 231"/>
                        <a:gd name="T15" fmla="*/ 0 h 282"/>
                        <a:gd name="T16" fmla="*/ 0 w 231"/>
                        <a:gd name="T17" fmla="*/ 0 h 282"/>
                        <a:gd name="T18" fmla="*/ 0 w 231"/>
                        <a:gd name="T19" fmla="*/ 0 h 2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231"/>
                        <a:gd name="T31" fmla="*/ 0 h 282"/>
                        <a:gd name="T32" fmla="*/ 231 w 231"/>
                        <a:gd name="T33" fmla="*/ 282 h 2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231" h="282">
                          <a:moveTo>
                            <a:pt x="80" y="18"/>
                          </a:moveTo>
                          <a:lnTo>
                            <a:pt x="43" y="59"/>
                          </a:lnTo>
                          <a:lnTo>
                            <a:pt x="27" y="93"/>
                          </a:lnTo>
                          <a:lnTo>
                            <a:pt x="11" y="146"/>
                          </a:lnTo>
                          <a:lnTo>
                            <a:pt x="11" y="177"/>
                          </a:lnTo>
                          <a:lnTo>
                            <a:pt x="0" y="222"/>
                          </a:lnTo>
                          <a:lnTo>
                            <a:pt x="187" y="282"/>
                          </a:lnTo>
                          <a:lnTo>
                            <a:pt x="231" y="0"/>
                          </a:lnTo>
                          <a:lnTo>
                            <a:pt x="154" y="18"/>
                          </a:lnTo>
                          <a:lnTo>
                            <a:pt x="80" y="18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518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739" y="916"/>
                      <a:ext cx="26" cy="34"/>
                    </a:xfrm>
                    <a:custGeom>
                      <a:avLst/>
                      <a:gdLst>
                        <a:gd name="T0" fmla="*/ 0 w 185"/>
                        <a:gd name="T1" fmla="*/ 0 h 232"/>
                        <a:gd name="T2" fmla="*/ 0 w 185"/>
                        <a:gd name="T3" fmla="*/ 0 h 232"/>
                        <a:gd name="T4" fmla="*/ 0 w 185"/>
                        <a:gd name="T5" fmla="*/ 0 h 232"/>
                        <a:gd name="T6" fmla="*/ 0 w 185"/>
                        <a:gd name="T7" fmla="*/ 0 h 232"/>
                        <a:gd name="T8" fmla="*/ 0 w 185"/>
                        <a:gd name="T9" fmla="*/ 0 h 232"/>
                        <a:gd name="T10" fmla="*/ 0 w 185"/>
                        <a:gd name="T11" fmla="*/ 0 h 232"/>
                        <a:gd name="T12" fmla="*/ 0 w 185"/>
                        <a:gd name="T13" fmla="*/ 0 h 232"/>
                        <a:gd name="T14" fmla="*/ 0 w 185"/>
                        <a:gd name="T15" fmla="*/ 0 h 232"/>
                        <a:gd name="T16" fmla="*/ 0 w 185"/>
                        <a:gd name="T17" fmla="*/ 0 h 23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85"/>
                        <a:gd name="T28" fmla="*/ 0 h 232"/>
                        <a:gd name="T29" fmla="*/ 185 w 185"/>
                        <a:gd name="T30" fmla="*/ 232 h 23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85" h="232">
                          <a:moveTo>
                            <a:pt x="73" y="7"/>
                          </a:moveTo>
                          <a:lnTo>
                            <a:pt x="40" y="44"/>
                          </a:lnTo>
                          <a:lnTo>
                            <a:pt x="13" y="97"/>
                          </a:lnTo>
                          <a:lnTo>
                            <a:pt x="6" y="135"/>
                          </a:lnTo>
                          <a:lnTo>
                            <a:pt x="0" y="180"/>
                          </a:lnTo>
                          <a:lnTo>
                            <a:pt x="148" y="232"/>
                          </a:lnTo>
                          <a:lnTo>
                            <a:pt x="185" y="0"/>
                          </a:lnTo>
                          <a:lnTo>
                            <a:pt x="128" y="10"/>
                          </a:lnTo>
                          <a:lnTo>
                            <a:pt x="73" y="7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478" name="Freeform 80"/>
                <p:cNvSpPr>
                  <a:spLocks/>
                </p:cNvSpPr>
                <p:nvPr/>
              </p:nvSpPr>
              <p:spPr bwMode="auto">
                <a:xfrm>
                  <a:off x="765" y="692"/>
                  <a:ext cx="112" cy="122"/>
                </a:xfrm>
                <a:custGeom>
                  <a:avLst/>
                  <a:gdLst>
                    <a:gd name="T0" fmla="*/ 0 w 784"/>
                    <a:gd name="T1" fmla="*/ 0 h 853"/>
                    <a:gd name="T2" fmla="*/ 0 w 784"/>
                    <a:gd name="T3" fmla="*/ 0 h 853"/>
                    <a:gd name="T4" fmla="*/ 0 w 784"/>
                    <a:gd name="T5" fmla="*/ 0 h 853"/>
                    <a:gd name="T6" fmla="*/ 0 w 784"/>
                    <a:gd name="T7" fmla="*/ 0 h 853"/>
                    <a:gd name="T8" fmla="*/ 0 w 784"/>
                    <a:gd name="T9" fmla="*/ 0 h 853"/>
                    <a:gd name="T10" fmla="*/ 0 w 784"/>
                    <a:gd name="T11" fmla="*/ 0 h 853"/>
                    <a:gd name="T12" fmla="*/ 0 w 784"/>
                    <a:gd name="T13" fmla="*/ 0 h 853"/>
                    <a:gd name="T14" fmla="*/ 0 w 784"/>
                    <a:gd name="T15" fmla="*/ 0 h 853"/>
                    <a:gd name="T16" fmla="*/ 0 w 784"/>
                    <a:gd name="T17" fmla="*/ 0 h 853"/>
                    <a:gd name="T18" fmla="*/ 0 w 784"/>
                    <a:gd name="T19" fmla="*/ 0 h 853"/>
                    <a:gd name="T20" fmla="*/ 0 w 784"/>
                    <a:gd name="T21" fmla="*/ 0 h 853"/>
                    <a:gd name="T22" fmla="*/ 0 w 784"/>
                    <a:gd name="T23" fmla="*/ 0 h 853"/>
                    <a:gd name="T24" fmla="*/ 0 w 784"/>
                    <a:gd name="T25" fmla="*/ 0 h 853"/>
                    <a:gd name="T26" fmla="*/ 0 w 784"/>
                    <a:gd name="T27" fmla="*/ 0 h 853"/>
                    <a:gd name="T28" fmla="*/ 0 w 784"/>
                    <a:gd name="T29" fmla="*/ 0 h 853"/>
                    <a:gd name="T30" fmla="*/ 0 w 784"/>
                    <a:gd name="T31" fmla="*/ 0 h 853"/>
                    <a:gd name="T32" fmla="*/ 0 w 784"/>
                    <a:gd name="T33" fmla="*/ 0 h 853"/>
                    <a:gd name="T34" fmla="*/ 0 w 784"/>
                    <a:gd name="T35" fmla="*/ 0 h 853"/>
                    <a:gd name="T36" fmla="*/ 0 w 784"/>
                    <a:gd name="T37" fmla="*/ 0 h 853"/>
                    <a:gd name="T38" fmla="*/ 0 w 784"/>
                    <a:gd name="T39" fmla="*/ 0 h 853"/>
                    <a:gd name="T40" fmla="*/ 0 w 784"/>
                    <a:gd name="T41" fmla="*/ 0 h 853"/>
                    <a:gd name="T42" fmla="*/ 0 w 784"/>
                    <a:gd name="T43" fmla="*/ 0 h 853"/>
                    <a:gd name="T44" fmla="*/ 0 w 784"/>
                    <a:gd name="T45" fmla="*/ 0 h 853"/>
                    <a:gd name="T46" fmla="*/ 0 w 784"/>
                    <a:gd name="T47" fmla="*/ 0 h 853"/>
                    <a:gd name="T48" fmla="*/ 0 w 784"/>
                    <a:gd name="T49" fmla="*/ 0 h 853"/>
                    <a:gd name="T50" fmla="*/ 0 w 784"/>
                    <a:gd name="T51" fmla="*/ 0 h 853"/>
                    <a:gd name="T52" fmla="*/ 0 w 784"/>
                    <a:gd name="T53" fmla="*/ 0 h 853"/>
                    <a:gd name="T54" fmla="*/ 0 w 784"/>
                    <a:gd name="T55" fmla="*/ 0 h 853"/>
                    <a:gd name="T56" fmla="*/ 0 w 784"/>
                    <a:gd name="T57" fmla="*/ 0 h 853"/>
                    <a:gd name="T58" fmla="*/ 0 w 784"/>
                    <a:gd name="T59" fmla="*/ 0 h 853"/>
                    <a:gd name="T60" fmla="*/ 0 w 784"/>
                    <a:gd name="T61" fmla="*/ 0 h 853"/>
                    <a:gd name="T62" fmla="*/ 0 w 784"/>
                    <a:gd name="T63" fmla="*/ 0 h 853"/>
                    <a:gd name="T64" fmla="*/ 0 w 784"/>
                    <a:gd name="T65" fmla="*/ 0 h 853"/>
                    <a:gd name="T66" fmla="*/ 0 w 784"/>
                    <a:gd name="T67" fmla="*/ 0 h 853"/>
                    <a:gd name="T68" fmla="*/ 0 w 784"/>
                    <a:gd name="T69" fmla="*/ 0 h 853"/>
                    <a:gd name="T70" fmla="*/ 0 w 784"/>
                    <a:gd name="T71" fmla="*/ 0 h 85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84"/>
                    <a:gd name="T109" fmla="*/ 0 h 853"/>
                    <a:gd name="T110" fmla="*/ 784 w 784"/>
                    <a:gd name="T111" fmla="*/ 853 h 85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84" h="853">
                      <a:moveTo>
                        <a:pt x="256" y="27"/>
                      </a:moveTo>
                      <a:lnTo>
                        <a:pt x="189" y="77"/>
                      </a:lnTo>
                      <a:lnTo>
                        <a:pt x="152" y="138"/>
                      </a:lnTo>
                      <a:lnTo>
                        <a:pt x="118" y="203"/>
                      </a:lnTo>
                      <a:lnTo>
                        <a:pt x="97" y="236"/>
                      </a:lnTo>
                      <a:lnTo>
                        <a:pt x="97" y="273"/>
                      </a:lnTo>
                      <a:lnTo>
                        <a:pt x="115" y="317"/>
                      </a:lnTo>
                      <a:lnTo>
                        <a:pt x="81" y="351"/>
                      </a:lnTo>
                      <a:lnTo>
                        <a:pt x="27" y="443"/>
                      </a:lnTo>
                      <a:lnTo>
                        <a:pt x="0" y="494"/>
                      </a:lnTo>
                      <a:lnTo>
                        <a:pt x="0" y="509"/>
                      </a:lnTo>
                      <a:lnTo>
                        <a:pt x="6" y="526"/>
                      </a:lnTo>
                      <a:lnTo>
                        <a:pt x="29" y="532"/>
                      </a:lnTo>
                      <a:lnTo>
                        <a:pt x="63" y="533"/>
                      </a:lnTo>
                      <a:lnTo>
                        <a:pt x="83" y="539"/>
                      </a:lnTo>
                      <a:lnTo>
                        <a:pt x="81" y="576"/>
                      </a:lnTo>
                      <a:lnTo>
                        <a:pt x="71" y="620"/>
                      </a:lnTo>
                      <a:lnTo>
                        <a:pt x="90" y="644"/>
                      </a:lnTo>
                      <a:lnTo>
                        <a:pt x="84" y="676"/>
                      </a:lnTo>
                      <a:lnTo>
                        <a:pt x="100" y="696"/>
                      </a:lnTo>
                      <a:lnTo>
                        <a:pt x="116" y="753"/>
                      </a:lnTo>
                      <a:lnTo>
                        <a:pt x="141" y="769"/>
                      </a:lnTo>
                      <a:lnTo>
                        <a:pt x="177" y="769"/>
                      </a:lnTo>
                      <a:lnTo>
                        <a:pt x="229" y="762"/>
                      </a:lnTo>
                      <a:lnTo>
                        <a:pt x="284" y="753"/>
                      </a:lnTo>
                      <a:lnTo>
                        <a:pt x="278" y="853"/>
                      </a:lnTo>
                      <a:lnTo>
                        <a:pt x="695" y="719"/>
                      </a:lnTo>
                      <a:lnTo>
                        <a:pt x="661" y="641"/>
                      </a:lnTo>
                      <a:lnTo>
                        <a:pt x="670" y="580"/>
                      </a:lnTo>
                      <a:lnTo>
                        <a:pt x="784" y="466"/>
                      </a:lnTo>
                      <a:lnTo>
                        <a:pt x="784" y="163"/>
                      </a:lnTo>
                      <a:lnTo>
                        <a:pt x="706" y="81"/>
                      </a:lnTo>
                      <a:lnTo>
                        <a:pt x="610" y="37"/>
                      </a:lnTo>
                      <a:lnTo>
                        <a:pt x="509" y="0"/>
                      </a:lnTo>
                      <a:lnTo>
                        <a:pt x="375" y="18"/>
                      </a:lnTo>
                      <a:lnTo>
                        <a:pt x="256" y="27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1588">
                  <a:solidFill>
                    <a:srgbClr val="402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79" name="Freeform 81"/>
                <p:cNvSpPr>
                  <a:spLocks/>
                </p:cNvSpPr>
                <p:nvPr/>
              </p:nvSpPr>
              <p:spPr bwMode="auto">
                <a:xfrm>
                  <a:off x="771" y="767"/>
                  <a:ext cx="6" cy="1"/>
                </a:xfrm>
                <a:custGeom>
                  <a:avLst/>
                  <a:gdLst>
                    <a:gd name="T0" fmla="*/ 0 w 44"/>
                    <a:gd name="T1" fmla="*/ 0 h 10"/>
                    <a:gd name="T2" fmla="*/ 0 w 44"/>
                    <a:gd name="T3" fmla="*/ 0 h 10"/>
                    <a:gd name="T4" fmla="*/ 0 w 44"/>
                    <a:gd name="T5" fmla="*/ 0 h 10"/>
                    <a:gd name="T6" fmla="*/ 0 w 44"/>
                    <a:gd name="T7" fmla="*/ 0 h 10"/>
                    <a:gd name="T8" fmla="*/ 0 w 44"/>
                    <a:gd name="T9" fmla="*/ 0 h 10"/>
                    <a:gd name="T10" fmla="*/ 0 w 44"/>
                    <a:gd name="T11" fmla="*/ 0 h 10"/>
                    <a:gd name="T12" fmla="*/ 0 w 44"/>
                    <a:gd name="T13" fmla="*/ 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"/>
                    <a:gd name="T22" fmla="*/ 0 h 10"/>
                    <a:gd name="T23" fmla="*/ 44 w 44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" h="10">
                      <a:moveTo>
                        <a:pt x="0" y="4"/>
                      </a:moveTo>
                      <a:lnTo>
                        <a:pt x="9" y="9"/>
                      </a:lnTo>
                      <a:lnTo>
                        <a:pt x="32" y="7"/>
                      </a:lnTo>
                      <a:lnTo>
                        <a:pt x="41" y="10"/>
                      </a:lnTo>
                      <a:lnTo>
                        <a:pt x="44" y="2"/>
                      </a:lnTo>
                      <a:lnTo>
                        <a:pt x="31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0" name="Freeform 82"/>
                <p:cNvSpPr>
                  <a:spLocks/>
                </p:cNvSpPr>
                <p:nvPr/>
              </p:nvSpPr>
              <p:spPr bwMode="auto">
                <a:xfrm>
                  <a:off x="777" y="761"/>
                  <a:ext cx="2" cy="4"/>
                </a:xfrm>
                <a:custGeom>
                  <a:avLst/>
                  <a:gdLst>
                    <a:gd name="T0" fmla="*/ 0 w 18"/>
                    <a:gd name="T1" fmla="*/ 0 h 33"/>
                    <a:gd name="T2" fmla="*/ 0 w 18"/>
                    <a:gd name="T3" fmla="*/ 0 h 33"/>
                    <a:gd name="T4" fmla="*/ 0 w 18"/>
                    <a:gd name="T5" fmla="*/ 0 h 33"/>
                    <a:gd name="T6" fmla="*/ 0 w 18"/>
                    <a:gd name="T7" fmla="*/ 0 h 33"/>
                    <a:gd name="T8" fmla="*/ 0 w 18"/>
                    <a:gd name="T9" fmla="*/ 0 h 33"/>
                    <a:gd name="T10" fmla="*/ 0 w 18"/>
                    <a:gd name="T11" fmla="*/ 0 h 33"/>
                    <a:gd name="T12" fmla="*/ 0 w 18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33"/>
                    <a:gd name="T23" fmla="*/ 18 w 18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33">
                      <a:moveTo>
                        <a:pt x="0" y="0"/>
                      </a:moveTo>
                      <a:lnTo>
                        <a:pt x="12" y="8"/>
                      </a:lnTo>
                      <a:lnTo>
                        <a:pt x="12" y="18"/>
                      </a:lnTo>
                      <a:lnTo>
                        <a:pt x="14" y="33"/>
                      </a:lnTo>
                      <a:lnTo>
                        <a:pt x="18" y="14"/>
                      </a:lnTo>
                      <a:lnTo>
                        <a:pt x="1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1" name="Freeform 83"/>
                <p:cNvSpPr>
                  <a:spLocks/>
                </p:cNvSpPr>
                <p:nvPr/>
              </p:nvSpPr>
              <p:spPr bwMode="auto">
                <a:xfrm>
                  <a:off x="781" y="746"/>
                  <a:ext cx="3" cy="10"/>
                </a:xfrm>
                <a:custGeom>
                  <a:avLst/>
                  <a:gdLst>
                    <a:gd name="T0" fmla="*/ 0 w 20"/>
                    <a:gd name="T1" fmla="*/ 0 h 63"/>
                    <a:gd name="T2" fmla="*/ 0 w 20"/>
                    <a:gd name="T3" fmla="*/ 0 h 63"/>
                    <a:gd name="T4" fmla="*/ 0 w 20"/>
                    <a:gd name="T5" fmla="*/ 0 h 63"/>
                    <a:gd name="T6" fmla="*/ 0 w 20"/>
                    <a:gd name="T7" fmla="*/ 0 h 63"/>
                    <a:gd name="T8" fmla="*/ 0 w 20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63"/>
                    <a:gd name="T17" fmla="*/ 20 w 20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63">
                      <a:moveTo>
                        <a:pt x="20" y="0"/>
                      </a:moveTo>
                      <a:lnTo>
                        <a:pt x="5" y="36"/>
                      </a:lnTo>
                      <a:lnTo>
                        <a:pt x="0" y="63"/>
                      </a:lnTo>
                      <a:lnTo>
                        <a:pt x="9" y="46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2" name="Freeform 84"/>
                <p:cNvSpPr>
                  <a:spLocks/>
                </p:cNvSpPr>
                <p:nvPr/>
              </p:nvSpPr>
              <p:spPr bwMode="auto">
                <a:xfrm>
                  <a:off x="783" y="738"/>
                  <a:ext cx="12" cy="8"/>
                </a:xfrm>
                <a:custGeom>
                  <a:avLst/>
                  <a:gdLst>
                    <a:gd name="T0" fmla="*/ 0 w 84"/>
                    <a:gd name="T1" fmla="*/ 0 h 53"/>
                    <a:gd name="T2" fmla="*/ 0 w 84"/>
                    <a:gd name="T3" fmla="*/ 0 h 53"/>
                    <a:gd name="T4" fmla="*/ 0 w 84"/>
                    <a:gd name="T5" fmla="*/ 0 h 53"/>
                    <a:gd name="T6" fmla="*/ 0 w 84"/>
                    <a:gd name="T7" fmla="*/ 0 h 53"/>
                    <a:gd name="T8" fmla="*/ 0 w 84"/>
                    <a:gd name="T9" fmla="*/ 0 h 53"/>
                    <a:gd name="T10" fmla="*/ 0 w 84"/>
                    <a:gd name="T11" fmla="*/ 0 h 53"/>
                    <a:gd name="T12" fmla="*/ 0 w 84"/>
                    <a:gd name="T13" fmla="*/ 0 h 53"/>
                    <a:gd name="T14" fmla="*/ 0 w 84"/>
                    <a:gd name="T15" fmla="*/ 0 h 53"/>
                    <a:gd name="T16" fmla="*/ 0 w 84"/>
                    <a:gd name="T17" fmla="*/ 0 h 53"/>
                    <a:gd name="T18" fmla="*/ 0 w 84"/>
                    <a:gd name="T19" fmla="*/ 0 h 53"/>
                    <a:gd name="T20" fmla="*/ 0 w 84"/>
                    <a:gd name="T21" fmla="*/ 0 h 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4"/>
                    <a:gd name="T34" fmla="*/ 0 h 53"/>
                    <a:gd name="T35" fmla="*/ 84 w 84"/>
                    <a:gd name="T36" fmla="*/ 53 h 5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4" h="53">
                      <a:moveTo>
                        <a:pt x="0" y="0"/>
                      </a:moveTo>
                      <a:lnTo>
                        <a:pt x="17" y="29"/>
                      </a:lnTo>
                      <a:lnTo>
                        <a:pt x="14" y="37"/>
                      </a:lnTo>
                      <a:lnTo>
                        <a:pt x="14" y="42"/>
                      </a:lnTo>
                      <a:lnTo>
                        <a:pt x="10" y="53"/>
                      </a:lnTo>
                      <a:lnTo>
                        <a:pt x="21" y="36"/>
                      </a:lnTo>
                      <a:lnTo>
                        <a:pt x="37" y="36"/>
                      </a:lnTo>
                      <a:lnTo>
                        <a:pt x="54" y="29"/>
                      </a:lnTo>
                      <a:lnTo>
                        <a:pt x="84" y="27"/>
                      </a:lnTo>
                      <a:lnTo>
                        <a:pt x="54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3" name="Freeform 85"/>
                <p:cNvSpPr>
                  <a:spLocks/>
                </p:cNvSpPr>
                <p:nvPr/>
              </p:nvSpPr>
              <p:spPr bwMode="auto">
                <a:xfrm>
                  <a:off x="780" y="726"/>
                  <a:ext cx="21" cy="8"/>
                </a:xfrm>
                <a:custGeom>
                  <a:avLst/>
                  <a:gdLst>
                    <a:gd name="T0" fmla="*/ 0 w 142"/>
                    <a:gd name="T1" fmla="*/ 0 h 51"/>
                    <a:gd name="T2" fmla="*/ 0 w 142"/>
                    <a:gd name="T3" fmla="*/ 0 h 51"/>
                    <a:gd name="T4" fmla="*/ 0 w 142"/>
                    <a:gd name="T5" fmla="*/ 0 h 51"/>
                    <a:gd name="T6" fmla="*/ 0 w 142"/>
                    <a:gd name="T7" fmla="*/ 0 h 51"/>
                    <a:gd name="T8" fmla="*/ 0 w 142"/>
                    <a:gd name="T9" fmla="*/ 0 h 51"/>
                    <a:gd name="T10" fmla="*/ 0 w 142"/>
                    <a:gd name="T11" fmla="*/ 0 h 51"/>
                    <a:gd name="T12" fmla="*/ 0 w 142"/>
                    <a:gd name="T13" fmla="*/ 0 h 51"/>
                    <a:gd name="T14" fmla="*/ 0 w 142"/>
                    <a:gd name="T15" fmla="*/ 0 h 51"/>
                    <a:gd name="T16" fmla="*/ 0 w 142"/>
                    <a:gd name="T17" fmla="*/ 0 h 51"/>
                    <a:gd name="T18" fmla="*/ 0 w 142"/>
                    <a:gd name="T19" fmla="*/ 0 h 51"/>
                    <a:gd name="T20" fmla="*/ 0 w 142"/>
                    <a:gd name="T21" fmla="*/ 0 h 51"/>
                    <a:gd name="T22" fmla="*/ 0 w 142"/>
                    <a:gd name="T23" fmla="*/ 0 h 51"/>
                    <a:gd name="T24" fmla="*/ 0 w 142"/>
                    <a:gd name="T25" fmla="*/ 0 h 51"/>
                    <a:gd name="T26" fmla="*/ 0 w 142"/>
                    <a:gd name="T27" fmla="*/ 0 h 51"/>
                    <a:gd name="T28" fmla="*/ 0 w 142"/>
                    <a:gd name="T29" fmla="*/ 0 h 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2"/>
                    <a:gd name="T46" fmla="*/ 0 h 51"/>
                    <a:gd name="T47" fmla="*/ 142 w 142"/>
                    <a:gd name="T48" fmla="*/ 51 h 5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2" h="51">
                      <a:moveTo>
                        <a:pt x="0" y="26"/>
                      </a:moveTo>
                      <a:lnTo>
                        <a:pt x="6" y="45"/>
                      </a:lnTo>
                      <a:lnTo>
                        <a:pt x="21" y="51"/>
                      </a:lnTo>
                      <a:lnTo>
                        <a:pt x="44" y="36"/>
                      </a:lnTo>
                      <a:lnTo>
                        <a:pt x="72" y="26"/>
                      </a:lnTo>
                      <a:lnTo>
                        <a:pt x="119" y="25"/>
                      </a:lnTo>
                      <a:lnTo>
                        <a:pt x="142" y="28"/>
                      </a:lnTo>
                      <a:lnTo>
                        <a:pt x="106" y="13"/>
                      </a:lnTo>
                      <a:lnTo>
                        <a:pt x="81" y="7"/>
                      </a:lnTo>
                      <a:lnTo>
                        <a:pt x="84" y="0"/>
                      </a:lnTo>
                      <a:lnTo>
                        <a:pt x="60" y="10"/>
                      </a:lnTo>
                      <a:lnTo>
                        <a:pt x="62" y="3"/>
                      </a:lnTo>
                      <a:lnTo>
                        <a:pt x="42" y="13"/>
                      </a:lnTo>
                      <a:lnTo>
                        <a:pt x="24" y="13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4" name="Freeform 86"/>
                <p:cNvSpPr>
                  <a:spLocks/>
                </p:cNvSpPr>
                <p:nvPr/>
              </p:nvSpPr>
              <p:spPr bwMode="auto">
                <a:xfrm>
                  <a:off x="826" y="737"/>
                  <a:ext cx="12" cy="24"/>
                </a:xfrm>
                <a:custGeom>
                  <a:avLst/>
                  <a:gdLst>
                    <a:gd name="T0" fmla="*/ 0 w 83"/>
                    <a:gd name="T1" fmla="*/ 0 h 168"/>
                    <a:gd name="T2" fmla="*/ 0 w 83"/>
                    <a:gd name="T3" fmla="*/ 0 h 168"/>
                    <a:gd name="T4" fmla="*/ 0 w 83"/>
                    <a:gd name="T5" fmla="*/ 0 h 168"/>
                    <a:gd name="T6" fmla="*/ 0 w 83"/>
                    <a:gd name="T7" fmla="*/ 0 h 168"/>
                    <a:gd name="T8" fmla="*/ 0 w 83"/>
                    <a:gd name="T9" fmla="*/ 0 h 168"/>
                    <a:gd name="T10" fmla="*/ 0 w 83"/>
                    <a:gd name="T11" fmla="*/ 0 h 168"/>
                    <a:gd name="T12" fmla="*/ 0 w 83"/>
                    <a:gd name="T13" fmla="*/ 0 h 168"/>
                    <a:gd name="T14" fmla="*/ 0 w 83"/>
                    <a:gd name="T15" fmla="*/ 0 h 168"/>
                    <a:gd name="T16" fmla="*/ 0 w 83"/>
                    <a:gd name="T17" fmla="*/ 0 h 168"/>
                    <a:gd name="T18" fmla="*/ 0 w 83"/>
                    <a:gd name="T19" fmla="*/ 0 h 168"/>
                    <a:gd name="T20" fmla="*/ 0 w 83"/>
                    <a:gd name="T21" fmla="*/ 0 h 168"/>
                    <a:gd name="T22" fmla="*/ 0 w 83"/>
                    <a:gd name="T23" fmla="*/ 0 h 168"/>
                    <a:gd name="T24" fmla="*/ 0 w 83"/>
                    <a:gd name="T25" fmla="*/ 0 h 168"/>
                    <a:gd name="T26" fmla="*/ 0 w 83"/>
                    <a:gd name="T27" fmla="*/ 0 h 168"/>
                    <a:gd name="T28" fmla="*/ 0 w 83"/>
                    <a:gd name="T29" fmla="*/ 0 h 168"/>
                    <a:gd name="T30" fmla="*/ 0 w 83"/>
                    <a:gd name="T31" fmla="*/ 0 h 168"/>
                    <a:gd name="T32" fmla="*/ 0 w 83"/>
                    <a:gd name="T33" fmla="*/ 0 h 168"/>
                    <a:gd name="T34" fmla="*/ 0 w 83"/>
                    <a:gd name="T35" fmla="*/ 0 h 168"/>
                    <a:gd name="T36" fmla="*/ 0 w 83"/>
                    <a:gd name="T37" fmla="*/ 0 h 168"/>
                    <a:gd name="T38" fmla="*/ 0 w 83"/>
                    <a:gd name="T39" fmla="*/ 0 h 168"/>
                    <a:gd name="T40" fmla="*/ 0 w 83"/>
                    <a:gd name="T41" fmla="*/ 0 h 168"/>
                    <a:gd name="T42" fmla="*/ 0 w 83"/>
                    <a:gd name="T43" fmla="*/ 0 h 168"/>
                    <a:gd name="T44" fmla="*/ 0 w 83"/>
                    <a:gd name="T45" fmla="*/ 0 h 16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168"/>
                    <a:gd name="T71" fmla="*/ 83 w 83"/>
                    <a:gd name="T72" fmla="*/ 168 h 16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168">
                      <a:moveTo>
                        <a:pt x="0" y="32"/>
                      </a:moveTo>
                      <a:lnTo>
                        <a:pt x="25" y="11"/>
                      </a:lnTo>
                      <a:lnTo>
                        <a:pt x="56" y="16"/>
                      </a:lnTo>
                      <a:lnTo>
                        <a:pt x="72" y="44"/>
                      </a:lnTo>
                      <a:lnTo>
                        <a:pt x="75" y="82"/>
                      </a:lnTo>
                      <a:lnTo>
                        <a:pt x="72" y="111"/>
                      </a:lnTo>
                      <a:lnTo>
                        <a:pt x="62" y="135"/>
                      </a:lnTo>
                      <a:lnTo>
                        <a:pt x="47" y="98"/>
                      </a:lnTo>
                      <a:lnTo>
                        <a:pt x="33" y="77"/>
                      </a:lnTo>
                      <a:lnTo>
                        <a:pt x="5" y="63"/>
                      </a:lnTo>
                      <a:lnTo>
                        <a:pt x="26" y="94"/>
                      </a:lnTo>
                      <a:lnTo>
                        <a:pt x="50" y="118"/>
                      </a:lnTo>
                      <a:lnTo>
                        <a:pt x="52" y="142"/>
                      </a:lnTo>
                      <a:lnTo>
                        <a:pt x="43" y="164"/>
                      </a:lnTo>
                      <a:lnTo>
                        <a:pt x="29" y="168"/>
                      </a:lnTo>
                      <a:lnTo>
                        <a:pt x="64" y="160"/>
                      </a:lnTo>
                      <a:lnTo>
                        <a:pt x="82" y="124"/>
                      </a:lnTo>
                      <a:lnTo>
                        <a:pt x="83" y="77"/>
                      </a:lnTo>
                      <a:lnTo>
                        <a:pt x="82" y="35"/>
                      </a:lnTo>
                      <a:lnTo>
                        <a:pt x="62" y="8"/>
                      </a:lnTo>
                      <a:lnTo>
                        <a:pt x="36" y="0"/>
                      </a:lnTo>
                      <a:lnTo>
                        <a:pt x="11" y="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5" name="Freeform 87"/>
                <p:cNvSpPr>
                  <a:spLocks/>
                </p:cNvSpPr>
                <p:nvPr/>
              </p:nvSpPr>
              <p:spPr bwMode="auto">
                <a:xfrm>
                  <a:off x="823" y="733"/>
                  <a:ext cx="19" cy="32"/>
                </a:xfrm>
                <a:custGeom>
                  <a:avLst/>
                  <a:gdLst>
                    <a:gd name="T0" fmla="*/ 0 w 136"/>
                    <a:gd name="T1" fmla="*/ 0 h 226"/>
                    <a:gd name="T2" fmla="*/ 0 w 136"/>
                    <a:gd name="T3" fmla="*/ 0 h 226"/>
                    <a:gd name="T4" fmla="*/ 0 w 136"/>
                    <a:gd name="T5" fmla="*/ 0 h 226"/>
                    <a:gd name="T6" fmla="*/ 0 w 136"/>
                    <a:gd name="T7" fmla="*/ 0 h 226"/>
                    <a:gd name="T8" fmla="*/ 0 w 136"/>
                    <a:gd name="T9" fmla="*/ 0 h 226"/>
                    <a:gd name="T10" fmla="*/ 0 w 136"/>
                    <a:gd name="T11" fmla="*/ 0 h 226"/>
                    <a:gd name="T12" fmla="*/ 0 w 136"/>
                    <a:gd name="T13" fmla="*/ 0 h 226"/>
                    <a:gd name="T14" fmla="*/ 0 w 136"/>
                    <a:gd name="T15" fmla="*/ 0 h 226"/>
                    <a:gd name="T16" fmla="*/ 0 w 136"/>
                    <a:gd name="T17" fmla="*/ 0 h 226"/>
                    <a:gd name="T18" fmla="*/ 0 w 136"/>
                    <a:gd name="T19" fmla="*/ 0 h 226"/>
                    <a:gd name="T20" fmla="*/ 0 w 136"/>
                    <a:gd name="T21" fmla="*/ 0 h 226"/>
                    <a:gd name="T22" fmla="*/ 0 w 136"/>
                    <a:gd name="T23" fmla="*/ 0 h 226"/>
                    <a:gd name="T24" fmla="*/ 0 w 136"/>
                    <a:gd name="T25" fmla="*/ 0 h 226"/>
                    <a:gd name="T26" fmla="*/ 0 w 136"/>
                    <a:gd name="T27" fmla="*/ 0 h 226"/>
                    <a:gd name="T28" fmla="*/ 0 w 136"/>
                    <a:gd name="T29" fmla="*/ 0 h 226"/>
                    <a:gd name="T30" fmla="*/ 0 w 136"/>
                    <a:gd name="T31" fmla="*/ 0 h 226"/>
                    <a:gd name="T32" fmla="*/ 0 w 136"/>
                    <a:gd name="T33" fmla="*/ 0 h 226"/>
                    <a:gd name="T34" fmla="*/ 0 w 136"/>
                    <a:gd name="T35" fmla="*/ 0 h 226"/>
                    <a:gd name="T36" fmla="*/ 0 w 136"/>
                    <a:gd name="T37" fmla="*/ 0 h 226"/>
                    <a:gd name="T38" fmla="*/ 0 w 136"/>
                    <a:gd name="T39" fmla="*/ 0 h 226"/>
                    <a:gd name="T40" fmla="*/ 0 w 136"/>
                    <a:gd name="T41" fmla="*/ 0 h 226"/>
                    <a:gd name="T42" fmla="*/ 0 w 136"/>
                    <a:gd name="T43" fmla="*/ 0 h 226"/>
                    <a:gd name="T44" fmla="*/ 0 w 136"/>
                    <a:gd name="T45" fmla="*/ 0 h 226"/>
                    <a:gd name="T46" fmla="*/ 0 w 136"/>
                    <a:gd name="T47" fmla="*/ 0 h 226"/>
                    <a:gd name="T48" fmla="*/ 0 w 136"/>
                    <a:gd name="T49" fmla="*/ 0 h 226"/>
                    <a:gd name="T50" fmla="*/ 0 w 136"/>
                    <a:gd name="T51" fmla="*/ 0 h 226"/>
                    <a:gd name="T52" fmla="*/ 0 w 136"/>
                    <a:gd name="T53" fmla="*/ 0 h 2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6"/>
                    <a:gd name="T82" fmla="*/ 0 h 226"/>
                    <a:gd name="T83" fmla="*/ 136 w 136"/>
                    <a:gd name="T84" fmla="*/ 226 h 2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6" h="226">
                      <a:moveTo>
                        <a:pt x="0" y="55"/>
                      </a:moveTo>
                      <a:lnTo>
                        <a:pt x="21" y="19"/>
                      </a:lnTo>
                      <a:lnTo>
                        <a:pt x="57" y="9"/>
                      </a:lnTo>
                      <a:lnTo>
                        <a:pt x="100" y="16"/>
                      </a:lnTo>
                      <a:lnTo>
                        <a:pt x="116" y="37"/>
                      </a:lnTo>
                      <a:lnTo>
                        <a:pt x="127" y="71"/>
                      </a:lnTo>
                      <a:lnTo>
                        <a:pt x="127" y="98"/>
                      </a:lnTo>
                      <a:lnTo>
                        <a:pt x="120" y="117"/>
                      </a:lnTo>
                      <a:lnTo>
                        <a:pt x="120" y="145"/>
                      </a:lnTo>
                      <a:lnTo>
                        <a:pt x="114" y="177"/>
                      </a:lnTo>
                      <a:lnTo>
                        <a:pt x="84" y="209"/>
                      </a:lnTo>
                      <a:lnTo>
                        <a:pt x="67" y="209"/>
                      </a:lnTo>
                      <a:lnTo>
                        <a:pt x="43" y="209"/>
                      </a:lnTo>
                      <a:lnTo>
                        <a:pt x="43" y="214"/>
                      </a:lnTo>
                      <a:lnTo>
                        <a:pt x="60" y="226"/>
                      </a:lnTo>
                      <a:lnTo>
                        <a:pt x="81" y="223"/>
                      </a:lnTo>
                      <a:lnTo>
                        <a:pt x="107" y="212"/>
                      </a:lnTo>
                      <a:lnTo>
                        <a:pt x="128" y="181"/>
                      </a:lnTo>
                      <a:lnTo>
                        <a:pt x="130" y="127"/>
                      </a:lnTo>
                      <a:lnTo>
                        <a:pt x="136" y="91"/>
                      </a:lnTo>
                      <a:lnTo>
                        <a:pt x="136" y="61"/>
                      </a:lnTo>
                      <a:lnTo>
                        <a:pt x="123" y="33"/>
                      </a:lnTo>
                      <a:lnTo>
                        <a:pt x="109" y="9"/>
                      </a:lnTo>
                      <a:lnTo>
                        <a:pt x="73" y="0"/>
                      </a:lnTo>
                      <a:lnTo>
                        <a:pt x="21" y="6"/>
                      </a:lnTo>
                      <a:lnTo>
                        <a:pt x="3" y="19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6" name="Freeform 88"/>
                <p:cNvSpPr>
                  <a:spLocks/>
                </p:cNvSpPr>
                <p:nvPr/>
              </p:nvSpPr>
              <p:spPr bwMode="auto">
                <a:xfrm>
                  <a:off x="813" y="768"/>
                  <a:ext cx="18" cy="27"/>
                </a:xfrm>
                <a:custGeom>
                  <a:avLst/>
                  <a:gdLst>
                    <a:gd name="T0" fmla="*/ 0 w 125"/>
                    <a:gd name="T1" fmla="*/ 0 h 189"/>
                    <a:gd name="T2" fmla="*/ 0 w 125"/>
                    <a:gd name="T3" fmla="*/ 0 h 189"/>
                    <a:gd name="T4" fmla="*/ 0 w 125"/>
                    <a:gd name="T5" fmla="*/ 0 h 189"/>
                    <a:gd name="T6" fmla="*/ 0 w 125"/>
                    <a:gd name="T7" fmla="*/ 0 h 189"/>
                    <a:gd name="T8" fmla="*/ 0 w 125"/>
                    <a:gd name="T9" fmla="*/ 0 h 189"/>
                    <a:gd name="T10" fmla="*/ 0 w 125"/>
                    <a:gd name="T11" fmla="*/ 0 h 189"/>
                    <a:gd name="T12" fmla="*/ 0 w 125"/>
                    <a:gd name="T13" fmla="*/ 0 h 189"/>
                    <a:gd name="T14" fmla="*/ 0 w 125"/>
                    <a:gd name="T15" fmla="*/ 0 h 189"/>
                    <a:gd name="T16" fmla="*/ 0 w 125"/>
                    <a:gd name="T17" fmla="*/ 0 h 189"/>
                    <a:gd name="T18" fmla="*/ 0 w 125"/>
                    <a:gd name="T19" fmla="*/ 0 h 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5"/>
                    <a:gd name="T31" fmla="*/ 0 h 189"/>
                    <a:gd name="T32" fmla="*/ 125 w 125"/>
                    <a:gd name="T33" fmla="*/ 189 h 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5" h="189">
                      <a:moveTo>
                        <a:pt x="125" y="0"/>
                      </a:moveTo>
                      <a:lnTo>
                        <a:pt x="108" y="41"/>
                      </a:lnTo>
                      <a:lnTo>
                        <a:pt x="82" y="85"/>
                      </a:lnTo>
                      <a:lnTo>
                        <a:pt x="55" y="123"/>
                      </a:lnTo>
                      <a:lnTo>
                        <a:pt x="18" y="173"/>
                      </a:lnTo>
                      <a:lnTo>
                        <a:pt x="0" y="189"/>
                      </a:lnTo>
                      <a:lnTo>
                        <a:pt x="42" y="168"/>
                      </a:lnTo>
                      <a:lnTo>
                        <a:pt x="74" y="122"/>
                      </a:lnTo>
                      <a:lnTo>
                        <a:pt x="105" y="71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7" name="Freeform 89"/>
                <p:cNvSpPr>
                  <a:spLocks/>
                </p:cNvSpPr>
                <p:nvPr/>
              </p:nvSpPr>
              <p:spPr bwMode="auto">
                <a:xfrm>
                  <a:off x="783" y="676"/>
                  <a:ext cx="102" cy="101"/>
                </a:xfrm>
                <a:custGeom>
                  <a:avLst/>
                  <a:gdLst>
                    <a:gd name="T0" fmla="*/ 0 w 710"/>
                    <a:gd name="T1" fmla="*/ 0 h 708"/>
                    <a:gd name="T2" fmla="*/ 0 w 710"/>
                    <a:gd name="T3" fmla="*/ 0 h 708"/>
                    <a:gd name="T4" fmla="*/ 0 w 710"/>
                    <a:gd name="T5" fmla="*/ 0 h 708"/>
                    <a:gd name="T6" fmla="*/ 0 w 710"/>
                    <a:gd name="T7" fmla="*/ 0 h 708"/>
                    <a:gd name="T8" fmla="*/ 0 w 710"/>
                    <a:gd name="T9" fmla="*/ 0 h 708"/>
                    <a:gd name="T10" fmla="*/ 0 w 710"/>
                    <a:gd name="T11" fmla="*/ 0 h 708"/>
                    <a:gd name="T12" fmla="*/ 0 w 710"/>
                    <a:gd name="T13" fmla="*/ 0 h 708"/>
                    <a:gd name="T14" fmla="*/ 0 w 710"/>
                    <a:gd name="T15" fmla="*/ 0 h 708"/>
                    <a:gd name="T16" fmla="*/ 0 w 710"/>
                    <a:gd name="T17" fmla="*/ 0 h 708"/>
                    <a:gd name="T18" fmla="*/ 0 w 710"/>
                    <a:gd name="T19" fmla="*/ 0 h 708"/>
                    <a:gd name="T20" fmla="*/ 0 w 710"/>
                    <a:gd name="T21" fmla="*/ 0 h 708"/>
                    <a:gd name="T22" fmla="*/ 0 w 710"/>
                    <a:gd name="T23" fmla="*/ 0 h 708"/>
                    <a:gd name="T24" fmla="*/ 0 w 710"/>
                    <a:gd name="T25" fmla="*/ 0 h 708"/>
                    <a:gd name="T26" fmla="*/ 0 w 710"/>
                    <a:gd name="T27" fmla="*/ 0 h 708"/>
                    <a:gd name="T28" fmla="*/ 0 w 710"/>
                    <a:gd name="T29" fmla="*/ 0 h 708"/>
                    <a:gd name="T30" fmla="*/ 0 w 710"/>
                    <a:gd name="T31" fmla="*/ 0 h 708"/>
                    <a:gd name="T32" fmla="*/ 0 w 710"/>
                    <a:gd name="T33" fmla="*/ 0 h 708"/>
                    <a:gd name="T34" fmla="*/ 0 w 710"/>
                    <a:gd name="T35" fmla="*/ 0 h 708"/>
                    <a:gd name="T36" fmla="*/ 0 w 710"/>
                    <a:gd name="T37" fmla="*/ 0 h 708"/>
                    <a:gd name="T38" fmla="*/ 0 w 710"/>
                    <a:gd name="T39" fmla="*/ 0 h 708"/>
                    <a:gd name="T40" fmla="*/ 0 w 710"/>
                    <a:gd name="T41" fmla="*/ 0 h 708"/>
                    <a:gd name="T42" fmla="*/ 0 w 710"/>
                    <a:gd name="T43" fmla="*/ 0 h 708"/>
                    <a:gd name="T44" fmla="*/ 0 w 710"/>
                    <a:gd name="T45" fmla="*/ 0 h 708"/>
                    <a:gd name="T46" fmla="*/ 0 w 710"/>
                    <a:gd name="T47" fmla="*/ 0 h 708"/>
                    <a:gd name="T48" fmla="*/ 0 w 710"/>
                    <a:gd name="T49" fmla="*/ 0 h 708"/>
                    <a:gd name="T50" fmla="*/ 0 w 710"/>
                    <a:gd name="T51" fmla="*/ 0 h 708"/>
                    <a:gd name="T52" fmla="*/ 0 w 710"/>
                    <a:gd name="T53" fmla="*/ 0 h 708"/>
                    <a:gd name="T54" fmla="*/ 0 w 710"/>
                    <a:gd name="T55" fmla="*/ 0 h 708"/>
                    <a:gd name="T56" fmla="*/ 0 w 710"/>
                    <a:gd name="T57" fmla="*/ 0 h 708"/>
                    <a:gd name="T58" fmla="*/ 0 w 710"/>
                    <a:gd name="T59" fmla="*/ 0 h 708"/>
                    <a:gd name="T60" fmla="*/ 0 w 710"/>
                    <a:gd name="T61" fmla="*/ 0 h 708"/>
                    <a:gd name="T62" fmla="*/ 0 w 710"/>
                    <a:gd name="T63" fmla="*/ 0 h 708"/>
                    <a:gd name="T64" fmla="*/ 0 w 710"/>
                    <a:gd name="T65" fmla="*/ 0 h 708"/>
                    <a:gd name="T66" fmla="*/ 0 w 710"/>
                    <a:gd name="T67" fmla="*/ 0 h 708"/>
                    <a:gd name="T68" fmla="*/ 0 w 710"/>
                    <a:gd name="T69" fmla="*/ 0 h 708"/>
                    <a:gd name="T70" fmla="*/ 0 w 710"/>
                    <a:gd name="T71" fmla="*/ 0 h 708"/>
                    <a:gd name="T72" fmla="*/ 0 w 710"/>
                    <a:gd name="T73" fmla="*/ 0 h 708"/>
                    <a:gd name="T74" fmla="*/ 0 w 710"/>
                    <a:gd name="T75" fmla="*/ 0 h 7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10"/>
                    <a:gd name="T115" fmla="*/ 0 h 708"/>
                    <a:gd name="T116" fmla="*/ 710 w 710"/>
                    <a:gd name="T117" fmla="*/ 708 h 70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10" h="708">
                      <a:moveTo>
                        <a:pt x="57" y="204"/>
                      </a:moveTo>
                      <a:lnTo>
                        <a:pt x="164" y="187"/>
                      </a:lnTo>
                      <a:lnTo>
                        <a:pt x="236" y="197"/>
                      </a:lnTo>
                      <a:lnTo>
                        <a:pt x="279" y="247"/>
                      </a:lnTo>
                      <a:lnTo>
                        <a:pt x="252" y="306"/>
                      </a:lnTo>
                      <a:lnTo>
                        <a:pt x="218" y="329"/>
                      </a:lnTo>
                      <a:lnTo>
                        <a:pt x="208" y="387"/>
                      </a:lnTo>
                      <a:lnTo>
                        <a:pt x="229" y="424"/>
                      </a:lnTo>
                      <a:lnTo>
                        <a:pt x="212" y="479"/>
                      </a:lnTo>
                      <a:lnTo>
                        <a:pt x="255" y="479"/>
                      </a:lnTo>
                      <a:lnTo>
                        <a:pt x="269" y="416"/>
                      </a:lnTo>
                      <a:lnTo>
                        <a:pt x="296" y="387"/>
                      </a:lnTo>
                      <a:lnTo>
                        <a:pt x="348" y="387"/>
                      </a:lnTo>
                      <a:lnTo>
                        <a:pt x="400" y="400"/>
                      </a:lnTo>
                      <a:lnTo>
                        <a:pt x="416" y="443"/>
                      </a:lnTo>
                      <a:lnTo>
                        <a:pt x="422" y="502"/>
                      </a:lnTo>
                      <a:lnTo>
                        <a:pt x="416" y="546"/>
                      </a:lnTo>
                      <a:lnTo>
                        <a:pt x="416" y="579"/>
                      </a:lnTo>
                      <a:lnTo>
                        <a:pt x="419" y="615"/>
                      </a:lnTo>
                      <a:lnTo>
                        <a:pt x="453" y="648"/>
                      </a:lnTo>
                      <a:lnTo>
                        <a:pt x="477" y="668"/>
                      </a:lnTo>
                      <a:lnTo>
                        <a:pt x="539" y="708"/>
                      </a:lnTo>
                      <a:lnTo>
                        <a:pt x="656" y="589"/>
                      </a:lnTo>
                      <a:lnTo>
                        <a:pt x="690" y="492"/>
                      </a:lnTo>
                      <a:lnTo>
                        <a:pt x="703" y="337"/>
                      </a:lnTo>
                      <a:lnTo>
                        <a:pt x="710" y="228"/>
                      </a:lnTo>
                      <a:lnTo>
                        <a:pt x="696" y="121"/>
                      </a:lnTo>
                      <a:lnTo>
                        <a:pt x="666" y="62"/>
                      </a:lnTo>
                      <a:lnTo>
                        <a:pt x="595" y="22"/>
                      </a:lnTo>
                      <a:lnTo>
                        <a:pt x="531" y="9"/>
                      </a:lnTo>
                      <a:lnTo>
                        <a:pt x="406" y="0"/>
                      </a:lnTo>
                      <a:lnTo>
                        <a:pt x="286" y="5"/>
                      </a:lnTo>
                      <a:lnTo>
                        <a:pt x="136" y="32"/>
                      </a:lnTo>
                      <a:lnTo>
                        <a:pt x="68" y="65"/>
                      </a:lnTo>
                      <a:lnTo>
                        <a:pt x="34" y="99"/>
                      </a:lnTo>
                      <a:lnTo>
                        <a:pt x="0" y="148"/>
                      </a:lnTo>
                      <a:lnTo>
                        <a:pt x="7" y="175"/>
                      </a:lnTo>
                      <a:lnTo>
                        <a:pt x="57" y="204"/>
                      </a:lnTo>
                      <a:close/>
                    </a:path>
                  </a:pathLst>
                </a:custGeom>
                <a:solidFill>
                  <a:srgbClr val="603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88" name="Freeform 90"/>
                <p:cNvSpPr>
                  <a:spLocks/>
                </p:cNvSpPr>
                <p:nvPr/>
              </p:nvSpPr>
              <p:spPr bwMode="auto">
                <a:xfrm>
                  <a:off x="786" y="676"/>
                  <a:ext cx="96" cy="97"/>
                </a:xfrm>
                <a:custGeom>
                  <a:avLst/>
                  <a:gdLst>
                    <a:gd name="T0" fmla="*/ 0 w 673"/>
                    <a:gd name="T1" fmla="*/ 0 h 680"/>
                    <a:gd name="T2" fmla="*/ 0 w 673"/>
                    <a:gd name="T3" fmla="*/ 0 h 680"/>
                    <a:gd name="T4" fmla="*/ 0 w 673"/>
                    <a:gd name="T5" fmla="*/ 0 h 680"/>
                    <a:gd name="T6" fmla="*/ 0 w 673"/>
                    <a:gd name="T7" fmla="*/ 0 h 680"/>
                    <a:gd name="T8" fmla="*/ 0 w 673"/>
                    <a:gd name="T9" fmla="*/ 0 h 680"/>
                    <a:gd name="T10" fmla="*/ 0 w 673"/>
                    <a:gd name="T11" fmla="*/ 0 h 680"/>
                    <a:gd name="T12" fmla="*/ 0 w 673"/>
                    <a:gd name="T13" fmla="*/ 0 h 680"/>
                    <a:gd name="T14" fmla="*/ 0 w 673"/>
                    <a:gd name="T15" fmla="*/ 0 h 680"/>
                    <a:gd name="T16" fmla="*/ 0 w 673"/>
                    <a:gd name="T17" fmla="*/ 0 h 680"/>
                    <a:gd name="T18" fmla="*/ 0 w 673"/>
                    <a:gd name="T19" fmla="*/ 0 h 680"/>
                    <a:gd name="T20" fmla="*/ 0 w 673"/>
                    <a:gd name="T21" fmla="*/ 0 h 680"/>
                    <a:gd name="T22" fmla="*/ 0 w 673"/>
                    <a:gd name="T23" fmla="*/ 0 h 680"/>
                    <a:gd name="T24" fmla="*/ 0 w 673"/>
                    <a:gd name="T25" fmla="*/ 0 h 680"/>
                    <a:gd name="T26" fmla="*/ 0 w 673"/>
                    <a:gd name="T27" fmla="*/ 0 h 680"/>
                    <a:gd name="T28" fmla="*/ 0 w 673"/>
                    <a:gd name="T29" fmla="*/ 0 h 680"/>
                    <a:gd name="T30" fmla="*/ 0 w 673"/>
                    <a:gd name="T31" fmla="*/ 0 h 680"/>
                    <a:gd name="T32" fmla="*/ 0 w 673"/>
                    <a:gd name="T33" fmla="*/ 0 h 680"/>
                    <a:gd name="T34" fmla="*/ 0 w 673"/>
                    <a:gd name="T35" fmla="*/ 0 h 680"/>
                    <a:gd name="T36" fmla="*/ 0 w 673"/>
                    <a:gd name="T37" fmla="*/ 0 h 680"/>
                    <a:gd name="T38" fmla="*/ 0 w 673"/>
                    <a:gd name="T39" fmla="*/ 0 h 680"/>
                    <a:gd name="T40" fmla="*/ 0 w 673"/>
                    <a:gd name="T41" fmla="*/ 0 h 680"/>
                    <a:gd name="T42" fmla="*/ 0 w 673"/>
                    <a:gd name="T43" fmla="*/ 0 h 680"/>
                    <a:gd name="T44" fmla="*/ 0 w 673"/>
                    <a:gd name="T45" fmla="*/ 0 h 680"/>
                    <a:gd name="T46" fmla="*/ 0 w 673"/>
                    <a:gd name="T47" fmla="*/ 0 h 680"/>
                    <a:gd name="T48" fmla="*/ 0 w 673"/>
                    <a:gd name="T49" fmla="*/ 0 h 680"/>
                    <a:gd name="T50" fmla="*/ 0 w 673"/>
                    <a:gd name="T51" fmla="*/ 0 h 680"/>
                    <a:gd name="T52" fmla="*/ 0 w 673"/>
                    <a:gd name="T53" fmla="*/ 0 h 680"/>
                    <a:gd name="T54" fmla="*/ 0 w 673"/>
                    <a:gd name="T55" fmla="*/ 0 h 680"/>
                    <a:gd name="T56" fmla="*/ 0 w 673"/>
                    <a:gd name="T57" fmla="*/ 0 h 680"/>
                    <a:gd name="T58" fmla="*/ 0 w 673"/>
                    <a:gd name="T59" fmla="*/ 0 h 680"/>
                    <a:gd name="T60" fmla="*/ 0 w 673"/>
                    <a:gd name="T61" fmla="*/ 0 h 680"/>
                    <a:gd name="T62" fmla="*/ 0 w 673"/>
                    <a:gd name="T63" fmla="*/ 0 h 680"/>
                    <a:gd name="T64" fmla="*/ 0 w 673"/>
                    <a:gd name="T65" fmla="*/ 0 h 680"/>
                    <a:gd name="T66" fmla="*/ 0 w 673"/>
                    <a:gd name="T67" fmla="*/ 0 h 680"/>
                    <a:gd name="T68" fmla="*/ 0 w 673"/>
                    <a:gd name="T69" fmla="*/ 0 h 680"/>
                    <a:gd name="T70" fmla="*/ 0 w 673"/>
                    <a:gd name="T71" fmla="*/ 0 h 680"/>
                    <a:gd name="T72" fmla="*/ 0 w 673"/>
                    <a:gd name="T73" fmla="*/ 0 h 680"/>
                    <a:gd name="T74" fmla="*/ 0 w 673"/>
                    <a:gd name="T75" fmla="*/ 0 h 680"/>
                    <a:gd name="T76" fmla="*/ 0 w 673"/>
                    <a:gd name="T77" fmla="*/ 0 h 680"/>
                    <a:gd name="T78" fmla="*/ 0 w 673"/>
                    <a:gd name="T79" fmla="*/ 0 h 680"/>
                    <a:gd name="T80" fmla="*/ 0 w 673"/>
                    <a:gd name="T81" fmla="*/ 0 h 680"/>
                    <a:gd name="T82" fmla="*/ 0 w 673"/>
                    <a:gd name="T83" fmla="*/ 0 h 680"/>
                    <a:gd name="T84" fmla="*/ 0 w 673"/>
                    <a:gd name="T85" fmla="*/ 0 h 680"/>
                    <a:gd name="T86" fmla="*/ 0 w 673"/>
                    <a:gd name="T87" fmla="*/ 0 h 68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673"/>
                    <a:gd name="T133" fmla="*/ 0 h 680"/>
                    <a:gd name="T134" fmla="*/ 673 w 673"/>
                    <a:gd name="T135" fmla="*/ 680 h 68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673" h="680">
                      <a:moveTo>
                        <a:pt x="110" y="43"/>
                      </a:moveTo>
                      <a:lnTo>
                        <a:pt x="54" y="66"/>
                      </a:lnTo>
                      <a:lnTo>
                        <a:pt x="27" y="103"/>
                      </a:lnTo>
                      <a:lnTo>
                        <a:pt x="11" y="127"/>
                      </a:lnTo>
                      <a:lnTo>
                        <a:pt x="0" y="146"/>
                      </a:lnTo>
                      <a:lnTo>
                        <a:pt x="14" y="160"/>
                      </a:lnTo>
                      <a:lnTo>
                        <a:pt x="43" y="178"/>
                      </a:lnTo>
                      <a:lnTo>
                        <a:pt x="116" y="166"/>
                      </a:lnTo>
                      <a:lnTo>
                        <a:pt x="169" y="166"/>
                      </a:lnTo>
                      <a:lnTo>
                        <a:pt x="205" y="149"/>
                      </a:lnTo>
                      <a:lnTo>
                        <a:pt x="259" y="136"/>
                      </a:lnTo>
                      <a:lnTo>
                        <a:pt x="306" y="133"/>
                      </a:lnTo>
                      <a:lnTo>
                        <a:pt x="362" y="136"/>
                      </a:lnTo>
                      <a:lnTo>
                        <a:pt x="282" y="146"/>
                      </a:lnTo>
                      <a:lnTo>
                        <a:pt x="242" y="155"/>
                      </a:lnTo>
                      <a:lnTo>
                        <a:pt x="212" y="166"/>
                      </a:lnTo>
                      <a:lnTo>
                        <a:pt x="205" y="170"/>
                      </a:lnTo>
                      <a:lnTo>
                        <a:pt x="226" y="178"/>
                      </a:lnTo>
                      <a:lnTo>
                        <a:pt x="242" y="195"/>
                      </a:lnTo>
                      <a:lnTo>
                        <a:pt x="269" y="178"/>
                      </a:lnTo>
                      <a:lnTo>
                        <a:pt x="293" y="172"/>
                      </a:lnTo>
                      <a:lnTo>
                        <a:pt x="343" y="163"/>
                      </a:lnTo>
                      <a:lnTo>
                        <a:pt x="359" y="163"/>
                      </a:lnTo>
                      <a:lnTo>
                        <a:pt x="310" y="182"/>
                      </a:lnTo>
                      <a:lnTo>
                        <a:pt x="273" y="198"/>
                      </a:lnTo>
                      <a:lnTo>
                        <a:pt x="253" y="212"/>
                      </a:lnTo>
                      <a:lnTo>
                        <a:pt x="269" y="228"/>
                      </a:lnTo>
                      <a:lnTo>
                        <a:pt x="310" y="215"/>
                      </a:lnTo>
                      <a:lnTo>
                        <a:pt x="343" y="209"/>
                      </a:lnTo>
                      <a:lnTo>
                        <a:pt x="282" y="238"/>
                      </a:lnTo>
                      <a:lnTo>
                        <a:pt x="263" y="252"/>
                      </a:lnTo>
                      <a:lnTo>
                        <a:pt x="256" y="281"/>
                      </a:lnTo>
                      <a:lnTo>
                        <a:pt x="245" y="295"/>
                      </a:lnTo>
                      <a:lnTo>
                        <a:pt x="282" y="278"/>
                      </a:lnTo>
                      <a:lnTo>
                        <a:pt x="315" y="271"/>
                      </a:lnTo>
                      <a:lnTo>
                        <a:pt x="369" y="269"/>
                      </a:lnTo>
                      <a:lnTo>
                        <a:pt x="288" y="292"/>
                      </a:lnTo>
                      <a:lnTo>
                        <a:pt x="239" y="310"/>
                      </a:lnTo>
                      <a:lnTo>
                        <a:pt x="205" y="328"/>
                      </a:lnTo>
                      <a:lnTo>
                        <a:pt x="202" y="354"/>
                      </a:lnTo>
                      <a:lnTo>
                        <a:pt x="242" y="334"/>
                      </a:lnTo>
                      <a:lnTo>
                        <a:pt x="297" y="317"/>
                      </a:lnTo>
                      <a:lnTo>
                        <a:pt x="322" y="317"/>
                      </a:lnTo>
                      <a:lnTo>
                        <a:pt x="263" y="337"/>
                      </a:lnTo>
                      <a:lnTo>
                        <a:pt x="216" y="357"/>
                      </a:lnTo>
                      <a:lnTo>
                        <a:pt x="198" y="375"/>
                      </a:lnTo>
                      <a:lnTo>
                        <a:pt x="205" y="391"/>
                      </a:lnTo>
                      <a:lnTo>
                        <a:pt x="242" y="378"/>
                      </a:lnTo>
                      <a:lnTo>
                        <a:pt x="276" y="364"/>
                      </a:lnTo>
                      <a:lnTo>
                        <a:pt x="346" y="360"/>
                      </a:lnTo>
                      <a:lnTo>
                        <a:pt x="374" y="364"/>
                      </a:lnTo>
                      <a:lnTo>
                        <a:pt x="440" y="367"/>
                      </a:lnTo>
                      <a:lnTo>
                        <a:pt x="516" y="357"/>
                      </a:lnTo>
                      <a:lnTo>
                        <a:pt x="470" y="375"/>
                      </a:lnTo>
                      <a:lnTo>
                        <a:pt x="389" y="388"/>
                      </a:lnTo>
                      <a:lnTo>
                        <a:pt x="406" y="415"/>
                      </a:lnTo>
                      <a:lnTo>
                        <a:pt x="464" y="401"/>
                      </a:lnTo>
                      <a:lnTo>
                        <a:pt x="519" y="381"/>
                      </a:lnTo>
                      <a:lnTo>
                        <a:pt x="555" y="364"/>
                      </a:lnTo>
                      <a:lnTo>
                        <a:pt x="487" y="415"/>
                      </a:lnTo>
                      <a:lnTo>
                        <a:pt x="443" y="428"/>
                      </a:lnTo>
                      <a:lnTo>
                        <a:pt x="406" y="440"/>
                      </a:lnTo>
                      <a:lnTo>
                        <a:pt x="409" y="467"/>
                      </a:lnTo>
                      <a:lnTo>
                        <a:pt x="464" y="458"/>
                      </a:lnTo>
                      <a:lnTo>
                        <a:pt x="506" y="446"/>
                      </a:lnTo>
                      <a:lnTo>
                        <a:pt x="480" y="465"/>
                      </a:lnTo>
                      <a:lnTo>
                        <a:pt x="433" y="477"/>
                      </a:lnTo>
                      <a:lnTo>
                        <a:pt x="409" y="480"/>
                      </a:lnTo>
                      <a:lnTo>
                        <a:pt x="409" y="540"/>
                      </a:lnTo>
                      <a:lnTo>
                        <a:pt x="460" y="519"/>
                      </a:lnTo>
                      <a:lnTo>
                        <a:pt x="501" y="504"/>
                      </a:lnTo>
                      <a:lnTo>
                        <a:pt x="457" y="537"/>
                      </a:lnTo>
                      <a:lnTo>
                        <a:pt x="402" y="560"/>
                      </a:lnTo>
                      <a:lnTo>
                        <a:pt x="406" y="587"/>
                      </a:lnTo>
                      <a:lnTo>
                        <a:pt x="436" y="619"/>
                      </a:lnTo>
                      <a:lnTo>
                        <a:pt x="464" y="584"/>
                      </a:lnTo>
                      <a:lnTo>
                        <a:pt x="501" y="540"/>
                      </a:lnTo>
                      <a:lnTo>
                        <a:pt x="525" y="498"/>
                      </a:lnTo>
                      <a:lnTo>
                        <a:pt x="501" y="563"/>
                      </a:lnTo>
                      <a:lnTo>
                        <a:pt x="480" y="587"/>
                      </a:lnTo>
                      <a:lnTo>
                        <a:pt x="443" y="633"/>
                      </a:lnTo>
                      <a:lnTo>
                        <a:pt x="470" y="663"/>
                      </a:lnTo>
                      <a:lnTo>
                        <a:pt x="513" y="627"/>
                      </a:lnTo>
                      <a:lnTo>
                        <a:pt x="543" y="584"/>
                      </a:lnTo>
                      <a:lnTo>
                        <a:pt x="572" y="537"/>
                      </a:lnTo>
                      <a:lnTo>
                        <a:pt x="547" y="606"/>
                      </a:lnTo>
                      <a:lnTo>
                        <a:pt x="519" y="636"/>
                      </a:lnTo>
                      <a:lnTo>
                        <a:pt x="492" y="667"/>
                      </a:lnTo>
                      <a:lnTo>
                        <a:pt x="516" y="680"/>
                      </a:lnTo>
                      <a:lnTo>
                        <a:pt x="572" y="633"/>
                      </a:lnTo>
                      <a:lnTo>
                        <a:pt x="623" y="560"/>
                      </a:lnTo>
                      <a:lnTo>
                        <a:pt x="643" y="504"/>
                      </a:lnTo>
                      <a:lnTo>
                        <a:pt x="656" y="407"/>
                      </a:lnTo>
                      <a:lnTo>
                        <a:pt x="663" y="334"/>
                      </a:lnTo>
                      <a:lnTo>
                        <a:pt x="673" y="252"/>
                      </a:lnTo>
                      <a:lnTo>
                        <a:pt x="615" y="269"/>
                      </a:lnTo>
                      <a:lnTo>
                        <a:pt x="552" y="292"/>
                      </a:lnTo>
                      <a:lnTo>
                        <a:pt x="457" y="313"/>
                      </a:lnTo>
                      <a:lnTo>
                        <a:pt x="543" y="281"/>
                      </a:lnTo>
                      <a:lnTo>
                        <a:pt x="575" y="262"/>
                      </a:lnTo>
                      <a:lnTo>
                        <a:pt x="636" y="242"/>
                      </a:lnTo>
                      <a:lnTo>
                        <a:pt x="667" y="235"/>
                      </a:lnTo>
                      <a:lnTo>
                        <a:pt x="667" y="191"/>
                      </a:lnTo>
                      <a:lnTo>
                        <a:pt x="659" y="136"/>
                      </a:lnTo>
                      <a:lnTo>
                        <a:pt x="583" y="149"/>
                      </a:lnTo>
                      <a:lnTo>
                        <a:pt x="535" y="163"/>
                      </a:lnTo>
                      <a:lnTo>
                        <a:pt x="473" y="191"/>
                      </a:lnTo>
                      <a:lnTo>
                        <a:pt x="528" y="149"/>
                      </a:lnTo>
                      <a:lnTo>
                        <a:pt x="592" y="130"/>
                      </a:lnTo>
                      <a:lnTo>
                        <a:pt x="656" y="115"/>
                      </a:lnTo>
                      <a:lnTo>
                        <a:pt x="643" y="73"/>
                      </a:lnTo>
                      <a:lnTo>
                        <a:pt x="623" y="46"/>
                      </a:lnTo>
                      <a:lnTo>
                        <a:pt x="565" y="29"/>
                      </a:lnTo>
                      <a:lnTo>
                        <a:pt x="509" y="43"/>
                      </a:lnTo>
                      <a:lnTo>
                        <a:pt x="457" y="80"/>
                      </a:lnTo>
                      <a:lnTo>
                        <a:pt x="492" y="37"/>
                      </a:lnTo>
                      <a:lnTo>
                        <a:pt x="547" y="16"/>
                      </a:lnTo>
                      <a:lnTo>
                        <a:pt x="487" y="6"/>
                      </a:lnTo>
                      <a:lnTo>
                        <a:pt x="443" y="3"/>
                      </a:lnTo>
                      <a:lnTo>
                        <a:pt x="380" y="13"/>
                      </a:lnTo>
                      <a:lnTo>
                        <a:pt x="337" y="40"/>
                      </a:lnTo>
                      <a:lnTo>
                        <a:pt x="269" y="53"/>
                      </a:lnTo>
                      <a:lnTo>
                        <a:pt x="315" y="33"/>
                      </a:lnTo>
                      <a:lnTo>
                        <a:pt x="349" y="13"/>
                      </a:lnTo>
                      <a:lnTo>
                        <a:pt x="369" y="0"/>
                      </a:lnTo>
                      <a:lnTo>
                        <a:pt x="303" y="3"/>
                      </a:lnTo>
                      <a:lnTo>
                        <a:pt x="245" y="6"/>
                      </a:lnTo>
                      <a:lnTo>
                        <a:pt x="209" y="23"/>
                      </a:lnTo>
                      <a:lnTo>
                        <a:pt x="172" y="56"/>
                      </a:lnTo>
                      <a:lnTo>
                        <a:pt x="144" y="100"/>
                      </a:lnTo>
                      <a:lnTo>
                        <a:pt x="160" y="50"/>
                      </a:lnTo>
                      <a:lnTo>
                        <a:pt x="195" y="16"/>
                      </a:lnTo>
                      <a:lnTo>
                        <a:pt x="110" y="43"/>
                      </a:lnTo>
                      <a:close/>
                    </a:path>
                  </a:pathLst>
                </a:custGeom>
                <a:solidFill>
                  <a:srgbClr val="A05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468" name="Group 91"/>
                <p:cNvGrpSpPr>
                  <a:grpSpLocks/>
                </p:cNvGrpSpPr>
                <p:nvPr/>
              </p:nvGrpSpPr>
              <p:grpSpPr bwMode="auto">
                <a:xfrm>
                  <a:off x="582" y="922"/>
                  <a:ext cx="106" cy="64"/>
                  <a:chOff x="582" y="922"/>
                  <a:chExt cx="106" cy="64"/>
                </a:xfrm>
              </p:grpSpPr>
              <p:sp>
                <p:nvSpPr>
                  <p:cNvPr id="5505" name="Freeform 92"/>
                  <p:cNvSpPr>
                    <a:spLocks/>
                  </p:cNvSpPr>
                  <p:nvPr/>
                </p:nvSpPr>
                <p:spPr bwMode="auto">
                  <a:xfrm>
                    <a:off x="582" y="921"/>
                    <a:ext cx="106" cy="65"/>
                  </a:xfrm>
                  <a:custGeom>
                    <a:avLst/>
                    <a:gdLst>
                      <a:gd name="T0" fmla="*/ 0 w 738"/>
                      <a:gd name="T1" fmla="*/ 0 h 449"/>
                      <a:gd name="T2" fmla="*/ 0 w 738"/>
                      <a:gd name="T3" fmla="*/ 0 h 449"/>
                      <a:gd name="T4" fmla="*/ 0 w 738"/>
                      <a:gd name="T5" fmla="*/ 0 h 449"/>
                      <a:gd name="T6" fmla="*/ 0 w 738"/>
                      <a:gd name="T7" fmla="*/ 0 h 449"/>
                      <a:gd name="T8" fmla="*/ 0 w 738"/>
                      <a:gd name="T9" fmla="*/ 0 h 449"/>
                      <a:gd name="T10" fmla="*/ 0 w 738"/>
                      <a:gd name="T11" fmla="*/ 0 h 449"/>
                      <a:gd name="T12" fmla="*/ 0 w 738"/>
                      <a:gd name="T13" fmla="*/ 0 h 449"/>
                      <a:gd name="T14" fmla="*/ 0 w 738"/>
                      <a:gd name="T15" fmla="*/ 0 h 449"/>
                      <a:gd name="T16" fmla="*/ 0 w 738"/>
                      <a:gd name="T17" fmla="*/ 0 h 449"/>
                      <a:gd name="T18" fmla="*/ 0 w 738"/>
                      <a:gd name="T19" fmla="*/ 0 h 449"/>
                      <a:gd name="T20" fmla="*/ 0 w 738"/>
                      <a:gd name="T21" fmla="*/ 0 h 449"/>
                      <a:gd name="T22" fmla="*/ 0 w 738"/>
                      <a:gd name="T23" fmla="*/ 0 h 449"/>
                      <a:gd name="T24" fmla="*/ 0 w 738"/>
                      <a:gd name="T25" fmla="*/ 0 h 449"/>
                      <a:gd name="T26" fmla="*/ 0 w 738"/>
                      <a:gd name="T27" fmla="*/ 0 h 449"/>
                      <a:gd name="T28" fmla="*/ 0 w 738"/>
                      <a:gd name="T29" fmla="*/ 0 h 449"/>
                      <a:gd name="T30" fmla="*/ 0 w 738"/>
                      <a:gd name="T31" fmla="*/ 0 h 449"/>
                      <a:gd name="T32" fmla="*/ 0 w 738"/>
                      <a:gd name="T33" fmla="*/ 0 h 449"/>
                      <a:gd name="T34" fmla="*/ 0 w 738"/>
                      <a:gd name="T35" fmla="*/ 0 h 449"/>
                      <a:gd name="T36" fmla="*/ 0 w 738"/>
                      <a:gd name="T37" fmla="*/ 0 h 449"/>
                      <a:gd name="T38" fmla="*/ 0 w 738"/>
                      <a:gd name="T39" fmla="*/ 0 h 449"/>
                      <a:gd name="T40" fmla="*/ 0 w 738"/>
                      <a:gd name="T41" fmla="*/ 0 h 449"/>
                      <a:gd name="T42" fmla="*/ 0 w 738"/>
                      <a:gd name="T43" fmla="*/ 0 h 449"/>
                      <a:gd name="T44" fmla="*/ 0 w 738"/>
                      <a:gd name="T45" fmla="*/ 0 h 449"/>
                      <a:gd name="T46" fmla="*/ 0 w 738"/>
                      <a:gd name="T47" fmla="*/ 0 h 449"/>
                      <a:gd name="T48" fmla="*/ 0 w 738"/>
                      <a:gd name="T49" fmla="*/ 0 h 449"/>
                      <a:gd name="T50" fmla="*/ 0 w 738"/>
                      <a:gd name="T51" fmla="*/ 0 h 449"/>
                      <a:gd name="T52" fmla="*/ 0 w 738"/>
                      <a:gd name="T53" fmla="*/ 0 h 449"/>
                      <a:gd name="T54" fmla="*/ 0 w 738"/>
                      <a:gd name="T55" fmla="*/ 0 h 449"/>
                      <a:gd name="T56" fmla="*/ 0 w 738"/>
                      <a:gd name="T57" fmla="*/ 0 h 449"/>
                      <a:gd name="T58" fmla="*/ 0 w 738"/>
                      <a:gd name="T59" fmla="*/ 0 h 449"/>
                      <a:gd name="T60" fmla="*/ 0 w 738"/>
                      <a:gd name="T61" fmla="*/ 0 h 449"/>
                      <a:gd name="T62" fmla="*/ 0 w 738"/>
                      <a:gd name="T63" fmla="*/ 0 h 449"/>
                      <a:gd name="T64" fmla="*/ 0 w 738"/>
                      <a:gd name="T65" fmla="*/ 0 h 449"/>
                      <a:gd name="T66" fmla="*/ 0 w 738"/>
                      <a:gd name="T67" fmla="*/ 0 h 449"/>
                      <a:gd name="T68" fmla="*/ 0 w 738"/>
                      <a:gd name="T69" fmla="*/ 0 h 449"/>
                      <a:gd name="T70" fmla="*/ 0 w 738"/>
                      <a:gd name="T71" fmla="*/ 0 h 449"/>
                      <a:gd name="T72" fmla="*/ 0 w 738"/>
                      <a:gd name="T73" fmla="*/ 0 h 449"/>
                      <a:gd name="T74" fmla="*/ 0 w 738"/>
                      <a:gd name="T75" fmla="*/ 0 h 449"/>
                      <a:gd name="T76" fmla="*/ 0 w 738"/>
                      <a:gd name="T77" fmla="*/ 0 h 449"/>
                      <a:gd name="T78" fmla="*/ 0 w 738"/>
                      <a:gd name="T79" fmla="*/ 0 h 449"/>
                      <a:gd name="T80" fmla="*/ 0 w 738"/>
                      <a:gd name="T81" fmla="*/ 0 h 449"/>
                      <a:gd name="T82" fmla="*/ 0 w 738"/>
                      <a:gd name="T83" fmla="*/ 0 h 449"/>
                      <a:gd name="T84" fmla="*/ 0 w 738"/>
                      <a:gd name="T85" fmla="*/ 0 h 449"/>
                      <a:gd name="T86" fmla="*/ 0 w 738"/>
                      <a:gd name="T87" fmla="*/ 0 h 449"/>
                      <a:gd name="T88" fmla="*/ 0 w 738"/>
                      <a:gd name="T89" fmla="*/ 0 h 449"/>
                      <a:gd name="T90" fmla="*/ 0 w 738"/>
                      <a:gd name="T91" fmla="*/ 0 h 449"/>
                      <a:gd name="T92" fmla="*/ 0 w 738"/>
                      <a:gd name="T93" fmla="*/ 0 h 449"/>
                      <a:gd name="T94" fmla="*/ 0 w 738"/>
                      <a:gd name="T95" fmla="*/ 0 h 449"/>
                      <a:gd name="T96" fmla="*/ 0 w 738"/>
                      <a:gd name="T97" fmla="*/ 0 h 449"/>
                      <a:gd name="T98" fmla="*/ 0 w 738"/>
                      <a:gd name="T99" fmla="*/ 0 h 44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738"/>
                      <a:gd name="T151" fmla="*/ 0 h 449"/>
                      <a:gd name="T152" fmla="*/ 738 w 738"/>
                      <a:gd name="T153" fmla="*/ 449 h 44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738" h="449">
                        <a:moveTo>
                          <a:pt x="738" y="267"/>
                        </a:moveTo>
                        <a:lnTo>
                          <a:pt x="646" y="246"/>
                        </a:lnTo>
                        <a:lnTo>
                          <a:pt x="612" y="240"/>
                        </a:lnTo>
                        <a:lnTo>
                          <a:pt x="590" y="221"/>
                        </a:lnTo>
                        <a:lnTo>
                          <a:pt x="568" y="192"/>
                        </a:lnTo>
                        <a:lnTo>
                          <a:pt x="525" y="150"/>
                        </a:lnTo>
                        <a:lnTo>
                          <a:pt x="444" y="83"/>
                        </a:lnTo>
                        <a:lnTo>
                          <a:pt x="430" y="61"/>
                        </a:lnTo>
                        <a:lnTo>
                          <a:pt x="409" y="39"/>
                        </a:lnTo>
                        <a:lnTo>
                          <a:pt x="367" y="34"/>
                        </a:lnTo>
                        <a:lnTo>
                          <a:pt x="238" y="11"/>
                        </a:lnTo>
                        <a:lnTo>
                          <a:pt x="203" y="0"/>
                        </a:lnTo>
                        <a:lnTo>
                          <a:pt x="171" y="14"/>
                        </a:lnTo>
                        <a:lnTo>
                          <a:pt x="155" y="28"/>
                        </a:lnTo>
                        <a:lnTo>
                          <a:pt x="79" y="54"/>
                        </a:lnTo>
                        <a:lnTo>
                          <a:pt x="50" y="65"/>
                        </a:lnTo>
                        <a:lnTo>
                          <a:pt x="39" y="76"/>
                        </a:lnTo>
                        <a:lnTo>
                          <a:pt x="25" y="120"/>
                        </a:lnTo>
                        <a:lnTo>
                          <a:pt x="16" y="141"/>
                        </a:lnTo>
                        <a:lnTo>
                          <a:pt x="10" y="154"/>
                        </a:lnTo>
                        <a:lnTo>
                          <a:pt x="0" y="174"/>
                        </a:lnTo>
                        <a:lnTo>
                          <a:pt x="0" y="191"/>
                        </a:lnTo>
                        <a:lnTo>
                          <a:pt x="15" y="202"/>
                        </a:lnTo>
                        <a:lnTo>
                          <a:pt x="46" y="201"/>
                        </a:lnTo>
                        <a:lnTo>
                          <a:pt x="94" y="178"/>
                        </a:lnTo>
                        <a:lnTo>
                          <a:pt x="155" y="167"/>
                        </a:lnTo>
                        <a:lnTo>
                          <a:pt x="209" y="174"/>
                        </a:lnTo>
                        <a:lnTo>
                          <a:pt x="151" y="189"/>
                        </a:lnTo>
                        <a:lnTo>
                          <a:pt x="111" y="202"/>
                        </a:lnTo>
                        <a:lnTo>
                          <a:pt x="64" y="221"/>
                        </a:lnTo>
                        <a:lnTo>
                          <a:pt x="53" y="236"/>
                        </a:lnTo>
                        <a:lnTo>
                          <a:pt x="53" y="255"/>
                        </a:lnTo>
                        <a:lnTo>
                          <a:pt x="71" y="267"/>
                        </a:lnTo>
                        <a:lnTo>
                          <a:pt x="91" y="264"/>
                        </a:lnTo>
                        <a:lnTo>
                          <a:pt x="158" y="246"/>
                        </a:lnTo>
                        <a:lnTo>
                          <a:pt x="217" y="243"/>
                        </a:lnTo>
                        <a:lnTo>
                          <a:pt x="263" y="246"/>
                        </a:lnTo>
                        <a:lnTo>
                          <a:pt x="288" y="264"/>
                        </a:lnTo>
                        <a:lnTo>
                          <a:pt x="318" y="294"/>
                        </a:lnTo>
                        <a:lnTo>
                          <a:pt x="341" y="327"/>
                        </a:lnTo>
                        <a:lnTo>
                          <a:pt x="365" y="361"/>
                        </a:lnTo>
                        <a:lnTo>
                          <a:pt x="385" y="387"/>
                        </a:lnTo>
                        <a:lnTo>
                          <a:pt x="420" y="411"/>
                        </a:lnTo>
                        <a:lnTo>
                          <a:pt x="454" y="418"/>
                        </a:lnTo>
                        <a:lnTo>
                          <a:pt x="491" y="422"/>
                        </a:lnTo>
                        <a:lnTo>
                          <a:pt x="536" y="418"/>
                        </a:lnTo>
                        <a:lnTo>
                          <a:pt x="570" y="415"/>
                        </a:lnTo>
                        <a:lnTo>
                          <a:pt x="615" y="427"/>
                        </a:lnTo>
                        <a:lnTo>
                          <a:pt x="738" y="449"/>
                        </a:lnTo>
                        <a:lnTo>
                          <a:pt x="738" y="267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1588">
                    <a:solidFill>
                      <a:srgbClr val="402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6" name="Freeform 93"/>
                  <p:cNvSpPr>
                    <a:spLocks/>
                  </p:cNvSpPr>
                  <p:nvPr/>
                </p:nvSpPr>
                <p:spPr bwMode="auto">
                  <a:xfrm>
                    <a:off x="587" y="934"/>
                    <a:ext cx="34" cy="8"/>
                  </a:xfrm>
                  <a:custGeom>
                    <a:avLst/>
                    <a:gdLst>
                      <a:gd name="T0" fmla="*/ 0 w 235"/>
                      <a:gd name="T1" fmla="*/ 0 h 55"/>
                      <a:gd name="T2" fmla="*/ 0 w 235"/>
                      <a:gd name="T3" fmla="*/ 0 h 55"/>
                      <a:gd name="T4" fmla="*/ 0 w 235"/>
                      <a:gd name="T5" fmla="*/ 0 h 55"/>
                      <a:gd name="T6" fmla="*/ 0 w 235"/>
                      <a:gd name="T7" fmla="*/ 0 h 55"/>
                      <a:gd name="T8" fmla="*/ 0 w 235"/>
                      <a:gd name="T9" fmla="*/ 0 h 55"/>
                      <a:gd name="T10" fmla="*/ 0 w 235"/>
                      <a:gd name="T11" fmla="*/ 0 h 55"/>
                      <a:gd name="T12" fmla="*/ 0 w 235"/>
                      <a:gd name="T13" fmla="*/ 0 h 55"/>
                      <a:gd name="T14" fmla="*/ 0 w 235"/>
                      <a:gd name="T15" fmla="*/ 0 h 55"/>
                      <a:gd name="T16" fmla="*/ 0 w 235"/>
                      <a:gd name="T17" fmla="*/ 0 h 55"/>
                      <a:gd name="T18" fmla="*/ 0 w 235"/>
                      <a:gd name="T19" fmla="*/ 0 h 55"/>
                      <a:gd name="T20" fmla="*/ 0 w 235"/>
                      <a:gd name="T21" fmla="*/ 0 h 55"/>
                      <a:gd name="T22" fmla="*/ 0 w 235"/>
                      <a:gd name="T23" fmla="*/ 0 h 55"/>
                      <a:gd name="T24" fmla="*/ 0 w 235"/>
                      <a:gd name="T25" fmla="*/ 0 h 5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35"/>
                      <a:gd name="T40" fmla="*/ 0 h 55"/>
                      <a:gd name="T41" fmla="*/ 235 w 235"/>
                      <a:gd name="T42" fmla="*/ 55 h 5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35" h="55">
                        <a:moveTo>
                          <a:pt x="0" y="55"/>
                        </a:moveTo>
                        <a:lnTo>
                          <a:pt x="40" y="38"/>
                        </a:lnTo>
                        <a:lnTo>
                          <a:pt x="73" y="31"/>
                        </a:lnTo>
                        <a:lnTo>
                          <a:pt x="113" y="19"/>
                        </a:lnTo>
                        <a:lnTo>
                          <a:pt x="147" y="12"/>
                        </a:lnTo>
                        <a:lnTo>
                          <a:pt x="199" y="16"/>
                        </a:lnTo>
                        <a:lnTo>
                          <a:pt x="235" y="19"/>
                        </a:lnTo>
                        <a:lnTo>
                          <a:pt x="181" y="8"/>
                        </a:lnTo>
                        <a:lnTo>
                          <a:pt x="134" y="0"/>
                        </a:lnTo>
                        <a:lnTo>
                          <a:pt x="73" y="26"/>
                        </a:lnTo>
                        <a:lnTo>
                          <a:pt x="40" y="29"/>
                        </a:lnTo>
                        <a:lnTo>
                          <a:pt x="3" y="47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7" name="Freeform 94"/>
                  <p:cNvSpPr>
                    <a:spLocks/>
                  </p:cNvSpPr>
                  <p:nvPr/>
                </p:nvSpPr>
                <p:spPr bwMode="auto">
                  <a:xfrm>
                    <a:off x="605" y="924"/>
                    <a:ext cx="29" cy="6"/>
                  </a:xfrm>
                  <a:custGeom>
                    <a:avLst/>
                    <a:gdLst>
                      <a:gd name="T0" fmla="*/ 0 w 199"/>
                      <a:gd name="T1" fmla="*/ 0 h 38"/>
                      <a:gd name="T2" fmla="*/ 0 w 199"/>
                      <a:gd name="T3" fmla="*/ 0 h 38"/>
                      <a:gd name="T4" fmla="*/ 0 w 199"/>
                      <a:gd name="T5" fmla="*/ 0 h 38"/>
                      <a:gd name="T6" fmla="*/ 0 w 199"/>
                      <a:gd name="T7" fmla="*/ 0 h 38"/>
                      <a:gd name="T8" fmla="*/ 0 w 199"/>
                      <a:gd name="T9" fmla="*/ 0 h 38"/>
                      <a:gd name="T10" fmla="*/ 0 w 199"/>
                      <a:gd name="T11" fmla="*/ 0 h 38"/>
                      <a:gd name="T12" fmla="*/ 0 w 199"/>
                      <a:gd name="T13" fmla="*/ 0 h 38"/>
                      <a:gd name="T14" fmla="*/ 0 w 199"/>
                      <a:gd name="T15" fmla="*/ 0 h 38"/>
                      <a:gd name="T16" fmla="*/ 0 w 199"/>
                      <a:gd name="T17" fmla="*/ 0 h 38"/>
                      <a:gd name="T18" fmla="*/ 0 w 199"/>
                      <a:gd name="T19" fmla="*/ 0 h 38"/>
                      <a:gd name="T20" fmla="*/ 0 w 199"/>
                      <a:gd name="T21" fmla="*/ 0 h 38"/>
                      <a:gd name="T22" fmla="*/ 0 w 199"/>
                      <a:gd name="T23" fmla="*/ 0 h 3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99"/>
                      <a:gd name="T37" fmla="*/ 0 h 38"/>
                      <a:gd name="T38" fmla="*/ 199 w 199"/>
                      <a:gd name="T39" fmla="*/ 38 h 3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99" h="38">
                        <a:moveTo>
                          <a:pt x="55" y="0"/>
                        </a:moveTo>
                        <a:lnTo>
                          <a:pt x="31" y="1"/>
                        </a:lnTo>
                        <a:lnTo>
                          <a:pt x="0" y="12"/>
                        </a:lnTo>
                        <a:lnTo>
                          <a:pt x="21" y="10"/>
                        </a:lnTo>
                        <a:lnTo>
                          <a:pt x="52" y="4"/>
                        </a:lnTo>
                        <a:lnTo>
                          <a:pt x="116" y="20"/>
                        </a:lnTo>
                        <a:lnTo>
                          <a:pt x="152" y="31"/>
                        </a:lnTo>
                        <a:lnTo>
                          <a:pt x="192" y="38"/>
                        </a:lnTo>
                        <a:lnTo>
                          <a:pt x="199" y="31"/>
                        </a:lnTo>
                        <a:lnTo>
                          <a:pt x="155" y="23"/>
                        </a:lnTo>
                        <a:lnTo>
                          <a:pt x="103" y="12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8" name="Freeform 95"/>
                  <p:cNvSpPr>
                    <a:spLocks/>
                  </p:cNvSpPr>
                  <p:nvPr/>
                </p:nvSpPr>
                <p:spPr bwMode="auto">
                  <a:xfrm>
                    <a:off x="611" y="944"/>
                    <a:ext cx="11" cy="4"/>
                  </a:xfrm>
                  <a:custGeom>
                    <a:avLst/>
                    <a:gdLst>
                      <a:gd name="T0" fmla="*/ 0 w 81"/>
                      <a:gd name="T1" fmla="*/ 0 h 19"/>
                      <a:gd name="T2" fmla="*/ 0 w 81"/>
                      <a:gd name="T3" fmla="*/ 0 h 19"/>
                      <a:gd name="T4" fmla="*/ 0 w 81"/>
                      <a:gd name="T5" fmla="*/ 0 h 19"/>
                      <a:gd name="T6" fmla="*/ 0 w 81"/>
                      <a:gd name="T7" fmla="*/ 0 h 19"/>
                      <a:gd name="T8" fmla="*/ 0 w 81"/>
                      <a:gd name="T9" fmla="*/ 0 h 19"/>
                      <a:gd name="T10" fmla="*/ 0 w 81"/>
                      <a:gd name="T11" fmla="*/ 0 h 19"/>
                      <a:gd name="T12" fmla="*/ 0 w 81"/>
                      <a:gd name="T13" fmla="*/ 0 h 1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1"/>
                      <a:gd name="T22" fmla="*/ 0 h 19"/>
                      <a:gd name="T23" fmla="*/ 81 w 81"/>
                      <a:gd name="T24" fmla="*/ 19 h 1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1" h="19">
                        <a:moveTo>
                          <a:pt x="0" y="9"/>
                        </a:moveTo>
                        <a:lnTo>
                          <a:pt x="9" y="19"/>
                        </a:lnTo>
                        <a:lnTo>
                          <a:pt x="39" y="13"/>
                        </a:lnTo>
                        <a:lnTo>
                          <a:pt x="71" y="13"/>
                        </a:lnTo>
                        <a:lnTo>
                          <a:pt x="81" y="0"/>
                        </a:lnTo>
                        <a:lnTo>
                          <a:pt x="58" y="5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9" name="Freeform 96"/>
                  <p:cNvSpPr>
                    <a:spLocks/>
                  </p:cNvSpPr>
                  <p:nvPr/>
                </p:nvSpPr>
                <p:spPr bwMode="auto">
                  <a:xfrm>
                    <a:off x="587" y="943"/>
                    <a:ext cx="2" cy="5"/>
                  </a:xfrm>
                  <a:custGeom>
                    <a:avLst/>
                    <a:gdLst>
                      <a:gd name="T0" fmla="*/ 0 w 20"/>
                      <a:gd name="T1" fmla="*/ 0 h 35"/>
                      <a:gd name="T2" fmla="*/ 0 w 20"/>
                      <a:gd name="T3" fmla="*/ 0 h 35"/>
                      <a:gd name="T4" fmla="*/ 0 w 20"/>
                      <a:gd name="T5" fmla="*/ 0 h 35"/>
                      <a:gd name="T6" fmla="*/ 0 w 20"/>
                      <a:gd name="T7" fmla="*/ 0 h 35"/>
                      <a:gd name="T8" fmla="*/ 0 w 20"/>
                      <a:gd name="T9" fmla="*/ 0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35"/>
                      <a:gd name="T17" fmla="*/ 20 w 20"/>
                      <a:gd name="T18" fmla="*/ 35 h 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35">
                        <a:moveTo>
                          <a:pt x="20" y="0"/>
                        </a:moveTo>
                        <a:lnTo>
                          <a:pt x="20" y="10"/>
                        </a:lnTo>
                        <a:lnTo>
                          <a:pt x="16" y="26"/>
                        </a:lnTo>
                        <a:lnTo>
                          <a:pt x="0" y="35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10" name="Freeform 97"/>
                  <p:cNvSpPr>
                    <a:spLocks/>
                  </p:cNvSpPr>
                  <p:nvPr/>
                </p:nvSpPr>
                <p:spPr bwMode="auto">
                  <a:xfrm>
                    <a:off x="595" y="955"/>
                    <a:ext cx="2" cy="3"/>
                  </a:xfrm>
                  <a:custGeom>
                    <a:avLst/>
                    <a:gdLst>
                      <a:gd name="T0" fmla="*/ 0 w 15"/>
                      <a:gd name="T1" fmla="*/ 0 h 19"/>
                      <a:gd name="T2" fmla="*/ 0 w 15"/>
                      <a:gd name="T3" fmla="*/ 0 h 19"/>
                      <a:gd name="T4" fmla="*/ 0 w 15"/>
                      <a:gd name="T5" fmla="*/ 0 h 19"/>
                      <a:gd name="T6" fmla="*/ 0 w 15"/>
                      <a:gd name="T7" fmla="*/ 0 h 1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"/>
                      <a:gd name="T13" fmla="*/ 0 h 19"/>
                      <a:gd name="T14" fmla="*/ 15 w 15"/>
                      <a:gd name="T15" fmla="*/ 19 h 1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" h="19">
                        <a:moveTo>
                          <a:pt x="15" y="0"/>
                        </a:moveTo>
                        <a:lnTo>
                          <a:pt x="12" y="10"/>
                        </a:lnTo>
                        <a:lnTo>
                          <a:pt x="0" y="19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11" name="Freeform 98"/>
                  <p:cNvSpPr>
                    <a:spLocks/>
                  </p:cNvSpPr>
                  <p:nvPr/>
                </p:nvSpPr>
                <p:spPr bwMode="auto">
                  <a:xfrm>
                    <a:off x="633" y="937"/>
                    <a:ext cx="5" cy="7"/>
                  </a:xfrm>
                  <a:custGeom>
                    <a:avLst/>
                    <a:gdLst>
                      <a:gd name="T0" fmla="*/ 0 w 37"/>
                      <a:gd name="T1" fmla="*/ 0 h 46"/>
                      <a:gd name="T2" fmla="*/ 0 w 37"/>
                      <a:gd name="T3" fmla="*/ 0 h 46"/>
                      <a:gd name="T4" fmla="*/ 0 w 37"/>
                      <a:gd name="T5" fmla="*/ 0 h 46"/>
                      <a:gd name="T6" fmla="*/ 0 w 37"/>
                      <a:gd name="T7" fmla="*/ 0 h 46"/>
                      <a:gd name="T8" fmla="*/ 0 w 3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"/>
                      <a:gd name="T16" fmla="*/ 0 h 46"/>
                      <a:gd name="T17" fmla="*/ 37 w 3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" h="46">
                        <a:moveTo>
                          <a:pt x="0" y="0"/>
                        </a:moveTo>
                        <a:lnTo>
                          <a:pt x="7" y="15"/>
                        </a:lnTo>
                        <a:lnTo>
                          <a:pt x="7" y="26"/>
                        </a:lnTo>
                        <a:lnTo>
                          <a:pt x="37" y="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12" name="Freeform 99"/>
                  <p:cNvSpPr>
                    <a:spLocks/>
                  </p:cNvSpPr>
                  <p:nvPr/>
                </p:nvSpPr>
                <p:spPr bwMode="auto">
                  <a:xfrm>
                    <a:off x="642" y="937"/>
                    <a:ext cx="17" cy="18"/>
                  </a:xfrm>
                  <a:custGeom>
                    <a:avLst/>
                    <a:gdLst>
                      <a:gd name="T0" fmla="*/ 0 w 120"/>
                      <a:gd name="T1" fmla="*/ 0 h 121"/>
                      <a:gd name="T2" fmla="*/ 0 w 120"/>
                      <a:gd name="T3" fmla="*/ 0 h 121"/>
                      <a:gd name="T4" fmla="*/ 0 w 120"/>
                      <a:gd name="T5" fmla="*/ 0 h 121"/>
                      <a:gd name="T6" fmla="*/ 0 w 120"/>
                      <a:gd name="T7" fmla="*/ 0 h 121"/>
                      <a:gd name="T8" fmla="*/ 0 w 120"/>
                      <a:gd name="T9" fmla="*/ 0 h 121"/>
                      <a:gd name="T10" fmla="*/ 0 w 120"/>
                      <a:gd name="T11" fmla="*/ 0 h 12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0"/>
                      <a:gd name="T19" fmla="*/ 0 h 121"/>
                      <a:gd name="T20" fmla="*/ 120 w 120"/>
                      <a:gd name="T21" fmla="*/ 121 h 12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0" h="121">
                        <a:moveTo>
                          <a:pt x="0" y="0"/>
                        </a:moveTo>
                        <a:lnTo>
                          <a:pt x="22" y="37"/>
                        </a:lnTo>
                        <a:lnTo>
                          <a:pt x="45" y="68"/>
                        </a:lnTo>
                        <a:lnTo>
                          <a:pt x="120" y="121"/>
                        </a:lnTo>
                        <a:lnTo>
                          <a:pt x="49" y="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13" name="Freeform 100"/>
                  <p:cNvSpPr>
                    <a:spLocks/>
                  </p:cNvSpPr>
                  <p:nvPr/>
                </p:nvSpPr>
                <p:spPr bwMode="auto">
                  <a:xfrm>
                    <a:off x="664" y="962"/>
                    <a:ext cx="4" cy="11"/>
                  </a:xfrm>
                  <a:custGeom>
                    <a:avLst/>
                    <a:gdLst>
                      <a:gd name="T0" fmla="*/ 0 w 28"/>
                      <a:gd name="T1" fmla="*/ 0 h 86"/>
                      <a:gd name="T2" fmla="*/ 0 w 28"/>
                      <a:gd name="T3" fmla="*/ 0 h 86"/>
                      <a:gd name="T4" fmla="*/ 0 w 28"/>
                      <a:gd name="T5" fmla="*/ 0 h 86"/>
                      <a:gd name="T6" fmla="*/ 0 w 28"/>
                      <a:gd name="T7" fmla="*/ 0 h 86"/>
                      <a:gd name="T8" fmla="*/ 0 w 28"/>
                      <a:gd name="T9" fmla="*/ 0 h 86"/>
                      <a:gd name="T10" fmla="*/ 0 w 28"/>
                      <a:gd name="T11" fmla="*/ 0 h 86"/>
                      <a:gd name="T12" fmla="*/ 0 w 28"/>
                      <a:gd name="T13" fmla="*/ 0 h 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8"/>
                      <a:gd name="T22" fmla="*/ 0 h 86"/>
                      <a:gd name="T23" fmla="*/ 28 w 28"/>
                      <a:gd name="T24" fmla="*/ 86 h 8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8" h="86">
                        <a:moveTo>
                          <a:pt x="28" y="0"/>
                        </a:moveTo>
                        <a:lnTo>
                          <a:pt x="10" y="30"/>
                        </a:lnTo>
                        <a:lnTo>
                          <a:pt x="4" y="60"/>
                        </a:lnTo>
                        <a:lnTo>
                          <a:pt x="3" y="86"/>
                        </a:lnTo>
                        <a:lnTo>
                          <a:pt x="0" y="49"/>
                        </a:lnTo>
                        <a:lnTo>
                          <a:pt x="3" y="22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14" name="Freeform 101"/>
                  <p:cNvSpPr>
                    <a:spLocks/>
                  </p:cNvSpPr>
                  <p:nvPr/>
                </p:nvSpPr>
                <p:spPr bwMode="auto">
                  <a:xfrm>
                    <a:off x="626" y="950"/>
                    <a:ext cx="2" cy="4"/>
                  </a:xfrm>
                  <a:custGeom>
                    <a:avLst/>
                    <a:gdLst>
                      <a:gd name="T0" fmla="*/ 0 w 15"/>
                      <a:gd name="T1" fmla="*/ 0 h 31"/>
                      <a:gd name="T2" fmla="*/ 0 w 15"/>
                      <a:gd name="T3" fmla="*/ 0 h 31"/>
                      <a:gd name="T4" fmla="*/ 0 w 15"/>
                      <a:gd name="T5" fmla="*/ 0 h 31"/>
                      <a:gd name="T6" fmla="*/ 0 w 15"/>
                      <a:gd name="T7" fmla="*/ 0 h 3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"/>
                      <a:gd name="T13" fmla="*/ 0 h 31"/>
                      <a:gd name="T14" fmla="*/ 15 w 15"/>
                      <a:gd name="T15" fmla="*/ 31 h 3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" h="31">
                        <a:moveTo>
                          <a:pt x="12" y="0"/>
                        </a:moveTo>
                        <a:lnTo>
                          <a:pt x="15" y="13"/>
                        </a:lnTo>
                        <a:lnTo>
                          <a:pt x="0" y="31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469" name="Group 102"/>
                <p:cNvGrpSpPr>
                  <a:grpSpLocks/>
                </p:cNvGrpSpPr>
                <p:nvPr/>
              </p:nvGrpSpPr>
              <p:grpSpPr bwMode="auto">
                <a:xfrm>
                  <a:off x="672" y="781"/>
                  <a:ext cx="243" cy="276"/>
                  <a:chOff x="672" y="781"/>
                  <a:chExt cx="243" cy="276"/>
                </a:xfrm>
              </p:grpSpPr>
              <p:sp>
                <p:nvSpPr>
                  <p:cNvPr id="5491" name="Freeform 103"/>
                  <p:cNvSpPr>
                    <a:spLocks/>
                  </p:cNvSpPr>
                  <p:nvPr/>
                </p:nvSpPr>
                <p:spPr bwMode="auto">
                  <a:xfrm>
                    <a:off x="776" y="781"/>
                    <a:ext cx="7" cy="6"/>
                  </a:xfrm>
                  <a:custGeom>
                    <a:avLst/>
                    <a:gdLst>
                      <a:gd name="T0" fmla="*/ 0 w 55"/>
                      <a:gd name="T1" fmla="*/ 0 h 38"/>
                      <a:gd name="T2" fmla="*/ 0 w 55"/>
                      <a:gd name="T3" fmla="*/ 0 h 38"/>
                      <a:gd name="T4" fmla="*/ 0 w 55"/>
                      <a:gd name="T5" fmla="*/ 0 h 38"/>
                      <a:gd name="T6" fmla="*/ 0 w 55"/>
                      <a:gd name="T7" fmla="*/ 0 h 38"/>
                      <a:gd name="T8" fmla="*/ 0 w 55"/>
                      <a:gd name="T9" fmla="*/ 0 h 38"/>
                      <a:gd name="T10" fmla="*/ 0 w 55"/>
                      <a:gd name="T11" fmla="*/ 0 h 38"/>
                      <a:gd name="T12" fmla="*/ 0 w 55"/>
                      <a:gd name="T13" fmla="*/ 0 h 38"/>
                      <a:gd name="T14" fmla="*/ 0 w 55"/>
                      <a:gd name="T15" fmla="*/ 0 h 3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5"/>
                      <a:gd name="T25" fmla="*/ 0 h 38"/>
                      <a:gd name="T26" fmla="*/ 55 w 55"/>
                      <a:gd name="T27" fmla="*/ 38 h 3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5" h="38">
                        <a:moveTo>
                          <a:pt x="0" y="0"/>
                        </a:moveTo>
                        <a:lnTo>
                          <a:pt x="16" y="11"/>
                        </a:lnTo>
                        <a:lnTo>
                          <a:pt x="32" y="16"/>
                        </a:lnTo>
                        <a:lnTo>
                          <a:pt x="46" y="25"/>
                        </a:lnTo>
                        <a:lnTo>
                          <a:pt x="55" y="38"/>
                        </a:lnTo>
                        <a:lnTo>
                          <a:pt x="42" y="34"/>
                        </a:lnTo>
                        <a:lnTo>
                          <a:pt x="16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2" name="Freeform 104"/>
                  <p:cNvSpPr>
                    <a:spLocks/>
                  </p:cNvSpPr>
                  <p:nvPr/>
                </p:nvSpPr>
                <p:spPr bwMode="auto">
                  <a:xfrm>
                    <a:off x="777" y="790"/>
                    <a:ext cx="3" cy="4"/>
                  </a:xfrm>
                  <a:custGeom>
                    <a:avLst/>
                    <a:gdLst>
                      <a:gd name="T0" fmla="*/ 0 w 16"/>
                      <a:gd name="T1" fmla="*/ 0 h 25"/>
                      <a:gd name="T2" fmla="*/ 0 w 16"/>
                      <a:gd name="T3" fmla="*/ 0 h 25"/>
                      <a:gd name="T4" fmla="*/ 0 w 16"/>
                      <a:gd name="T5" fmla="*/ 0 h 25"/>
                      <a:gd name="T6" fmla="*/ 0 w 16"/>
                      <a:gd name="T7" fmla="*/ 0 h 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25"/>
                      <a:gd name="T14" fmla="*/ 16 w 16"/>
                      <a:gd name="T15" fmla="*/ 25 h 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25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6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2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3" name="Freeform 105"/>
                  <p:cNvSpPr>
                    <a:spLocks/>
                  </p:cNvSpPr>
                  <p:nvPr/>
                </p:nvSpPr>
                <p:spPr bwMode="auto">
                  <a:xfrm>
                    <a:off x="746" y="818"/>
                    <a:ext cx="65" cy="162"/>
                  </a:xfrm>
                  <a:custGeom>
                    <a:avLst/>
                    <a:gdLst>
                      <a:gd name="T0" fmla="*/ 0 w 455"/>
                      <a:gd name="T1" fmla="*/ 0 h 1137"/>
                      <a:gd name="T2" fmla="*/ 0 w 455"/>
                      <a:gd name="T3" fmla="*/ 0 h 1137"/>
                      <a:gd name="T4" fmla="*/ 0 w 455"/>
                      <a:gd name="T5" fmla="*/ 0 h 1137"/>
                      <a:gd name="T6" fmla="*/ 0 w 455"/>
                      <a:gd name="T7" fmla="*/ 0 h 1137"/>
                      <a:gd name="T8" fmla="*/ 0 w 455"/>
                      <a:gd name="T9" fmla="*/ 0 h 1137"/>
                      <a:gd name="T10" fmla="*/ 0 w 455"/>
                      <a:gd name="T11" fmla="*/ 0 h 1137"/>
                      <a:gd name="T12" fmla="*/ 0 w 455"/>
                      <a:gd name="T13" fmla="*/ 0 h 1137"/>
                      <a:gd name="T14" fmla="*/ 0 w 455"/>
                      <a:gd name="T15" fmla="*/ 0 h 1137"/>
                      <a:gd name="T16" fmla="*/ 0 w 455"/>
                      <a:gd name="T17" fmla="*/ 0 h 1137"/>
                      <a:gd name="T18" fmla="*/ 0 w 455"/>
                      <a:gd name="T19" fmla="*/ 0 h 113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55"/>
                      <a:gd name="T31" fmla="*/ 0 h 1137"/>
                      <a:gd name="T32" fmla="*/ 455 w 455"/>
                      <a:gd name="T33" fmla="*/ 1137 h 113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55" h="1137">
                        <a:moveTo>
                          <a:pt x="389" y="0"/>
                        </a:moveTo>
                        <a:lnTo>
                          <a:pt x="347" y="47"/>
                        </a:lnTo>
                        <a:lnTo>
                          <a:pt x="335" y="114"/>
                        </a:lnTo>
                        <a:lnTo>
                          <a:pt x="268" y="179"/>
                        </a:lnTo>
                        <a:lnTo>
                          <a:pt x="133" y="487"/>
                        </a:lnTo>
                        <a:lnTo>
                          <a:pt x="60" y="766"/>
                        </a:lnTo>
                        <a:lnTo>
                          <a:pt x="0" y="1137"/>
                        </a:lnTo>
                        <a:lnTo>
                          <a:pt x="187" y="972"/>
                        </a:lnTo>
                        <a:lnTo>
                          <a:pt x="455" y="148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400000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4" name="Freeform 106"/>
                  <p:cNvSpPr>
                    <a:spLocks/>
                  </p:cNvSpPr>
                  <p:nvPr/>
                </p:nvSpPr>
                <p:spPr bwMode="auto">
                  <a:xfrm>
                    <a:off x="672" y="787"/>
                    <a:ext cx="243" cy="270"/>
                  </a:xfrm>
                  <a:custGeom>
                    <a:avLst/>
                    <a:gdLst>
                      <a:gd name="T0" fmla="*/ 0 w 1699"/>
                      <a:gd name="T1" fmla="*/ 0 h 1895"/>
                      <a:gd name="T2" fmla="*/ 0 w 1699"/>
                      <a:gd name="T3" fmla="*/ 0 h 1895"/>
                      <a:gd name="T4" fmla="*/ 0 w 1699"/>
                      <a:gd name="T5" fmla="*/ 0 h 1895"/>
                      <a:gd name="T6" fmla="*/ 0 w 1699"/>
                      <a:gd name="T7" fmla="*/ 0 h 1895"/>
                      <a:gd name="T8" fmla="*/ 0 w 1699"/>
                      <a:gd name="T9" fmla="*/ 0 h 1895"/>
                      <a:gd name="T10" fmla="*/ 0 w 1699"/>
                      <a:gd name="T11" fmla="*/ 0 h 1895"/>
                      <a:gd name="T12" fmla="*/ 0 w 1699"/>
                      <a:gd name="T13" fmla="*/ 0 h 1895"/>
                      <a:gd name="T14" fmla="*/ 0 w 1699"/>
                      <a:gd name="T15" fmla="*/ 0 h 1895"/>
                      <a:gd name="T16" fmla="*/ 0 w 1699"/>
                      <a:gd name="T17" fmla="*/ 0 h 1895"/>
                      <a:gd name="T18" fmla="*/ 0 w 1699"/>
                      <a:gd name="T19" fmla="*/ 0 h 1895"/>
                      <a:gd name="T20" fmla="*/ 0 w 1699"/>
                      <a:gd name="T21" fmla="*/ 0 h 1895"/>
                      <a:gd name="T22" fmla="*/ 0 w 1699"/>
                      <a:gd name="T23" fmla="*/ 0 h 1895"/>
                      <a:gd name="T24" fmla="*/ 0 w 1699"/>
                      <a:gd name="T25" fmla="*/ 0 h 1895"/>
                      <a:gd name="T26" fmla="*/ 0 w 1699"/>
                      <a:gd name="T27" fmla="*/ 0 h 1895"/>
                      <a:gd name="T28" fmla="*/ 0 w 1699"/>
                      <a:gd name="T29" fmla="*/ 0 h 1895"/>
                      <a:gd name="T30" fmla="*/ 0 w 1699"/>
                      <a:gd name="T31" fmla="*/ 0 h 1895"/>
                      <a:gd name="T32" fmla="*/ 0 w 1699"/>
                      <a:gd name="T33" fmla="*/ 0 h 1895"/>
                      <a:gd name="T34" fmla="*/ 0 w 1699"/>
                      <a:gd name="T35" fmla="*/ 0 h 1895"/>
                      <a:gd name="T36" fmla="*/ 0 w 1699"/>
                      <a:gd name="T37" fmla="*/ 0 h 1895"/>
                      <a:gd name="T38" fmla="*/ 0 w 1699"/>
                      <a:gd name="T39" fmla="*/ 0 h 1895"/>
                      <a:gd name="T40" fmla="*/ 0 w 1699"/>
                      <a:gd name="T41" fmla="*/ 0 h 1895"/>
                      <a:gd name="T42" fmla="*/ 0 w 1699"/>
                      <a:gd name="T43" fmla="*/ 0 h 1895"/>
                      <a:gd name="T44" fmla="*/ 0 w 1699"/>
                      <a:gd name="T45" fmla="*/ 0 h 1895"/>
                      <a:gd name="T46" fmla="*/ 0 w 1699"/>
                      <a:gd name="T47" fmla="*/ 0 h 1895"/>
                      <a:gd name="T48" fmla="*/ 0 w 1699"/>
                      <a:gd name="T49" fmla="*/ 0 h 1895"/>
                      <a:gd name="T50" fmla="*/ 0 w 1699"/>
                      <a:gd name="T51" fmla="*/ 0 h 1895"/>
                      <a:gd name="T52" fmla="*/ 0 w 1699"/>
                      <a:gd name="T53" fmla="*/ 0 h 1895"/>
                      <a:gd name="T54" fmla="*/ 0 w 1699"/>
                      <a:gd name="T55" fmla="*/ 0 h 1895"/>
                      <a:gd name="T56" fmla="*/ 0 w 1699"/>
                      <a:gd name="T57" fmla="*/ 0 h 1895"/>
                      <a:gd name="T58" fmla="*/ 0 w 1699"/>
                      <a:gd name="T59" fmla="*/ 0 h 1895"/>
                      <a:gd name="T60" fmla="*/ 0 w 1699"/>
                      <a:gd name="T61" fmla="*/ 0 h 1895"/>
                      <a:gd name="T62" fmla="*/ 0 w 1699"/>
                      <a:gd name="T63" fmla="*/ 0 h 1895"/>
                      <a:gd name="T64" fmla="*/ 0 w 1699"/>
                      <a:gd name="T65" fmla="*/ 0 h 1895"/>
                      <a:gd name="T66" fmla="*/ 0 w 1699"/>
                      <a:gd name="T67" fmla="*/ 0 h 1895"/>
                      <a:gd name="T68" fmla="*/ 0 w 1699"/>
                      <a:gd name="T69" fmla="*/ 0 h 1895"/>
                      <a:gd name="T70" fmla="*/ 0 w 1699"/>
                      <a:gd name="T71" fmla="*/ 0 h 1895"/>
                      <a:gd name="T72" fmla="*/ 0 w 1699"/>
                      <a:gd name="T73" fmla="*/ 0 h 1895"/>
                      <a:gd name="T74" fmla="*/ 0 w 1699"/>
                      <a:gd name="T75" fmla="*/ 0 h 1895"/>
                      <a:gd name="T76" fmla="*/ 0 w 1699"/>
                      <a:gd name="T77" fmla="*/ 0 h 1895"/>
                      <a:gd name="T78" fmla="*/ 0 w 1699"/>
                      <a:gd name="T79" fmla="*/ 0 h 1895"/>
                      <a:gd name="T80" fmla="*/ 0 w 1699"/>
                      <a:gd name="T81" fmla="*/ 0 h 1895"/>
                      <a:gd name="T82" fmla="*/ 0 w 1699"/>
                      <a:gd name="T83" fmla="*/ 0 h 1895"/>
                      <a:gd name="T84" fmla="*/ 0 w 1699"/>
                      <a:gd name="T85" fmla="*/ 0 h 1895"/>
                      <a:gd name="T86" fmla="*/ 0 w 1699"/>
                      <a:gd name="T87" fmla="*/ 0 h 1895"/>
                      <a:gd name="T88" fmla="*/ 0 w 1699"/>
                      <a:gd name="T89" fmla="*/ 0 h 1895"/>
                      <a:gd name="T90" fmla="*/ 0 w 1699"/>
                      <a:gd name="T91" fmla="*/ 0 h 189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1699"/>
                      <a:gd name="T139" fmla="*/ 0 h 1895"/>
                      <a:gd name="T140" fmla="*/ 1699 w 1699"/>
                      <a:gd name="T141" fmla="*/ 1895 h 189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1699" h="1895">
                        <a:moveTo>
                          <a:pt x="1385" y="99"/>
                        </a:moveTo>
                        <a:lnTo>
                          <a:pt x="1331" y="0"/>
                        </a:lnTo>
                        <a:lnTo>
                          <a:pt x="917" y="172"/>
                        </a:lnTo>
                        <a:lnTo>
                          <a:pt x="899" y="305"/>
                        </a:lnTo>
                        <a:lnTo>
                          <a:pt x="865" y="351"/>
                        </a:lnTo>
                        <a:lnTo>
                          <a:pt x="818" y="404"/>
                        </a:lnTo>
                        <a:lnTo>
                          <a:pt x="791" y="499"/>
                        </a:lnTo>
                        <a:lnTo>
                          <a:pt x="698" y="717"/>
                        </a:lnTo>
                        <a:lnTo>
                          <a:pt x="624" y="977"/>
                        </a:lnTo>
                        <a:lnTo>
                          <a:pt x="590" y="1151"/>
                        </a:lnTo>
                        <a:lnTo>
                          <a:pt x="257" y="1157"/>
                        </a:lnTo>
                        <a:lnTo>
                          <a:pt x="203" y="1190"/>
                        </a:lnTo>
                        <a:lnTo>
                          <a:pt x="50" y="1190"/>
                        </a:lnTo>
                        <a:lnTo>
                          <a:pt x="7" y="1257"/>
                        </a:lnTo>
                        <a:lnTo>
                          <a:pt x="0" y="1337"/>
                        </a:lnTo>
                        <a:lnTo>
                          <a:pt x="16" y="1409"/>
                        </a:lnTo>
                        <a:lnTo>
                          <a:pt x="157" y="1436"/>
                        </a:lnTo>
                        <a:lnTo>
                          <a:pt x="223" y="1535"/>
                        </a:lnTo>
                        <a:lnTo>
                          <a:pt x="356" y="1569"/>
                        </a:lnTo>
                        <a:lnTo>
                          <a:pt x="455" y="1569"/>
                        </a:lnTo>
                        <a:lnTo>
                          <a:pt x="569" y="1590"/>
                        </a:lnTo>
                        <a:lnTo>
                          <a:pt x="576" y="1637"/>
                        </a:lnTo>
                        <a:lnTo>
                          <a:pt x="569" y="1736"/>
                        </a:lnTo>
                        <a:lnTo>
                          <a:pt x="582" y="1803"/>
                        </a:lnTo>
                        <a:lnTo>
                          <a:pt x="643" y="1810"/>
                        </a:lnTo>
                        <a:lnTo>
                          <a:pt x="717" y="1823"/>
                        </a:lnTo>
                        <a:lnTo>
                          <a:pt x="791" y="1888"/>
                        </a:lnTo>
                        <a:lnTo>
                          <a:pt x="878" y="1888"/>
                        </a:lnTo>
                        <a:lnTo>
                          <a:pt x="958" y="1881"/>
                        </a:lnTo>
                        <a:lnTo>
                          <a:pt x="1078" y="1844"/>
                        </a:lnTo>
                        <a:lnTo>
                          <a:pt x="1211" y="1857"/>
                        </a:lnTo>
                        <a:lnTo>
                          <a:pt x="1346" y="1895"/>
                        </a:lnTo>
                        <a:lnTo>
                          <a:pt x="1473" y="1868"/>
                        </a:lnTo>
                        <a:lnTo>
                          <a:pt x="1558" y="1769"/>
                        </a:lnTo>
                        <a:lnTo>
                          <a:pt x="1552" y="1662"/>
                        </a:lnTo>
                        <a:lnTo>
                          <a:pt x="1584" y="1529"/>
                        </a:lnTo>
                        <a:lnTo>
                          <a:pt x="1604" y="1355"/>
                        </a:lnTo>
                        <a:lnTo>
                          <a:pt x="1644" y="1196"/>
                        </a:lnTo>
                        <a:lnTo>
                          <a:pt x="1699" y="958"/>
                        </a:lnTo>
                        <a:lnTo>
                          <a:pt x="1690" y="717"/>
                        </a:lnTo>
                        <a:lnTo>
                          <a:pt x="1690" y="505"/>
                        </a:lnTo>
                        <a:lnTo>
                          <a:pt x="1678" y="357"/>
                        </a:lnTo>
                        <a:lnTo>
                          <a:pt x="1644" y="292"/>
                        </a:lnTo>
                        <a:lnTo>
                          <a:pt x="1570" y="238"/>
                        </a:lnTo>
                        <a:lnTo>
                          <a:pt x="1484" y="150"/>
                        </a:lnTo>
                        <a:lnTo>
                          <a:pt x="1385" y="9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5" name="Freeform 107"/>
                  <p:cNvSpPr>
                    <a:spLocks/>
                  </p:cNvSpPr>
                  <p:nvPr/>
                </p:nvSpPr>
                <p:spPr bwMode="auto">
                  <a:xfrm>
                    <a:off x="757" y="803"/>
                    <a:ext cx="153" cy="252"/>
                  </a:xfrm>
                  <a:custGeom>
                    <a:avLst/>
                    <a:gdLst>
                      <a:gd name="T0" fmla="*/ 0 w 1074"/>
                      <a:gd name="T1" fmla="*/ 0 h 1766"/>
                      <a:gd name="T2" fmla="*/ 0 w 1074"/>
                      <a:gd name="T3" fmla="*/ 0 h 1766"/>
                      <a:gd name="T4" fmla="*/ 0 w 1074"/>
                      <a:gd name="T5" fmla="*/ 0 h 1766"/>
                      <a:gd name="T6" fmla="*/ 0 w 1074"/>
                      <a:gd name="T7" fmla="*/ 0 h 1766"/>
                      <a:gd name="T8" fmla="*/ 0 w 1074"/>
                      <a:gd name="T9" fmla="*/ 0 h 1766"/>
                      <a:gd name="T10" fmla="*/ 0 w 1074"/>
                      <a:gd name="T11" fmla="*/ 0 h 1766"/>
                      <a:gd name="T12" fmla="*/ 0 w 1074"/>
                      <a:gd name="T13" fmla="*/ 0 h 1766"/>
                      <a:gd name="T14" fmla="*/ 0 w 1074"/>
                      <a:gd name="T15" fmla="*/ 0 h 1766"/>
                      <a:gd name="T16" fmla="*/ 0 w 1074"/>
                      <a:gd name="T17" fmla="*/ 0 h 1766"/>
                      <a:gd name="T18" fmla="*/ 0 w 1074"/>
                      <a:gd name="T19" fmla="*/ 0 h 1766"/>
                      <a:gd name="T20" fmla="*/ 0 w 1074"/>
                      <a:gd name="T21" fmla="*/ 0 h 1766"/>
                      <a:gd name="T22" fmla="*/ 0 w 1074"/>
                      <a:gd name="T23" fmla="*/ 0 h 1766"/>
                      <a:gd name="T24" fmla="*/ 0 w 1074"/>
                      <a:gd name="T25" fmla="*/ 0 h 1766"/>
                      <a:gd name="T26" fmla="*/ 0 w 1074"/>
                      <a:gd name="T27" fmla="*/ 0 h 1766"/>
                      <a:gd name="T28" fmla="*/ 0 w 1074"/>
                      <a:gd name="T29" fmla="*/ 0 h 1766"/>
                      <a:gd name="T30" fmla="*/ 0 w 1074"/>
                      <a:gd name="T31" fmla="*/ 0 h 1766"/>
                      <a:gd name="T32" fmla="*/ 0 w 1074"/>
                      <a:gd name="T33" fmla="*/ 0 h 1766"/>
                      <a:gd name="T34" fmla="*/ 0 w 1074"/>
                      <a:gd name="T35" fmla="*/ 0 h 1766"/>
                      <a:gd name="T36" fmla="*/ 0 w 1074"/>
                      <a:gd name="T37" fmla="*/ 0 h 1766"/>
                      <a:gd name="T38" fmla="*/ 0 w 1074"/>
                      <a:gd name="T39" fmla="*/ 0 h 1766"/>
                      <a:gd name="T40" fmla="*/ 0 w 1074"/>
                      <a:gd name="T41" fmla="*/ 0 h 1766"/>
                      <a:gd name="T42" fmla="*/ 0 w 1074"/>
                      <a:gd name="T43" fmla="*/ 0 h 1766"/>
                      <a:gd name="T44" fmla="*/ 0 w 1074"/>
                      <a:gd name="T45" fmla="*/ 0 h 1766"/>
                      <a:gd name="T46" fmla="*/ 0 w 1074"/>
                      <a:gd name="T47" fmla="*/ 0 h 1766"/>
                      <a:gd name="T48" fmla="*/ 0 w 1074"/>
                      <a:gd name="T49" fmla="*/ 0 h 1766"/>
                      <a:gd name="T50" fmla="*/ 0 w 1074"/>
                      <a:gd name="T51" fmla="*/ 0 h 1766"/>
                      <a:gd name="T52" fmla="*/ 0 w 1074"/>
                      <a:gd name="T53" fmla="*/ 0 h 1766"/>
                      <a:gd name="T54" fmla="*/ 0 w 1074"/>
                      <a:gd name="T55" fmla="*/ 0 h 1766"/>
                      <a:gd name="T56" fmla="*/ 0 w 1074"/>
                      <a:gd name="T57" fmla="*/ 0 h 1766"/>
                      <a:gd name="T58" fmla="*/ 0 w 1074"/>
                      <a:gd name="T59" fmla="*/ 0 h 1766"/>
                      <a:gd name="T60" fmla="*/ 0 w 1074"/>
                      <a:gd name="T61" fmla="*/ 0 h 1766"/>
                      <a:gd name="T62" fmla="*/ 0 w 1074"/>
                      <a:gd name="T63" fmla="*/ 0 h 1766"/>
                      <a:gd name="T64" fmla="*/ 0 w 1074"/>
                      <a:gd name="T65" fmla="*/ 0 h 1766"/>
                      <a:gd name="T66" fmla="*/ 0 w 1074"/>
                      <a:gd name="T67" fmla="*/ 0 h 1766"/>
                      <a:gd name="T68" fmla="*/ 0 w 1074"/>
                      <a:gd name="T69" fmla="*/ 0 h 1766"/>
                      <a:gd name="T70" fmla="*/ 0 w 1074"/>
                      <a:gd name="T71" fmla="*/ 0 h 1766"/>
                      <a:gd name="T72" fmla="*/ 0 w 1074"/>
                      <a:gd name="T73" fmla="*/ 0 h 1766"/>
                      <a:gd name="T74" fmla="*/ 0 w 1074"/>
                      <a:gd name="T75" fmla="*/ 0 h 1766"/>
                      <a:gd name="T76" fmla="*/ 0 w 1074"/>
                      <a:gd name="T77" fmla="*/ 0 h 176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1074"/>
                      <a:gd name="T118" fmla="*/ 0 h 1766"/>
                      <a:gd name="T119" fmla="*/ 1074 w 1074"/>
                      <a:gd name="T120" fmla="*/ 1766 h 1766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1074" h="1766">
                        <a:moveTo>
                          <a:pt x="0" y="1482"/>
                        </a:moveTo>
                        <a:lnTo>
                          <a:pt x="140" y="1461"/>
                        </a:lnTo>
                        <a:lnTo>
                          <a:pt x="260" y="1455"/>
                        </a:lnTo>
                        <a:lnTo>
                          <a:pt x="392" y="1442"/>
                        </a:lnTo>
                        <a:lnTo>
                          <a:pt x="540" y="1421"/>
                        </a:lnTo>
                        <a:lnTo>
                          <a:pt x="607" y="1375"/>
                        </a:lnTo>
                        <a:lnTo>
                          <a:pt x="788" y="1151"/>
                        </a:lnTo>
                        <a:lnTo>
                          <a:pt x="695" y="1215"/>
                        </a:lnTo>
                        <a:lnTo>
                          <a:pt x="634" y="1270"/>
                        </a:lnTo>
                        <a:lnTo>
                          <a:pt x="667" y="1110"/>
                        </a:lnTo>
                        <a:lnTo>
                          <a:pt x="734" y="1049"/>
                        </a:lnTo>
                        <a:lnTo>
                          <a:pt x="833" y="885"/>
                        </a:lnTo>
                        <a:lnTo>
                          <a:pt x="741" y="963"/>
                        </a:lnTo>
                        <a:lnTo>
                          <a:pt x="679" y="984"/>
                        </a:lnTo>
                        <a:lnTo>
                          <a:pt x="695" y="871"/>
                        </a:lnTo>
                        <a:lnTo>
                          <a:pt x="760" y="784"/>
                        </a:lnTo>
                        <a:lnTo>
                          <a:pt x="827" y="718"/>
                        </a:lnTo>
                        <a:lnTo>
                          <a:pt x="895" y="525"/>
                        </a:lnTo>
                        <a:lnTo>
                          <a:pt x="767" y="684"/>
                        </a:lnTo>
                        <a:lnTo>
                          <a:pt x="695" y="743"/>
                        </a:lnTo>
                        <a:lnTo>
                          <a:pt x="686" y="498"/>
                        </a:lnTo>
                        <a:lnTo>
                          <a:pt x="667" y="400"/>
                        </a:lnTo>
                        <a:lnTo>
                          <a:pt x="627" y="353"/>
                        </a:lnTo>
                        <a:lnTo>
                          <a:pt x="567" y="279"/>
                        </a:lnTo>
                        <a:lnTo>
                          <a:pt x="472" y="245"/>
                        </a:lnTo>
                        <a:lnTo>
                          <a:pt x="426" y="227"/>
                        </a:lnTo>
                        <a:lnTo>
                          <a:pt x="559" y="99"/>
                        </a:lnTo>
                        <a:lnTo>
                          <a:pt x="700" y="133"/>
                        </a:lnTo>
                        <a:lnTo>
                          <a:pt x="794" y="186"/>
                        </a:lnTo>
                        <a:lnTo>
                          <a:pt x="827" y="239"/>
                        </a:lnTo>
                        <a:lnTo>
                          <a:pt x="801" y="159"/>
                        </a:lnTo>
                        <a:lnTo>
                          <a:pt x="747" y="133"/>
                        </a:lnTo>
                        <a:lnTo>
                          <a:pt x="661" y="99"/>
                        </a:lnTo>
                        <a:lnTo>
                          <a:pt x="593" y="87"/>
                        </a:lnTo>
                        <a:lnTo>
                          <a:pt x="634" y="65"/>
                        </a:lnTo>
                        <a:lnTo>
                          <a:pt x="700" y="47"/>
                        </a:lnTo>
                        <a:lnTo>
                          <a:pt x="760" y="26"/>
                        </a:lnTo>
                        <a:lnTo>
                          <a:pt x="794" y="0"/>
                        </a:lnTo>
                        <a:lnTo>
                          <a:pt x="874" y="53"/>
                        </a:lnTo>
                        <a:lnTo>
                          <a:pt x="920" y="99"/>
                        </a:lnTo>
                        <a:lnTo>
                          <a:pt x="967" y="159"/>
                        </a:lnTo>
                        <a:lnTo>
                          <a:pt x="1033" y="193"/>
                        </a:lnTo>
                        <a:lnTo>
                          <a:pt x="1046" y="254"/>
                        </a:lnTo>
                        <a:lnTo>
                          <a:pt x="1074" y="353"/>
                        </a:lnTo>
                        <a:lnTo>
                          <a:pt x="1074" y="506"/>
                        </a:lnTo>
                        <a:lnTo>
                          <a:pt x="1067" y="664"/>
                        </a:lnTo>
                        <a:lnTo>
                          <a:pt x="1060" y="845"/>
                        </a:lnTo>
                        <a:lnTo>
                          <a:pt x="1027" y="1031"/>
                        </a:lnTo>
                        <a:lnTo>
                          <a:pt x="986" y="1224"/>
                        </a:lnTo>
                        <a:lnTo>
                          <a:pt x="967" y="1389"/>
                        </a:lnTo>
                        <a:lnTo>
                          <a:pt x="934" y="1508"/>
                        </a:lnTo>
                        <a:lnTo>
                          <a:pt x="940" y="1615"/>
                        </a:lnTo>
                        <a:lnTo>
                          <a:pt x="926" y="1675"/>
                        </a:lnTo>
                        <a:lnTo>
                          <a:pt x="879" y="1721"/>
                        </a:lnTo>
                        <a:lnTo>
                          <a:pt x="820" y="1760"/>
                        </a:lnTo>
                        <a:lnTo>
                          <a:pt x="741" y="1766"/>
                        </a:lnTo>
                        <a:lnTo>
                          <a:pt x="700" y="1747"/>
                        </a:lnTo>
                        <a:lnTo>
                          <a:pt x="648" y="1742"/>
                        </a:lnTo>
                        <a:lnTo>
                          <a:pt x="519" y="1715"/>
                        </a:lnTo>
                        <a:lnTo>
                          <a:pt x="574" y="1649"/>
                        </a:lnTo>
                        <a:lnTo>
                          <a:pt x="634" y="1554"/>
                        </a:lnTo>
                        <a:lnTo>
                          <a:pt x="546" y="1622"/>
                        </a:lnTo>
                        <a:lnTo>
                          <a:pt x="479" y="1681"/>
                        </a:lnTo>
                        <a:lnTo>
                          <a:pt x="432" y="1715"/>
                        </a:lnTo>
                        <a:lnTo>
                          <a:pt x="366" y="1747"/>
                        </a:lnTo>
                        <a:lnTo>
                          <a:pt x="293" y="1747"/>
                        </a:lnTo>
                        <a:lnTo>
                          <a:pt x="221" y="1747"/>
                        </a:lnTo>
                        <a:lnTo>
                          <a:pt x="181" y="1729"/>
                        </a:lnTo>
                        <a:lnTo>
                          <a:pt x="161" y="1709"/>
                        </a:lnTo>
                        <a:lnTo>
                          <a:pt x="255" y="1655"/>
                        </a:lnTo>
                        <a:lnTo>
                          <a:pt x="347" y="1569"/>
                        </a:lnTo>
                        <a:lnTo>
                          <a:pt x="373" y="1529"/>
                        </a:lnTo>
                        <a:lnTo>
                          <a:pt x="300" y="1547"/>
                        </a:lnTo>
                        <a:lnTo>
                          <a:pt x="187" y="1635"/>
                        </a:lnTo>
                        <a:lnTo>
                          <a:pt x="140" y="1675"/>
                        </a:lnTo>
                        <a:lnTo>
                          <a:pt x="34" y="1681"/>
                        </a:lnTo>
                        <a:lnTo>
                          <a:pt x="0" y="1662"/>
                        </a:lnTo>
                        <a:lnTo>
                          <a:pt x="0" y="1615"/>
                        </a:lnTo>
                        <a:lnTo>
                          <a:pt x="0" y="1482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6" name="Freeform 108"/>
                  <p:cNvSpPr>
                    <a:spLocks/>
                  </p:cNvSpPr>
                  <p:nvPr/>
                </p:nvSpPr>
                <p:spPr bwMode="auto">
                  <a:xfrm>
                    <a:off x="854" y="928"/>
                    <a:ext cx="45" cy="117"/>
                  </a:xfrm>
                  <a:custGeom>
                    <a:avLst/>
                    <a:gdLst>
                      <a:gd name="T0" fmla="*/ 0 w 312"/>
                      <a:gd name="T1" fmla="*/ 0 h 819"/>
                      <a:gd name="T2" fmla="*/ 0 w 312"/>
                      <a:gd name="T3" fmla="*/ 0 h 819"/>
                      <a:gd name="T4" fmla="*/ 0 w 312"/>
                      <a:gd name="T5" fmla="*/ 0 h 819"/>
                      <a:gd name="T6" fmla="*/ 0 w 312"/>
                      <a:gd name="T7" fmla="*/ 0 h 819"/>
                      <a:gd name="T8" fmla="*/ 0 w 312"/>
                      <a:gd name="T9" fmla="*/ 0 h 819"/>
                      <a:gd name="T10" fmla="*/ 0 w 312"/>
                      <a:gd name="T11" fmla="*/ 0 h 819"/>
                      <a:gd name="T12" fmla="*/ 0 w 312"/>
                      <a:gd name="T13" fmla="*/ 0 h 819"/>
                      <a:gd name="T14" fmla="*/ 0 w 312"/>
                      <a:gd name="T15" fmla="*/ 0 h 819"/>
                      <a:gd name="T16" fmla="*/ 0 w 312"/>
                      <a:gd name="T17" fmla="*/ 0 h 819"/>
                      <a:gd name="T18" fmla="*/ 0 w 312"/>
                      <a:gd name="T19" fmla="*/ 0 h 819"/>
                      <a:gd name="T20" fmla="*/ 0 w 312"/>
                      <a:gd name="T21" fmla="*/ 0 h 819"/>
                      <a:gd name="T22" fmla="*/ 0 w 312"/>
                      <a:gd name="T23" fmla="*/ 0 h 819"/>
                      <a:gd name="T24" fmla="*/ 0 w 312"/>
                      <a:gd name="T25" fmla="*/ 0 h 819"/>
                      <a:gd name="T26" fmla="*/ 0 w 312"/>
                      <a:gd name="T27" fmla="*/ 0 h 81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12"/>
                      <a:gd name="T43" fmla="*/ 0 h 819"/>
                      <a:gd name="T44" fmla="*/ 312 w 312"/>
                      <a:gd name="T45" fmla="*/ 819 h 81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12" h="819">
                        <a:moveTo>
                          <a:pt x="0" y="819"/>
                        </a:moveTo>
                        <a:lnTo>
                          <a:pt x="54" y="791"/>
                        </a:lnTo>
                        <a:lnTo>
                          <a:pt x="113" y="726"/>
                        </a:lnTo>
                        <a:lnTo>
                          <a:pt x="166" y="606"/>
                        </a:lnTo>
                        <a:lnTo>
                          <a:pt x="194" y="505"/>
                        </a:lnTo>
                        <a:lnTo>
                          <a:pt x="233" y="393"/>
                        </a:lnTo>
                        <a:lnTo>
                          <a:pt x="253" y="286"/>
                        </a:lnTo>
                        <a:lnTo>
                          <a:pt x="286" y="121"/>
                        </a:lnTo>
                        <a:lnTo>
                          <a:pt x="312" y="0"/>
                        </a:lnTo>
                        <a:lnTo>
                          <a:pt x="245" y="240"/>
                        </a:lnTo>
                        <a:lnTo>
                          <a:pt x="194" y="425"/>
                        </a:lnTo>
                        <a:lnTo>
                          <a:pt x="134" y="552"/>
                        </a:lnTo>
                        <a:lnTo>
                          <a:pt x="40" y="686"/>
                        </a:lnTo>
                        <a:lnTo>
                          <a:pt x="0" y="81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7" name="Freeform 109"/>
                  <p:cNvSpPr>
                    <a:spLocks/>
                  </p:cNvSpPr>
                  <p:nvPr/>
                </p:nvSpPr>
                <p:spPr bwMode="auto">
                  <a:xfrm>
                    <a:off x="676" y="834"/>
                    <a:ext cx="177" cy="175"/>
                  </a:xfrm>
                  <a:custGeom>
                    <a:avLst/>
                    <a:gdLst>
                      <a:gd name="T0" fmla="*/ 0 w 1240"/>
                      <a:gd name="T1" fmla="*/ 0 h 1228"/>
                      <a:gd name="T2" fmla="*/ 0 w 1240"/>
                      <a:gd name="T3" fmla="*/ 0 h 1228"/>
                      <a:gd name="T4" fmla="*/ 0 w 1240"/>
                      <a:gd name="T5" fmla="*/ 0 h 1228"/>
                      <a:gd name="T6" fmla="*/ 0 w 1240"/>
                      <a:gd name="T7" fmla="*/ 0 h 1228"/>
                      <a:gd name="T8" fmla="*/ 0 w 1240"/>
                      <a:gd name="T9" fmla="*/ 0 h 1228"/>
                      <a:gd name="T10" fmla="*/ 0 w 1240"/>
                      <a:gd name="T11" fmla="*/ 0 h 1228"/>
                      <a:gd name="T12" fmla="*/ 0 w 1240"/>
                      <a:gd name="T13" fmla="*/ 0 h 1228"/>
                      <a:gd name="T14" fmla="*/ 0 w 1240"/>
                      <a:gd name="T15" fmla="*/ 0 h 1228"/>
                      <a:gd name="T16" fmla="*/ 0 w 1240"/>
                      <a:gd name="T17" fmla="*/ 0 h 1228"/>
                      <a:gd name="T18" fmla="*/ 0 w 1240"/>
                      <a:gd name="T19" fmla="*/ 0 h 1228"/>
                      <a:gd name="T20" fmla="*/ 0 w 1240"/>
                      <a:gd name="T21" fmla="*/ 0 h 1228"/>
                      <a:gd name="T22" fmla="*/ 0 w 1240"/>
                      <a:gd name="T23" fmla="*/ 0 h 1228"/>
                      <a:gd name="T24" fmla="*/ 0 w 1240"/>
                      <a:gd name="T25" fmla="*/ 0 h 1228"/>
                      <a:gd name="T26" fmla="*/ 0 w 1240"/>
                      <a:gd name="T27" fmla="*/ 0 h 1228"/>
                      <a:gd name="T28" fmla="*/ 0 w 1240"/>
                      <a:gd name="T29" fmla="*/ 0 h 1228"/>
                      <a:gd name="T30" fmla="*/ 0 w 1240"/>
                      <a:gd name="T31" fmla="*/ 0 h 1228"/>
                      <a:gd name="T32" fmla="*/ 0 w 1240"/>
                      <a:gd name="T33" fmla="*/ 0 h 1228"/>
                      <a:gd name="T34" fmla="*/ 0 w 1240"/>
                      <a:gd name="T35" fmla="*/ 0 h 1228"/>
                      <a:gd name="T36" fmla="*/ 0 w 1240"/>
                      <a:gd name="T37" fmla="*/ 0 h 1228"/>
                      <a:gd name="T38" fmla="*/ 0 w 1240"/>
                      <a:gd name="T39" fmla="*/ 0 h 1228"/>
                      <a:gd name="T40" fmla="*/ 0 w 1240"/>
                      <a:gd name="T41" fmla="*/ 0 h 1228"/>
                      <a:gd name="T42" fmla="*/ 0 w 1240"/>
                      <a:gd name="T43" fmla="*/ 0 h 1228"/>
                      <a:gd name="T44" fmla="*/ 0 w 1240"/>
                      <a:gd name="T45" fmla="*/ 0 h 1228"/>
                      <a:gd name="T46" fmla="*/ 0 w 1240"/>
                      <a:gd name="T47" fmla="*/ 0 h 1228"/>
                      <a:gd name="T48" fmla="*/ 0 w 1240"/>
                      <a:gd name="T49" fmla="*/ 0 h 1228"/>
                      <a:gd name="T50" fmla="*/ 0 w 1240"/>
                      <a:gd name="T51" fmla="*/ 0 h 1228"/>
                      <a:gd name="T52" fmla="*/ 0 w 1240"/>
                      <a:gd name="T53" fmla="*/ 0 h 1228"/>
                      <a:gd name="T54" fmla="*/ 0 w 1240"/>
                      <a:gd name="T55" fmla="*/ 0 h 1228"/>
                      <a:gd name="T56" fmla="*/ 0 w 1240"/>
                      <a:gd name="T57" fmla="*/ 0 h 1228"/>
                      <a:gd name="T58" fmla="*/ 0 w 1240"/>
                      <a:gd name="T59" fmla="*/ 0 h 1228"/>
                      <a:gd name="T60" fmla="*/ 0 w 1240"/>
                      <a:gd name="T61" fmla="*/ 0 h 1228"/>
                      <a:gd name="T62" fmla="*/ 0 w 1240"/>
                      <a:gd name="T63" fmla="*/ 0 h 1228"/>
                      <a:gd name="T64" fmla="*/ 0 w 1240"/>
                      <a:gd name="T65" fmla="*/ 0 h 1228"/>
                      <a:gd name="T66" fmla="*/ 0 w 1240"/>
                      <a:gd name="T67" fmla="*/ 0 h 1228"/>
                      <a:gd name="T68" fmla="*/ 0 w 1240"/>
                      <a:gd name="T69" fmla="*/ 0 h 1228"/>
                      <a:gd name="T70" fmla="*/ 0 w 1240"/>
                      <a:gd name="T71" fmla="*/ 0 h 1228"/>
                      <a:gd name="T72" fmla="*/ 0 w 1240"/>
                      <a:gd name="T73" fmla="*/ 0 h 1228"/>
                      <a:gd name="T74" fmla="*/ 0 w 1240"/>
                      <a:gd name="T75" fmla="*/ 0 h 1228"/>
                      <a:gd name="T76" fmla="*/ 0 w 1240"/>
                      <a:gd name="T77" fmla="*/ 0 h 1228"/>
                      <a:gd name="T78" fmla="*/ 0 w 1240"/>
                      <a:gd name="T79" fmla="*/ 0 h 1228"/>
                      <a:gd name="T80" fmla="*/ 0 w 1240"/>
                      <a:gd name="T81" fmla="*/ 0 h 1228"/>
                      <a:gd name="T82" fmla="*/ 0 w 1240"/>
                      <a:gd name="T83" fmla="*/ 0 h 1228"/>
                      <a:gd name="T84" fmla="*/ 0 w 1240"/>
                      <a:gd name="T85" fmla="*/ 0 h 1228"/>
                      <a:gd name="T86" fmla="*/ 0 w 1240"/>
                      <a:gd name="T87" fmla="*/ 0 h 1228"/>
                      <a:gd name="T88" fmla="*/ 0 w 1240"/>
                      <a:gd name="T89" fmla="*/ 0 h 1228"/>
                      <a:gd name="T90" fmla="*/ 0 w 1240"/>
                      <a:gd name="T91" fmla="*/ 0 h 1228"/>
                      <a:gd name="T92" fmla="*/ 0 w 1240"/>
                      <a:gd name="T93" fmla="*/ 0 h 1228"/>
                      <a:gd name="T94" fmla="*/ 0 w 1240"/>
                      <a:gd name="T95" fmla="*/ 0 h 1228"/>
                      <a:gd name="T96" fmla="*/ 0 w 1240"/>
                      <a:gd name="T97" fmla="*/ 0 h 1228"/>
                      <a:gd name="T98" fmla="*/ 0 w 1240"/>
                      <a:gd name="T99" fmla="*/ 0 h 1228"/>
                      <a:gd name="T100" fmla="*/ 0 w 1240"/>
                      <a:gd name="T101" fmla="*/ 0 h 1228"/>
                      <a:gd name="T102" fmla="*/ 0 w 1240"/>
                      <a:gd name="T103" fmla="*/ 0 h 1228"/>
                      <a:gd name="T104" fmla="*/ 0 w 1240"/>
                      <a:gd name="T105" fmla="*/ 0 h 1228"/>
                      <a:gd name="T106" fmla="*/ 0 w 1240"/>
                      <a:gd name="T107" fmla="*/ 0 h 1228"/>
                      <a:gd name="T108" fmla="*/ 0 w 1240"/>
                      <a:gd name="T109" fmla="*/ 0 h 1228"/>
                      <a:gd name="T110" fmla="*/ 0 w 1240"/>
                      <a:gd name="T111" fmla="*/ 0 h 1228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240"/>
                      <a:gd name="T169" fmla="*/ 0 h 1228"/>
                      <a:gd name="T170" fmla="*/ 1240 w 1240"/>
                      <a:gd name="T171" fmla="*/ 1228 h 1228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240" h="1228">
                        <a:moveTo>
                          <a:pt x="1014" y="0"/>
                        </a:moveTo>
                        <a:lnTo>
                          <a:pt x="868" y="46"/>
                        </a:lnTo>
                        <a:lnTo>
                          <a:pt x="800" y="106"/>
                        </a:lnTo>
                        <a:lnTo>
                          <a:pt x="761" y="226"/>
                        </a:lnTo>
                        <a:lnTo>
                          <a:pt x="761" y="339"/>
                        </a:lnTo>
                        <a:lnTo>
                          <a:pt x="781" y="403"/>
                        </a:lnTo>
                        <a:lnTo>
                          <a:pt x="768" y="517"/>
                        </a:lnTo>
                        <a:lnTo>
                          <a:pt x="768" y="604"/>
                        </a:lnTo>
                        <a:lnTo>
                          <a:pt x="788" y="625"/>
                        </a:lnTo>
                        <a:lnTo>
                          <a:pt x="768" y="656"/>
                        </a:lnTo>
                        <a:lnTo>
                          <a:pt x="754" y="690"/>
                        </a:lnTo>
                        <a:lnTo>
                          <a:pt x="781" y="724"/>
                        </a:lnTo>
                        <a:lnTo>
                          <a:pt x="781" y="757"/>
                        </a:lnTo>
                        <a:lnTo>
                          <a:pt x="728" y="771"/>
                        </a:lnTo>
                        <a:lnTo>
                          <a:pt x="734" y="804"/>
                        </a:lnTo>
                        <a:lnTo>
                          <a:pt x="681" y="824"/>
                        </a:lnTo>
                        <a:lnTo>
                          <a:pt x="633" y="811"/>
                        </a:lnTo>
                        <a:lnTo>
                          <a:pt x="601" y="824"/>
                        </a:lnTo>
                        <a:lnTo>
                          <a:pt x="453" y="845"/>
                        </a:lnTo>
                        <a:lnTo>
                          <a:pt x="321" y="838"/>
                        </a:lnTo>
                        <a:lnTo>
                          <a:pt x="234" y="845"/>
                        </a:lnTo>
                        <a:lnTo>
                          <a:pt x="180" y="878"/>
                        </a:lnTo>
                        <a:lnTo>
                          <a:pt x="47" y="878"/>
                        </a:lnTo>
                        <a:lnTo>
                          <a:pt x="0" y="923"/>
                        </a:lnTo>
                        <a:lnTo>
                          <a:pt x="0" y="975"/>
                        </a:lnTo>
                        <a:lnTo>
                          <a:pt x="6" y="1062"/>
                        </a:lnTo>
                        <a:lnTo>
                          <a:pt x="114" y="1089"/>
                        </a:lnTo>
                        <a:lnTo>
                          <a:pt x="114" y="1034"/>
                        </a:lnTo>
                        <a:lnTo>
                          <a:pt x="121" y="989"/>
                        </a:lnTo>
                        <a:lnTo>
                          <a:pt x="141" y="969"/>
                        </a:lnTo>
                        <a:lnTo>
                          <a:pt x="148" y="1021"/>
                        </a:lnTo>
                        <a:lnTo>
                          <a:pt x="155" y="1089"/>
                        </a:lnTo>
                        <a:lnTo>
                          <a:pt x="180" y="1129"/>
                        </a:lnTo>
                        <a:lnTo>
                          <a:pt x="227" y="1182"/>
                        </a:lnTo>
                        <a:lnTo>
                          <a:pt x="339" y="1208"/>
                        </a:lnTo>
                        <a:lnTo>
                          <a:pt x="425" y="1222"/>
                        </a:lnTo>
                        <a:lnTo>
                          <a:pt x="527" y="1228"/>
                        </a:lnTo>
                        <a:lnTo>
                          <a:pt x="400" y="1155"/>
                        </a:lnTo>
                        <a:lnTo>
                          <a:pt x="314" y="1089"/>
                        </a:lnTo>
                        <a:lnTo>
                          <a:pt x="294" y="1034"/>
                        </a:lnTo>
                        <a:lnTo>
                          <a:pt x="308" y="989"/>
                        </a:lnTo>
                        <a:lnTo>
                          <a:pt x="379" y="982"/>
                        </a:lnTo>
                        <a:lnTo>
                          <a:pt x="407" y="1034"/>
                        </a:lnTo>
                        <a:lnTo>
                          <a:pt x="425" y="1095"/>
                        </a:lnTo>
                        <a:lnTo>
                          <a:pt x="493" y="1161"/>
                        </a:lnTo>
                        <a:lnTo>
                          <a:pt x="567" y="1215"/>
                        </a:lnTo>
                        <a:lnTo>
                          <a:pt x="642" y="1222"/>
                        </a:lnTo>
                        <a:lnTo>
                          <a:pt x="754" y="1215"/>
                        </a:lnTo>
                        <a:lnTo>
                          <a:pt x="633" y="1121"/>
                        </a:lnTo>
                        <a:lnTo>
                          <a:pt x="547" y="1075"/>
                        </a:lnTo>
                        <a:lnTo>
                          <a:pt x="480" y="1021"/>
                        </a:lnTo>
                        <a:lnTo>
                          <a:pt x="459" y="982"/>
                        </a:lnTo>
                        <a:lnTo>
                          <a:pt x="466" y="942"/>
                        </a:lnTo>
                        <a:lnTo>
                          <a:pt x="506" y="936"/>
                        </a:lnTo>
                        <a:lnTo>
                          <a:pt x="553" y="975"/>
                        </a:lnTo>
                        <a:lnTo>
                          <a:pt x="580" y="1028"/>
                        </a:lnTo>
                        <a:lnTo>
                          <a:pt x="642" y="1095"/>
                        </a:lnTo>
                        <a:lnTo>
                          <a:pt x="714" y="1129"/>
                        </a:lnTo>
                        <a:lnTo>
                          <a:pt x="768" y="1161"/>
                        </a:lnTo>
                        <a:lnTo>
                          <a:pt x="827" y="1188"/>
                        </a:lnTo>
                        <a:lnTo>
                          <a:pt x="895" y="1201"/>
                        </a:lnTo>
                        <a:lnTo>
                          <a:pt x="973" y="1201"/>
                        </a:lnTo>
                        <a:lnTo>
                          <a:pt x="1051" y="1187"/>
                        </a:lnTo>
                        <a:lnTo>
                          <a:pt x="881" y="1129"/>
                        </a:lnTo>
                        <a:lnTo>
                          <a:pt x="815" y="1095"/>
                        </a:lnTo>
                        <a:lnTo>
                          <a:pt x="768" y="1034"/>
                        </a:lnTo>
                        <a:lnTo>
                          <a:pt x="761" y="982"/>
                        </a:lnTo>
                        <a:lnTo>
                          <a:pt x="800" y="982"/>
                        </a:lnTo>
                        <a:lnTo>
                          <a:pt x="822" y="1028"/>
                        </a:lnTo>
                        <a:lnTo>
                          <a:pt x="854" y="1068"/>
                        </a:lnTo>
                        <a:lnTo>
                          <a:pt x="908" y="1109"/>
                        </a:lnTo>
                        <a:lnTo>
                          <a:pt x="967" y="1150"/>
                        </a:lnTo>
                        <a:lnTo>
                          <a:pt x="1046" y="1184"/>
                        </a:lnTo>
                        <a:lnTo>
                          <a:pt x="1107" y="1161"/>
                        </a:lnTo>
                        <a:lnTo>
                          <a:pt x="1134" y="1129"/>
                        </a:lnTo>
                        <a:lnTo>
                          <a:pt x="1181" y="1047"/>
                        </a:lnTo>
                        <a:lnTo>
                          <a:pt x="1094" y="1028"/>
                        </a:lnTo>
                        <a:lnTo>
                          <a:pt x="929" y="1009"/>
                        </a:lnTo>
                        <a:lnTo>
                          <a:pt x="827" y="962"/>
                        </a:lnTo>
                        <a:lnTo>
                          <a:pt x="775" y="918"/>
                        </a:lnTo>
                        <a:lnTo>
                          <a:pt x="754" y="863"/>
                        </a:lnTo>
                        <a:lnTo>
                          <a:pt x="748" y="838"/>
                        </a:lnTo>
                        <a:lnTo>
                          <a:pt x="775" y="838"/>
                        </a:lnTo>
                        <a:lnTo>
                          <a:pt x="809" y="878"/>
                        </a:lnTo>
                        <a:lnTo>
                          <a:pt x="861" y="948"/>
                        </a:lnTo>
                        <a:lnTo>
                          <a:pt x="980" y="989"/>
                        </a:lnTo>
                        <a:lnTo>
                          <a:pt x="1094" y="1023"/>
                        </a:lnTo>
                        <a:lnTo>
                          <a:pt x="1181" y="1047"/>
                        </a:lnTo>
                        <a:lnTo>
                          <a:pt x="1215" y="910"/>
                        </a:lnTo>
                        <a:lnTo>
                          <a:pt x="1221" y="811"/>
                        </a:lnTo>
                        <a:lnTo>
                          <a:pt x="1221" y="723"/>
                        </a:lnTo>
                        <a:lnTo>
                          <a:pt x="1107" y="784"/>
                        </a:lnTo>
                        <a:lnTo>
                          <a:pt x="973" y="811"/>
                        </a:lnTo>
                        <a:lnTo>
                          <a:pt x="868" y="804"/>
                        </a:lnTo>
                        <a:lnTo>
                          <a:pt x="840" y="791"/>
                        </a:lnTo>
                        <a:lnTo>
                          <a:pt x="827" y="757"/>
                        </a:lnTo>
                        <a:lnTo>
                          <a:pt x="888" y="757"/>
                        </a:lnTo>
                        <a:lnTo>
                          <a:pt x="953" y="777"/>
                        </a:lnTo>
                        <a:lnTo>
                          <a:pt x="1110" y="784"/>
                        </a:lnTo>
                        <a:lnTo>
                          <a:pt x="1221" y="724"/>
                        </a:lnTo>
                        <a:lnTo>
                          <a:pt x="1228" y="597"/>
                        </a:lnTo>
                        <a:lnTo>
                          <a:pt x="1234" y="511"/>
                        </a:lnTo>
                        <a:lnTo>
                          <a:pt x="1240" y="424"/>
                        </a:lnTo>
                        <a:lnTo>
                          <a:pt x="1228" y="279"/>
                        </a:lnTo>
                        <a:lnTo>
                          <a:pt x="1194" y="226"/>
                        </a:lnTo>
                        <a:lnTo>
                          <a:pt x="1094" y="160"/>
                        </a:lnTo>
                        <a:lnTo>
                          <a:pt x="1126" y="167"/>
                        </a:lnTo>
                        <a:lnTo>
                          <a:pt x="1228" y="213"/>
                        </a:lnTo>
                        <a:lnTo>
                          <a:pt x="1187" y="120"/>
                        </a:lnTo>
                        <a:lnTo>
                          <a:pt x="1154" y="72"/>
                        </a:lnTo>
                        <a:lnTo>
                          <a:pt x="1126" y="40"/>
                        </a:lnTo>
                        <a:lnTo>
                          <a:pt x="1014" y="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8" name="Freeform 110"/>
                  <p:cNvSpPr>
                    <a:spLocks/>
                  </p:cNvSpPr>
                  <p:nvPr/>
                </p:nvSpPr>
                <p:spPr bwMode="auto">
                  <a:xfrm>
                    <a:off x="797" y="898"/>
                    <a:ext cx="44" cy="41"/>
                  </a:xfrm>
                  <a:custGeom>
                    <a:avLst/>
                    <a:gdLst>
                      <a:gd name="T0" fmla="*/ 0 w 312"/>
                      <a:gd name="T1" fmla="*/ 0 h 278"/>
                      <a:gd name="T2" fmla="*/ 0 w 312"/>
                      <a:gd name="T3" fmla="*/ 0 h 278"/>
                      <a:gd name="T4" fmla="*/ 0 w 312"/>
                      <a:gd name="T5" fmla="*/ 0 h 278"/>
                      <a:gd name="T6" fmla="*/ 0 w 312"/>
                      <a:gd name="T7" fmla="*/ 0 h 278"/>
                      <a:gd name="T8" fmla="*/ 0 w 312"/>
                      <a:gd name="T9" fmla="*/ 0 h 278"/>
                      <a:gd name="T10" fmla="*/ 0 w 312"/>
                      <a:gd name="T11" fmla="*/ 0 h 278"/>
                      <a:gd name="T12" fmla="*/ 0 w 312"/>
                      <a:gd name="T13" fmla="*/ 0 h 278"/>
                      <a:gd name="T14" fmla="*/ 0 w 312"/>
                      <a:gd name="T15" fmla="*/ 0 h 278"/>
                      <a:gd name="T16" fmla="*/ 0 w 312"/>
                      <a:gd name="T17" fmla="*/ 0 h 278"/>
                      <a:gd name="T18" fmla="*/ 0 w 312"/>
                      <a:gd name="T19" fmla="*/ 0 h 278"/>
                      <a:gd name="T20" fmla="*/ 0 w 312"/>
                      <a:gd name="T21" fmla="*/ 0 h 278"/>
                      <a:gd name="T22" fmla="*/ 0 w 312"/>
                      <a:gd name="T23" fmla="*/ 0 h 278"/>
                      <a:gd name="T24" fmla="*/ 0 w 312"/>
                      <a:gd name="T25" fmla="*/ 0 h 278"/>
                      <a:gd name="T26" fmla="*/ 0 w 312"/>
                      <a:gd name="T27" fmla="*/ 0 h 278"/>
                      <a:gd name="T28" fmla="*/ 0 w 312"/>
                      <a:gd name="T29" fmla="*/ 0 h 278"/>
                      <a:gd name="T30" fmla="*/ 0 w 312"/>
                      <a:gd name="T31" fmla="*/ 0 h 278"/>
                      <a:gd name="T32" fmla="*/ 0 w 312"/>
                      <a:gd name="T33" fmla="*/ 0 h 278"/>
                      <a:gd name="T34" fmla="*/ 0 w 312"/>
                      <a:gd name="T35" fmla="*/ 0 h 278"/>
                      <a:gd name="T36" fmla="*/ 0 w 312"/>
                      <a:gd name="T37" fmla="*/ 0 h 278"/>
                      <a:gd name="T38" fmla="*/ 0 w 312"/>
                      <a:gd name="T39" fmla="*/ 0 h 278"/>
                      <a:gd name="T40" fmla="*/ 0 w 312"/>
                      <a:gd name="T41" fmla="*/ 0 h 278"/>
                      <a:gd name="T42" fmla="*/ 0 w 312"/>
                      <a:gd name="T43" fmla="*/ 0 h 278"/>
                      <a:gd name="T44" fmla="*/ 0 w 312"/>
                      <a:gd name="T45" fmla="*/ 0 h 27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12"/>
                      <a:gd name="T70" fmla="*/ 0 h 278"/>
                      <a:gd name="T71" fmla="*/ 312 w 312"/>
                      <a:gd name="T72" fmla="*/ 278 h 27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12" h="278">
                        <a:moveTo>
                          <a:pt x="0" y="0"/>
                        </a:moveTo>
                        <a:lnTo>
                          <a:pt x="0" y="22"/>
                        </a:lnTo>
                        <a:lnTo>
                          <a:pt x="40" y="75"/>
                        </a:lnTo>
                        <a:lnTo>
                          <a:pt x="79" y="104"/>
                        </a:lnTo>
                        <a:lnTo>
                          <a:pt x="161" y="167"/>
                        </a:lnTo>
                        <a:lnTo>
                          <a:pt x="195" y="193"/>
                        </a:lnTo>
                        <a:lnTo>
                          <a:pt x="275" y="253"/>
                        </a:lnTo>
                        <a:lnTo>
                          <a:pt x="189" y="225"/>
                        </a:lnTo>
                        <a:lnTo>
                          <a:pt x="102" y="198"/>
                        </a:lnTo>
                        <a:lnTo>
                          <a:pt x="17" y="193"/>
                        </a:lnTo>
                        <a:lnTo>
                          <a:pt x="24" y="219"/>
                        </a:lnTo>
                        <a:lnTo>
                          <a:pt x="161" y="244"/>
                        </a:lnTo>
                        <a:lnTo>
                          <a:pt x="234" y="271"/>
                        </a:lnTo>
                        <a:lnTo>
                          <a:pt x="275" y="278"/>
                        </a:lnTo>
                        <a:lnTo>
                          <a:pt x="309" y="267"/>
                        </a:lnTo>
                        <a:lnTo>
                          <a:pt x="312" y="234"/>
                        </a:lnTo>
                        <a:lnTo>
                          <a:pt x="285" y="210"/>
                        </a:lnTo>
                        <a:lnTo>
                          <a:pt x="245" y="171"/>
                        </a:lnTo>
                        <a:lnTo>
                          <a:pt x="198" y="119"/>
                        </a:lnTo>
                        <a:lnTo>
                          <a:pt x="153" y="59"/>
                        </a:lnTo>
                        <a:lnTo>
                          <a:pt x="96" y="18"/>
                        </a:lnTo>
                        <a:lnTo>
                          <a:pt x="37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99" name="Freeform 111"/>
                  <p:cNvSpPr>
                    <a:spLocks/>
                  </p:cNvSpPr>
                  <p:nvPr/>
                </p:nvSpPr>
                <p:spPr bwMode="auto">
                  <a:xfrm>
                    <a:off x="799" y="866"/>
                    <a:ext cx="41" cy="52"/>
                  </a:xfrm>
                  <a:custGeom>
                    <a:avLst/>
                    <a:gdLst>
                      <a:gd name="T0" fmla="*/ 0 w 285"/>
                      <a:gd name="T1" fmla="*/ 0 h 364"/>
                      <a:gd name="T2" fmla="*/ 0 w 285"/>
                      <a:gd name="T3" fmla="*/ 0 h 364"/>
                      <a:gd name="T4" fmla="*/ 0 w 285"/>
                      <a:gd name="T5" fmla="*/ 0 h 364"/>
                      <a:gd name="T6" fmla="*/ 0 w 285"/>
                      <a:gd name="T7" fmla="*/ 0 h 364"/>
                      <a:gd name="T8" fmla="*/ 0 w 285"/>
                      <a:gd name="T9" fmla="*/ 0 h 364"/>
                      <a:gd name="T10" fmla="*/ 0 w 285"/>
                      <a:gd name="T11" fmla="*/ 0 h 364"/>
                      <a:gd name="T12" fmla="*/ 0 w 285"/>
                      <a:gd name="T13" fmla="*/ 0 h 364"/>
                      <a:gd name="T14" fmla="*/ 0 w 285"/>
                      <a:gd name="T15" fmla="*/ 0 h 364"/>
                      <a:gd name="T16" fmla="*/ 0 w 285"/>
                      <a:gd name="T17" fmla="*/ 0 h 364"/>
                      <a:gd name="T18" fmla="*/ 0 w 285"/>
                      <a:gd name="T19" fmla="*/ 0 h 364"/>
                      <a:gd name="T20" fmla="*/ 0 w 285"/>
                      <a:gd name="T21" fmla="*/ 0 h 364"/>
                      <a:gd name="T22" fmla="*/ 0 w 285"/>
                      <a:gd name="T23" fmla="*/ 0 h 364"/>
                      <a:gd name="T24" fmla="*/ 0 w 285"/>
                      <a:gd name="T25" fmla="*/ 0 h 364"/>
                      <a:gd name="T26" fmla="*/ 0 w 285"/>
                      <a:gd name="T27" fmla="*/ 0 h 364"/>
                      <a:gd name="T28" fmla="*/ 0 w 285"/>
                      <a:gd name="T29" fmla="*/ 0 h 364"/>
                      <a:gd name="T30" fmla="*/ 0 w 285"/>
                      <a:gd name="T31" fmla="*/ 0 h 364"/>
                      <a:gd name="T32" fmla="*/ 0 w 285"/>
                      <a:gd name="T33" fmla="*/ 0 h 36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85"/>
                      <a:gd name="T52" fmla="*/ 0 h 364"/>
                      <a:gd name="T53" fmla="*/ 285 w 285"/>
                      <a:gd name="T54" fmla="*/ 364 h 36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85" h="364">
                        <a:moveTo>
                          <a:pt x="54" y="0"/>
                        </a:moveTo>
                        <a:lnTo>
                          <a:pt x="13" y="6"/>
                        </a:lnTo>
                        <a:lnTo>
                          <a:pt x="0" y="40"/>
                        </a:lnTo>
                        <a:lnTo>
                          <a:pt x="3" y="68"/>
                        </a:lnTo>
                        <a:lnTo>
                          <a:pt x="27" y="106"/>
                        </a:lnTo>
                        <a:lnTo>
                          <a:pt x="60" y="117"/>
                        </a:lnTo>
                        <a:lnTo>
                          <a:pt x="122" y="157"/>
                        </a:lnTo>
                        <a:lnTo>
                          <a:pt x="181" y="206"/>
                        </a:lnTo>
                        <a:lnTo>
                          <a:pt x="224" y="273"/>
                        </a:lnTo>
                        <a:lnTo>
                          <a:pt x="272" y="343"/>
                        </a:lnTo>
                        <a:lnTo>
                          <a:pt x="285" y="364"/>
                        </a:lnTo>
                        <a:lnTo>
                          <a:pt x="272" y="282"/>
                        </a:lnTo>
                        <a:lnTo>
                          <a:pt x="261" y="209"/>
                        </a:lnTo>
                        <a:lnTo>
                          <a:pt x="238" y="147"/>
                        </a:lnTo>
                        <a:lnTo>
                          <a:pt x="199" y="90"/>
                        </a:lnTo>
                        <a:lnTo>
                          <a:pt x="95" y="9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0" name="Freeform 112"/>
                  <p:cNvSpPr>
                    <a:spLocks/>
                  </p:cNvSpPr>
                  <p:nvPr/>
                </p:nvSpPr>
                <p:spPr bwMode="auto">
                  <a:xfrm>
                    <a:off x="792" y="814"/>
                    <a:ext cx="43" cy="30"/>
                  </a:xfrm>
                  <a:custGeom>
                    <a:avLst/>
                    <a:gdLst>
                      <a:gd name="T0" fmla="*/ 0 w 303"/>
                      <a:gd name="T1" fmla="*/ 0 h 210"/>
                      <a:gd name="T2" fmla="*/ 0 w 303"/>
                      <a:gd name="T3" fmla="*/ 0 h 210"/>
                      <a:gd name="T4" fmla="*/ 0 w 303"/>
                      <a:gd name="T5" fmla="*/ 0 h 210"/>
                      <a:gd name="T6" fmla="*/ 0 w 303"/>
                      <a:gd name="T7" fmla="*/ 0 h 210"/>
                      <a:gd name="T8" fmla="*/ 0 w 303"/>
                      <a:gd name="T9" fmla="*/ 0 h 210"/>
                      <a:gd name="T10" fmla="*/ 0 w 303"/>
                      <a:gd name="T11" fmla="*/ 0 h 210"/>
                      <a:gd name="T12" fmla="*/ 0 w 303"/>
                      <a:gd name="T13" fmla="*/ 0 h 210"/>
                      <a:gd name="T14" fmla="*/ 0 w 303"/>
                      <a:gd name="T15" fmla="*/ 0 h 210"/>
                      <a:gd name="T16" fmla="*/ 0 w 303"/>
                      <a:gd name="T17" fmla="*/ 0 h 210"/>
                      <a:gd name="T18" fmla="*/ 0 w 303"/>
                      <a:gd name="T19" fmla="*/ 0 h 21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03"/>
                      <a:gd name="T31" fmla="*/ 0 h 210"/>
                      <a:gd name="T32" fmla="*/ 303 w 303"/>
                      <a:gd name="T33" fmla="*/ 210 h 21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03" h="210">
                        <a:moveTo>
                          <a:pt x="0" y="210"/>
                        </a:moveTo>
                        <a:lnTo>
                          <a:pt x="52" y="165"/>
                        </a:lnTo>
                        <a:lnTo>
                          <a:pt x="137" y="132"/>
                        </a:lnTo>
                        <a:lnTo>
                          <a:pt x="196" y="117"/>
                        </a:lnTo>
                        <a:lnTo>
                          <a:pt x="303" y="0"/>
                        </a:lnTo>
                        <a:lnTo>
                          <a:pt x="224" y="46"/>
                        </a:lnTo>
                        <a:lnTo>
                          <a:pt x="150" y="78"/>
                        </a:lnTo>
                        <a:lnTo>
                          <a:pt x="98" y="105"/>
                        </a:lnTo>
                        <a:lnTo>
                          <a:pt x="72" y="132"/>
                        </a:lnTo>
                        <a:lnTo>
                          <a:pt x="0" y="21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1" name="Freeform 113"/>
                  <p:cNvSpPr>
                    <a:spLocks/>
                  </p:cNvSpPr>
                  <p:nvPr/>
                </p:nvSpPr>
                <p:spPr bwMode="auto">
                  <a:xfrm>
                    <a:off x="759" y="870"/>
                    <a:ext cx="24" cy="78"/>
                  </a:xfrm>
                  <a:custGeom>
                    <a:avLst/>
                    <a:gdLst>
                      <a:gd name="T0" fmla="*/ 0 w 171"/>
                      <a:gd name="T1" fmla="*/ 0 h 544"/>
                      <a:gd name="T2" fmla="*/ 0 w 171"/>
                      <a:gd name="T3" fmla="*/ 0 h 544"/>
                      <a:gd name="T4" fmla="*/ 0 w 171"/>
                      <a:gd name="T5" fmla="*/ 0 h 544"/>
                      <a:gd name="T6" fmla="*/ 0 w 171"/>
                      <a:gd name="T7" fmla="*/ 0 h 544"/>
                      <a:gd name="T8" fmla="*/ 0 w 171"/>
                      <a:gd name="T9" fmla="*/ 0 h 544"/>
                      <a:gd name="T10" fmla="*/ 0 w 171"/>
                      <a:gd name="T11" fmla="*/ 0 h 544"/>
                      <a:gd name="T12" fmla="*/ 0 w 171"/>
                      <a:gd name="T13" fmla="*/ 0 h 544"/>
                      <a:gd name="T14" fmla="*/ 0 w 171"/>
                      <a:gd name="T15" fmla="*/ 0 h 544"/>
                      <a:gd name="T16" fmla="*/ 0 w 171"/>
                      <a:gd name="T17" fmla="*/ 0 h 544"/>
                      <a:gd name="T18" fmla="*/ 0 w 171"/>
                      <a:gd name="T19" fmla="*/ 0 h 544"/>
                      <a:gd name="T20" fmla="*/ 0 w 171"/>
                      <a:gd name="T21" fmla="*/ 0 h 544"/>
                      <a:gd name="T22" fmla="*/ 0 w 171"/>
                      <a:gd name="T23" fmla="*/ 0 h 544"/>
                      <a:gd name="T24" fmla="*/ 0 w 171"/>
                      <a:gd name="T25" fmla="*/ 0 h 544"/>
                      <a:gd name="T26" fmla="*/ 0 w 171"/>
                      <a:gd name="T27" fmla="*/ 0 h 544"/>
                      <a:gd name="T28" fmla="*/ 0 w 171"/>
                      <a:gd name="T29" fmla="*/ 0 h 544"/>
                      <a:gd name="T30" fmla="*/ 0 w 171"/>
                      <a:gd name="T31" fmla="*/ 0 h 544"/>
                      <a:gd name="T32" fmla="*/ 0 w 171"/>
                      <a:gd name="T33" fmla="*/ 0 h 544"/>
                      <a:gd name="T34" fmla="*/ 0 w 171"/>
                      <a:gd name="T35" fmla="*/ 0 h 544"/>
                      <a:gd name="T36" fmla="*/ 0 w 171"/>
                      <a:gd name="T37" fmla="*/ 0 h 54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71"/>
                      <a:gd name="T58" fmla="*/ 0 h 544"/>
                      <a:gd name="T59" fmla="*/ 171 w 171"/>
                      <a:gd name="T60" fmla="*/ 544 h 54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71" h="544">
                        <a:moveTo>
                          <a:pt x="0" y="544"/>
                        </a:moveTo>
                        <a:lnTo>
                          <a:pt x="85" y="544"/>
                        </a:lnTo>
                        <a:lnTo>
                          <a:pt x="112" y="537"/>
                        </a:lnTo>
                        <a:lnTo>
                          <a:pt x="112" y="516"/>
                        </a:lnTo>
                        <a:lnTo>
                          <a:pt x="131" y="497"/>
                        </a:lnTo>
                        <a:lnTo>
                          <a:pt x="158" y="476"/>
                        </a:lnTo>
                        <a:lnTo>
                          <a:pt x="145" y="458"/>
                        </a:lnTo>
                        <a:lnTo>
                          <a:pt x="145" y="430"/>
                        </a:lnTo>
                        <a:lnTo>
                          <a:pt x="164" y="398"/>
                        </a:lnTo>
                        <a:lnTo>
                          <a:pt x="164" y="364"/>
                        </a:lnTo>
                        <a:lnTo>
                          <a:pt x="151" y="324"/>
                        </a:lnTo>
                        <a:lnTo>
                          <a:pt x="151" y="236"/>
                        </a:lnTo>
                        <a:lnTo>
                          <a:pt x="171" y="158"/>
                        </a:lnTo>
                        <a:lnTo>
                          <a:pt x="164" y="99"/>
                        </a:lnTo>
                        <a:lnTo>
                          <a:pt x="164" y="0"/>
                        </a:lnTo>
                        <a:lnTo>
                          <a:pt x="112" y="150"/>
                        </a:lnTo>
                        <a:lnTo>
                          <a:pt x="65" y="291"/>
                        </a:lnTo>
                        <a:lnTo>
                          <a:pt x="33" y="442"/>
                        </a:lnTo>
                        <a:lnTo>
                          <a:pt x="0" y="544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2" name="Freeform 114"/>
                  <p:cNvSpPr>
                    <a:spLocks/>
                  </p:cNvSpPr>
                  <p:nvPr/>
                </p:nvSpPr>
                <p:spPr bwMode="auto">
                  <a:xfrm>
                    <a:off x="795" y="954"/>
                    <a:ext cx="44" cy="15"/>
                  </a:xfrm>
                  <a:custGeom>
                    <a:avLst/>
                    <a:gdLst>
                      <a:gd name="T0" fmla="*/ 0 w 306"/>
                      <a:gd name="T1" fmla="*/ 0 h 103"/>
                      <a:gd name="T2" fmla="*/ 0 w 306"/>
                      <a:gd name="T3" fmla="*/ 0 h 103"/>
                      <a:gd name="T4" fmla="*/ 0 w 306"/>
                      <a:gd name="T5" fmla="*/ 0 h 103"/>
                      <a:gd name="T6" fmla="*/ 0 w 306"/>
                      <a:gd name="T7" fmla="*/ 0 h 103"/>
                      <a:gd name="T8" fmla="*/ 0 w 306"/>
                      <a:gd name="T9" fmla="*/ 0 h 103"/>
                      <a:gd name="T10" fmla="*/ 0 w 306"/>
                      <a:gd name="T11" fmla="*/ 0 h 103"/>
                      <a:gd name="T12" fmla="*/ 0 w 306"/>
                      <a:gd name="T13" fmla="*/ 0 h 103"/>
                      <a:gd name="T14" fmla="*/ 0 w 306"/>
                      <a:gd name="T15" fmla="*/ 0 h 103"/>
                      <a:gd name="T16" fmla="*/ 0 w 306"/>
                      <a:gd name="T17" fmla="*/ 0 h 103"/>
                      <a:gd name="T18" fmla="*/ 0 w 306"/>
                      <a:gd name="T19" fmla="*/ 0 h 103"/>
                      <a:gd name="T20" fmla="*/ 0 w 306"/>
                      <a:gd name="T21" fmla="*/ 0 h 10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6"/>
                      <a:gd name="T34" fmla="*/ 0 h 103"/>
                      <a:gd name="T35" fmla="*/ 306 w 306"/>
                      <a:gd name="T36" fmla="*/ 103 h 10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6" h="103">
                        <a:moveTo>
                          <a:pt x="244" y="50"/>
                        </a:moveTo>
                        <a:lnTo>
                          <a:pt x="177" y="21"/>
                        </a:lnTo>
                        <a:lnTo>
                          <a:pt x="116" y="5"/>
                        </a:lnTo>
                        <a:lnTo>
                          <a:pt x="34" y="0"/>
                        </a:lnTo>
                        <a:lnTo>
                          <a:pt x="0" y="7"/>
                        </a:lnTo>
                        <a:lnTo>
                          <a:pt x="15" y="39"/>
                        </a:lnTo>
                        <a:lnTo>
                          <a:pt x="47" y="65"/>
                        </a:lnTo>
                        <a:lnTo>
                          <a:pt x="119" y="84"/>
                        </a:lnTo>
                        <a:lnTo>
                          <a:pt x="231" y="103"/>
                        </a:lnTo>
                        <a:lnTo>
                          <a:pt x="306" y="97"/>
                        </a:lnTo>
                        <a:lnTo>
                          <a:pt x="244" y="5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3" name="Freeform 115"/>
                  <p:cNvSpPr>
                    <a:spLocks/>
                  </p:cNvSpPr>
                  <p:nvPr/>
                </p:nvSpPr>
                <p:spPr bwMode="auto">
                  <a:xfrm>
                    <a:off x="759" y="962"/>
                    <a:ext cx="26" cy="32"/>
                  </a:xfrm>
                  <a:custGeom>
                    <a:avLst/>
                    <a:gdLst>
                      <a:gd name="T0" fmla="*/ 0 w 185"/>
                      <a:gd name="T1" fmla="*/ 0 h 227"/>
                      <a:gd name="T2" fmla="*/ 0 w 185"/>
                      <a:gd name="T3" fmla="*/ 0 h 227"/>
                      <a:gd name="T4" fmla="*/ 0 w 185"/>
                      <a:gd name="T5" fmla="*/ 0 h 227"/>
                      <a:gd name="T6" fmla="*/ 0 w 185"/>
                      <a:gd name="T7" fmla="*/ 0 h 227"/>
                      <a:gd name="T8" fmla="*/ 0 w 185"/>
                      <a:gd name="T9" fmla="*/ 0 h 227"/>
                      <a:gd name="T10" fmla="*/ 0 w 185"/>
                      <a:gd name="T11" fmla="*/ 0 h 227"/>
                      <a:gd name="T12" fmla="*/ 0 w 185"/>
                      <a:gd name="T13" fmla="*/ 0 h 227"/>
                      <a:gd name="T14" fmla="*/ 0 w 185"/>
                      <a:gd name="T15" fmla="*/ 0 h 227"/>
                      <a:gd name="T16" fmla="*/ 0 w 185"/>
                      <a:gd name="T17" fmla="*/ 0 h 227"/>
                      <a:gd name="T18" fmla="*/ 0 w 185"/>
                      <a:gd name="T19" fmla="*/ 0 h 227"/>
                      <a:gd name="T20" fmla="*/ 0 w 185"/>
                      <a:gd name="T21" fmla="*/ 0 h 227"/>
                      <a:gd name="T22" fmla="*/ 0 w 185"/>
                      <a:gd name="T23" fmla="*/ 0 h 227"/>
                      <a:gd name="T24" fmla="*/ 0 w 185"/>
                      <a:gd name="T25" fmla="*/ 0 h 22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85"/>
                      <a:gd name="T40" fmla="*/ 0 h 227"/>
                      <a:gd name="T41" fmla="*/ 185 w 185"/>
                      <a:gd name="T42" fmla="*/ 227 h 22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85" h="227">
                        <a:moveTo>
                          <a:pt x="85" y="62"/>
                        </a:moveTo>
                        <a:lnTo>
                          <a:pt x="62" y="14"/>
                        </a:lnTo>
                        <a:lnTo>
                          <a:pt x="27" y="0"/>
                        </a:lnTo>
                        <a:lnTo>
                          <a:pt x="3" y="11"/>
                        </a:lnTo>
                        <a:lnTo>
                          <a:pt x="0" y="37"/>
                        </a:lnTo>
                        <a:lnTo>
                          <a:pt x="15" y="80"/>
                        </a:lnTo>
                        <a:lnTo>
                          <a:pt x="42" y="121"/>
                        </a:lnTo>
                        <a:lnTo>
                          <a:pt x="75" y="158"/>
                        </a:lnTo>
                        <a:lnTo>
                          <a:pt x="119" y="195"/>
                        </a:lnTo>
                        <a:lnTo>
                          <a:pt x="185" y="227"/>
                        </a:lnTo>
                        <a:lnTo>
                          <a:pt x="125" y="161"/>
                        </a:lnTo>
                        <a:lnTo>
                          <a:pt x="105" y="114"/>
                        </a:lnTo>
                        <a:lnTo>
                          <a:pt x="85" y="62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504" name="Freeform 116"/>
                  <p:cNvSpPr>
                    <a:spLocks/>
                  </p:cNvSpPr>
                  <p:nvPr/>
                </p:nvSpPr>
                <p:spPr bwMode="auto">
                  <a:xfrm>
                    <a:off x="802" y="790"/>
                    <a:ext cx="63" cy="39"/>
                  </a:xfrm>
                  <a:custGeom>
                    <a:avLst/>
                    <a:gdLst>
                      <a:gd name="T0" fmla="*/ 0 w 442"/>
                      <a:gd name="T1" fmla="*/ 0 h 274"/>
                      <a:gd name="T2" fmla="*/ 0 w 442"/>
                      <a:gd name="T3" fmla="*/ 0 h 274"/>
                      <a:gd name="T4" fmla="*/ 0 w 442"/>
                      <a:gd name="T5" fmla="*/ 0 h 274"/>
                      <a:gd name="T6" fmla="*/ 0 w 442"/>
                      <a:gd name="T7" fmla="*/ 0 h 274"/>
                      <a:gd name="T8" fmla="*/ 0 w 442"/>
                      <a:gd name="T9" fmla="*/ 0 h 274"/>
                      <a:gd name="T10" fmla="*/ 0 w 442"/>
                      <a:gd name="T11" fmla="*/ 0 h 274"/>
                      <a:gd name="T12" fmla="*/ 0 w 442"/>
                      <a:gd name="T13" fmla="*/ 0 h 274"/>
                      <a:gd name="T14" fmla="*/ 0 w 442"/>
                      <a:gd name="T15" fmla="*/ 0 h 274"/>
                      <a:gd name="T16" fmla="*/ 0 w 442"/>
                      <a:gd name="T17" fmla="*/ 0 h 274"/>
                      <a:gd name="T18" fmla="*/ 0 w 442"/>
                      <a:gd name="T19" fmla="*/ 0 h 274"/>
                      <a:gd name="T20" fmla="*/ 0 w 442"/>
                      <a:gd name="T21" fmla="*/ 0 h 274"/>
                      <a:gd name="T22" fmla="*/ 0 w 442"/>
                      <a:gd name="T23" fmla="*/ 0 h 27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42"/>
                      <a:gd name="T37" fmla="*/ 0 h 274"/>
                      <a:gd name="T38" fmla="*/ 442 w 442"/>
                      <a:gd name="T39" fmla="*/ 274 h 27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42" h="274">
                        <a:moveTo>
                          <a:pt x="0" y="274"/>
                        </a:moveTo>
                        <a:lnTo>
                          <a:pt x="14" y="161"/>
                        </a:lnTo>
                        <a:lnTo>
                          <a:pt x="107" y="122"/>
                        </a:lnTo>
                        <a:lnTo>
                          <a:pt x="233" y="73"/>
                        </a:lnTo>
                        <a:lnTo>
                          <a:pt x="322" y="37"/>
                        </a:lnTo>
                        <a:lnTo>
                          <a:pt x="408" y="0"/>
                        </a:lnTo>
                        <a:lnTo>
                          <a:pt x="442" y="79"/>
                        </a:lnTo>
                        <a:lnTo>
                          <a:pt x="361" y="125"/>
                        </a:lnTo>
                        <a:lnTo>
                          <a:pt x="266" y="158"/>
                        </a:lnTo>
                        <a:lnTo>
                          <a:pt x="192" y="179"/>
                        </a:lnTo>
                        <a:lnTo>
                          <a:pt x="104" y="227"/>
                        </a:lnTo>
                        <a:lnTo>
                          <a:pt x="0" y="274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52" name="Group 117"/>
              <p:cNvGrpSpPr>
                <a:grpSpLocks/>
              </p:cNvGrpSpPr>
              <p:nvPr/>
            </p:nvGrpSpPr>
            <p:grpSpPr bwMode="auto">
              <a:xfrm>
                <a:off x="807" y="973"/>
                <a:ext cx="130" cy="176"/>
                <a:chOff x="807" y="973"/>
                <a:chExt cx="130" cy="176"/>
              </a:xfrm>
            </p:grpSpPr>
            <p:sp>
              <p:nvSpPr>
                <p:cNvPr id="5474" name="Freeform 118"/>
                <p:cNvSpPr>
                  <a:spLocks/>
                </p:cNvSpPr>
                <p:nvPr/>
              </p:nvSpPr>
              <p:spPr bwMode="auto">
                <a:xfrm>
                  <a:off x="807" y="973"/>
                  <a:ext cx="130" cy="176"/>
                </a:xfrm>
                <a:custGeom>
                  <a:avLst/>
                  <a:gdLst>
                    <a:gd name="T0" fmla="*/ 0 w 913"/>
                    <a:gd name="T1" fmla="*/ 0 h 1231"/>
                    <a:gd name="T2" fmla="*/ 0 w 913"/>
                    <a:gd name="T3" fmla="*/ 0 h 1231"/>
                    <a:gd name="T4" fmla="*/ 0 w 913"/>
                    <a:gd name="T5" fmla="*/ 0 h 1231"/>
                    <a:gd name="T6" fmla="*/ 0 w 913"/>
                    <a:gd name="T7" fmla="*/ 0 h 1231"/>
                    <a:gd name="T8" fmla="*/ 0 w 913"/>
                    <a:gd name="T9" fmla="*/ 0 h 1231"/>
                    <a:gd name="T10" fmla="*/ 0 w 913"/>
                    <a:gd name="T11" fmla="*/ 0 h 1231"/>
                    <a:gd name="T12" fmla="*/ 0 w 913"/>
                    <a:gd name="T13" fmla="*/ 0 h 1231"/>
                    <a:gd name="T14" fmla="*/ 0 w 913"/>
                    <a:gd name="T15" fmla="*/ 0 h 1231"/>
                    <a:gd name="T16" fmla="*/ 0 w 913"/>
                    <a:gd name="T17" fmla="*/ 0 h 1231"/>
                    <a:gd name="T18" fmla="*/ 0 w 913"/>
                    <a:gd name="T19" fmla="*/ 0 h 1231"/>
                    <a:gd name="T20" fmla="*/ 0 w 913"/>
                    <a:gd name="T21" fmla="*/ 0 h 1231"/>
                    <a:gd name="T22" fmla="*/ 0 w 913"/>
                    <a:gd name="T23" fmla="*/ 0 h 1231"/>
                    <a:gd name="T24" fmla="*/ 0 w 913"/>
                    <a:gd name="T25" fmla="*/ 0 h 1231"/>
                    <a:gd name="T26" fmla="*/ 0 w 913"/>
                    <a:gd name="T27" fmla="*/ 0 h 1231"/>
                    <a:gd name="T28" fmla="*/ 0 w 913"/>
                    <a:gd name="T29" fmla="*/ 0 h 1231"/>
                    <a:gd name="T30" fmla="*/ 0 w 913"/>
                    <a:gd name="T31" fmla="*/ 0 h 1231"/>
                    <a:gd name="T32" fmla="*/ 0 w 913"/>
                    <a:gd name="T33" fmla="*/ 0 h 1231"/>
                    <a:gd name="T34" fmla="*/ 0 w 913"/>
                    <a:gd name="T35" fmla="*/ 0 h 1231"/>
                    <a:gd name="T36" fmla="*/ 0 w 913"/>
                    <a:gd name="T37" fmla="*/ 0 h 1231"/>
                    <a:gd name="T38" fmla="*/ 0 w 913"/>
                    <a:gd name="T39" fmla="*/ 0 h 1231"/>
                    <a:gd name="T40" fmla="*/ 0 w 913"/>
                    <a:gd name="T41" fmla="*/ 0 h 1231"/>
                    <a:gd name="T42" fmla="*/ 0 w 913"/>
                    <a:gd name="T43" fmla="*/ 0 h 1231"/>
                    <a:gd name="T44" fmla="*/ 0 w 913"/>
                    <a:gd name="T45" fmla="*/ 0 h 1231"/>
                    <a:gd name="T46" fmla="*/ 0 w 913"/>
                    <a:gd name="T47" fmla="*/ 0 h 123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13"/>
                    <a:gd name="T73" fmla="*/ 0 h 1231"/>
                    <a:gd name="T74" fmla="*/ 913 w 913"/>
                    <a:gd name="T75" fmla="*/ 1231 h 123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13" h="1231">
                      <a:moveTo>
                        <a:pt x="407" y="181"/>
                      </a:moveTo>
                      <a:lnTo>
                        <a:pt x="574" y="167"/>
                      </a:lnTo>
                      <a:lnTo>
                        <a:pt x="674" y="141"/>
                      </a:lnTo>
                      <a:lnTo>
                        <a:pt x="706" y="95"/>
                      </a:lnTo>
                      <a:lnTo>
                        <a:pt x="706" y="55"/>
                      </a:lnTo>
                      <a:lnTo>
                        <a:pt x="734" y="21"/>
                      </a:lnTo>
                      <a:lnTo>
                        <a:pt x="827" y="0"/>
                      </a:lnTo>
                      <a:lnTo>
                        <a:pt x="913" y="7"/>
                      </a:lnTo>
                      <a:lnTo>
                        <a:pt x="807" y="959"/>
                      </a:lnTo>
                      <a:lnTo>
                        <a:pt x="734" y="1047"/>
                      </a:lnTo>
                      <a:lnTo>
                        <a:pt x="640" y="1133"/>
                      </a:lnTo>
                      <a:lnTo>
                        <a:pt x="508" y="1199"/>
                      </a:lnTo>
                      <a:lnTo>
                        <a:pt x="353" y="1219"/>
                      </a:lnTo>
                      <a:lnTo>
                        <a:pt x="146" y="1231"/>
                      </a:lnTo>
                      <a:lnTo>
                        <a:pt x="26" y="1212"/>
                      </a:lnTo>
                      <a:lnTo>
                        <a:pt x="0" y="1145"/>
                      </a:lnTo>
                      <a:lnTo>
                        <a:pt x="14" y="1058"/>
                      </a:lnTo>
                      <a:lnTo>
                        <a:pt x="100" y="793"/>
                      </a:lnTo>
                      <a:lnTo>
                        <a:pt x="172" y="528"/>
                      </a:lnTo>
                      <a:lnTo>
                        <a:pt x="206" y="327"/>
                      </a:lnTo>
                      <a:lnTo>
                        <a:pt x="206" y="274"/>
                      </a:lnTo>
                      <a:lnTo>
                        <a:pt x="253" y="201"/>
                      </a:lnTo>
                      <a:lnTo>
                        <a:pt x="307" y="181"/>
                      </a:lnTo>
                      <a:lnTo>
                        <a:pt x="407" y="181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75" name="Freeform 119"/>
                <p:cNvSpPr>
                  <a:spLocks/>
                </p:cNvSpPr>
                <p:nvPr/>
              </p:nvSpPr>
              <p:spPr bwMode="auto">
                <a:xfrm>
                  <a:off x="822" y="982"/>
                  <a:ext cx="112" cy="161"/>
                </a:xfrm>
                <a:custGeom>
                  <a:avLst/>
                  <a:gdLst>
                    <a:gd name="T0" fmla="*/ 0 w 786"/>
                    <a:gd name="T1" fmla="*/ 0 h 1129"/>
                    <a:gd name="T2" fmla="*/ 0 w 786"/>
                    <a:gd name="T3" fmla="*/ 0 h 1129"/>
                    <a:gd name="T4" fmla="*/ 0 w 786"/>
                    <a:gd name="T5" fmla="*/ 0 h 1129"/>
                    <a:gd name="T6" fmla="*/ 0 w 786"/>
                    <a:gd name="T7" fmla="*/ 0 h 1129"/>
                    <a:gd name="T8" fmla="*/ 0 w 786"/>
                    <a:gd name="T9" fmla="*/ 0 h 1129"/>
                    <a:gd name="T10" fmla="*/ 0 w 786"/>
                    <a:gd name="T11" fmla="*/ 0 h 1129"/>
                    <a:gd name="T12" fmla="*/ 0 w 786"/>
                    <a:gd name="T13" fmla="*/ 0 h 1129"/>
                    <a:gd name="T14" fmla="*/ 0 w 786"/>
                    <a:gd name="T15" fmla="*/ 0 h 1129"/>
                    <a:gd name="T16" fmla="*/ 0 w 786"/>
                    <a:gd name="T17" fmla="*/ 0 h 1129"/>
                    <a:gd name="T18" fmla="*/ 0 w 786"/>
                    <a:gd name="T19" fmla="*/ 0 h 1129"/>
                    <a:gd name="T20" fmla="*/ 0 w 786"/>
                    <a:gd name="T21" fmla="*/ 0 h 1129"/>
                    <a:gd name="T22" fmla="*/ 0 w 786"/>
                    <a:gd name="T23" fmla="*/ 0 h 1129"/>
                    <a:gd name="T24" fmla="*/ 0 w 786"/>
                    <a:gd name="T25" fmla="*/ 0 h 1129"/>
                    <a:gd name="T26" fmla="*/ 0 w 786"/>
                    <a:gd name="T27" fmla="*/ 0 h 1129"/>
                    <a:gd name="T28" fmla="*/ 0 w 786"/>
                    <a:gd name="T29" fmla="*/ 0 h 1129"/>
                    <a:gd name="T30" fmla="*/ 0 w 786"/>
                    <a:gd name="T31" fmla="*/ 0 h 1129"/>
                    <a:gd name="T32" fmla="*/ 0 w 786"/>
                    <a:gd name="T33" fmla="*/ 0 h 1129"/>
                    <a:gd name="T34" fmla="*/ 0 w 786"/>
                    <a:gd name="T35" fmla="*/ 0 h 1129"/>
                    <a:gd name="T36" fmla="*/ 0 w 786"/>
                    <a:gd name="T37" fmla="*/ 0 h 1129"/>
                    <a:gd name="T38" fmla="*/ 0 w 786"/>
                    <a:gd name="T39" fmla="*/ 0 h 1129"/>
                    <a:gd name="T40" fmla="*/ 0 w 786"/>
                    <a:gd name="T41" fmla="*/ 0 h 11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86"/>
                    <a:gd name="T64" fmla="*/ 0 h 1129"/>
                    <a:gd name="T65" fmla="*/ 786 w 786"/>
                    <a:gd name="T66" fmla="*/ 1129 h 11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86" h="1129">
                      <a:moveTo>
                        <a:pt x="271" y="226"/>
                      </a:moveTo>
                      <a:lnTo>
                        <a:pt x="420" y="219"/>
                      </a:lnTo>
                      <a:lnTo>
                        <a:pt x="573" y="192"/>
                      </a:lnTo>
                      <a:lnTo>
                        <a:pt x="664" y="146"/>
                      </a:lnTo>
                      <a:lnTo>
                        <a:pt x="718" y="106"/>
                      </a:lnTo>
                      <a:lnTo>
                        <a:pt x="786" y="0"/>
                      </a:lnTo>
                      <a:lnTo>
                        <a:pt x="685" y="869"/>
                      </a:lnTo>
                      <a:lnTo>
                        <a:pt x="619" y="950"/>
                      </a:lnTo>
                      <a:lnTo>
                        <a:pt x="545" y="1023"/>
                      </a:lnTo>
                      <a:lnTo>
                        <a:pt x="453" y="1075"/>
                      </a:lnTo>
                      <a:lnTo>
                        <a:pt x="373" y="1102"/>
                      </a:lnTo>
                      <a:lnTo>
                        <a:pt x="271" y="1115"/>
                      </a:lnTo>
                      <a:lnTo>
                        <a:pt x="180" y="1129"/>
                      </a:lnTo>
                      <a:lnTo>
                        <a:pt x="73" y="1129"/>
                      </a:lnTo>
                      <a:lnTo>
                        <a:pt x="25" y="1115"/>
                      </a:lnTo>
                      <a:lnTo>
                        <a:pt x="0" y="1075"/>
                      </a:lnTo>
                      <a:lnTo>
                        <a:pt x="12" y="1011"/>
                      </a:lnTo>
                      <a:lnTo>
                        <a:pt x="79" y="856"/>
                      </a:lnTo>
                      <a:lnTo>
                        <a:pt x="194" y="339"/>
                      </a:lnTo>
                      <a:lnTo>
                        <a:pt x="212" y="266"/>
                      </a:lnTo>
                      <a:lnTo>
                        <a:pt x="271" y="226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5128" name="Line 120"/>
            <p:cNvSpPr>
              <a:spLocks noChangeShapeType="1"/>
            </p:cNvSpPr>
            <p:nvPr/>
          </p:nvSpPr>
          <p:spPr bwMode="auto">
            <a:xfrm>
              <a:off x="1200" y="1440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0000" tIns="43200" rIns="90000" bIns="43200" anchor="ctr"/>
            <a:lstStyle/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  <a:buFontTx/>
                <a:buChar char="•"/>
                <a:defRPr/>
              </a:pPr>
              <a:endParaRPr lang="es-ES" sz="2800">
                <a:solidFill>
                  <a:srgbClr val="7A5A00"/>
                </a:solidFill>
                <a:latin typeface="Arial Unicode MS" pitchFamily="34" charset="-128"/>
                <a:cs typeface="+mn-cs"/>
              </a:endParaRPr>
            </a:p>
          </p:txBody>
        </p:sp>
        <p:sp>
          <p:nvSpPr>
            <p:cNvPr id="5129" name="AutoShape 121"/>
            <p:cNvSpPr>
              <a:spLocks noChangeArrowheads="1"/>
            </p:cNvSpPr>
            <p:nvPr/>
          </p:nvSpPr>
          <p:spPr bwMode="auto">
            <a:xfrm>
              <a:off x="3984" y="1056"/>
              <a:ext cx="1095" cy="721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3200" rIns="90000" bIns="43200" anchor="ctr"/>
            <a:lstStyle/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  <a:buFontTx/>
                <a:buChar char="•"/>
                <a:defRPr/>
              </a:pPr>
              <a:endParaRPr lang="es-ES" sz="2800">
                <a:solidFill>
                  <a:srgbClr val="7A5A00"/>
                </a:solidFill>
                <a:latin typeface="Arial Unicode MS" pitchFamily="34" charset="-128"/>
                <a:cs typeface="+mn-cs"/>
              </a:endParaRPr>
            </a:p>
          </p:txBody>
        </p:sp>
        <p:pic>
          <p:nvPicPr>
            <p:cNvPr id="4109" name="Picture 1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12" y="1313"/>
              <a:ext cx="697" cy="4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131" name="Text Box 123"/>
            <p:cNvSpPr txBox="1">
              <a:spLocks noChangeArrowheads="1"/>
            </p:cNvSpPr>
            <p:nvPr/>
          </p:nvSpPr>
          <p:spPr bwMode="auto">
            <a:xfrm>
              <a:off x="3792" y="1045"/>
              <a:ext cx="1488" cy="24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defTabSz="762000" eaLnBrk="0" hangingPunct="0">
                <a:lnSpc>
                  <a:spcPct val="120000"/>
                </a:lnSpc>
                <a:spcBef>
                  <a:spcPct val="5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b="1" dirty="0">
                  <a:solidFill>
                    <a:srgbClr val="000099"/>
                  </a:solidFill>
                  <a:latin typeface="Arial Narrow" pitchFamily="34" charset="0"/>
                  <a:cs typeface="+mn-cs"/>
                </a:rPr>
                <a:t>A.E.A.T.</a:t>
              </a:r>
            </a:p>
          </p:txBody>
        </p:sp>
        <p:graphicFrame>
          <p:nvGraphicFramePr>
            <p:cNvPr id="4100" name="Object 4"/>
            <p:cNvGraphicFramePr>
              <a:graphicFrameLocks noChangeAspect="1"/>
            </p:cNvGraphicFramePr>
            <p:nvPr/>
          </p:nvGraphicFramePr>
          <p:xfrm>
            <a:off x="477" y="2440"/>
            <a:ext cx="331" cy="666"/>
          </p:xfrm>
          <a:graphic>
            <a:graphicData uri="http://schemas.openxmlformats.org/presentationml/2006/ole">
              <p:oleObj spid="_x0000_s4100" name="Imagen" r:id="rId4" imgW="2260600" imgH="4551363" progId="">
                <p:embed/>
              </p:oleObj>
            </a:graphicData>
          </a:graphic>
        </p:graphicFrame>
        <p:grpSp>
          <p:nvGrpSpPr>
            <p:cNvPr id="4111" name="Group 125"/>
            <p:cNvGrpSpPr>
              <a:grpSpLocks/>
            </p:cNvGrpSpPr>
            <p:nvPr/>
          </p:nvGrpSpPr>
          <p:grpSpPr bwMode="auto">
            <a:xfrm>
              <a:off x="1056" y="2112"/>
              <a:ext cx="822" cy="495"/>
              <a:chOff x="1512" y="2255"/>
              <a:chExt cx="822" cy="784"/>
            </a:xfrm>
          </p:grpSpPr>
          <p:grpSp>
            <p:nvGrpSpPr>
              <p:cNvPr id="4202" name="Group 126"/>
              <p:cNvGrpSpPr>
                <a:grpSpLocks/>
              </p:cNvGrpSpPr>
              <p:nvPr/>
            </p:nvGrpSpPr>
            <p:grpSpPr bwMode="auto">
              <a:xfrm>
                <a:off x="1600" y="2255"/>
                <a:ext cx="73" cy="781"/>
                <a:chOff x="1600" y="2255"/>
                <a:chExt cx="73" cy="781"/>
              </a:xfrm>
            </p:grpSpPr>
            <p:sp>
              <p:nvSpPr>
                <p:cNvPr id="5454" name="Freeform 127"/>
                <p:cNvSpPr>
                  <a:spLocks/>
                </p:cNvSpPr>
                <p:nvPr/>
              </p:nvSpPr>
              <p:spPr bwMode="auto">
                <a:xfrm>
                  <a:off x="1618" y="2255"/>
                  <a:ext cx="53" cy="781"/>
                </a:xfrm>
                <a:custGeom>
                  <a:avLst/>
                  <a:gdLst>
                    <a:gd name="T0" fmla="*/ 0 w 159"/>
                    <a:gd name="T1" fmla="*/ 0 h 2343"/>
                    <a:gd name="T2" fmla="*/ 1 w 159"/>
                    <a:gd name="T3" fmla="*/ 0 h 2343"/>
                    <a:gd name="T4" fmla="*/ 1 w 159"/>
                    <a:gd name="T5" fmla="*/ 10 h 2343"/>
                    <a:gd name="T6" fmla="*/ 0 w 159"/>
                    <a:gd name="T7" fmla="*/ 10 h 2343"/>
                    <a:gd name="T8" fmla="*/ 0 w 159"/>
                    <a:gd name="T9" fmla="*/ 0 h 23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2343"/>
                    <a:gd name="T17" fmla="*/ 159 w 159"/>
                    <a:gd name="T18" fmla="*/ 2343 h 23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2343">
                      <a:moveTo>
                        <a:pt x="0" y="0"/>
                      </a:moveTo>
                      <a:lnTo>
                        <a:pt x="159" y="107"/>
                      </a:lnTo>
                      <a:lnTo>
                        <a:pt x="159" y="2343"/>
                      </a:lnTo>
                      <a:lnTo>
                        <a:pt x="0" y="2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5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600" y="2255"/>
                  <a:ext cx="18" cy="781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56" name="Freeform 129"/>
                <p:cNvSpPr>
                  <a:spLocks/>
                </p:cNvSpPr>
                <p:nvPr/>
              </p:nvSpPr>
              <p:spPr bwMode="auto">
                <a:xfrm>
                  <a:off x="1618" y="2272"/>
                  <a:ext cx="53" cy="622"/>
                </a:xfrm>
                <a:custGeom>
                  <a:avLst/>
                  <a:gdLst>
                    <a:gd name="T0" fmla="*/ 1 w 159"/>
                    <a:gd name="T1" fmla="*/ 0 h 1863"/>
                    <a:gd name="T2" fmla="*/ 0 w 159"/>
                    <a:gd name="T3" fmla="*/ 0 h 1863"/>
                    <a:gd name="T4" fmla="*/ 0 w 159"/>
                    <a:gd name="T5" fmla="*/ 8 h 1863"/>
                    <a:gd name="T6" fmla="*/ 1 w 159"/>
                    <a:gd name="T7" fmla="*/ 8 h 1863"/>
                    <a:gd name="T8" fmla="*/ 1 w 159"/>
                    <a:gd name="T9" fmla="*/ 0 h 18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863"/>
                    <a:gd name="T17" fmla="*/ 159 w 159"/>
                    <a:gd name="T18" fmla="*/ 1863 h 18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863">
                      <a:moveTo>
                        <a:pt x="159" y="106"/>
                      </a:moveTo>
                      <a:lnTo>
                        <a:pt x="0" y="0"/>
                      </a:lnTo>
                      <a:lnTo>
                        <a:pt x="0" y="1863"/>
                      </a:lnTo>
                      <a:lnTo>
                        <a:pt x="159" y="1863"/>
                      </a:lnTo>
                      <a:lnTo>
                        <a:pt x="159" y="10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57" name="Freeform 130"/>
                <p:cNvSpPr>
                  <a:spLocks/>
                </p:cNvSpPr>
                <p:nvPr/>
              </p:nvSpPr>
              <p:spPr bwMode="auto">
                <a:xfrm>
                  <a:off x="1635" y="2307"/>
                  <a:ext cx="36" cy="567"/>
                </a:xfrm>
                <a:custGeom>
                  <a:avLst/>
                  <a:gdLst>
                    <a:gd name="T0" fmla="*/ 0 w 107"/>
                    <a:gd name="T1" fmla="*/ 0 h 1703"/>
                    <a:gd name="T2" fmla="*/ 0 w 107"/>
                    <a:gd name="T3" fmla="*/ 7 h 1703"/>
                    <a:gd name="T4" fmla="*/ 0 w 107"/>
                    <a:gd name="T5" fmla="*/ 7 h 1703"/>
                    <a:gd name="T6" fmla="*/ 0 w 107"/>
                    <a:gd name="T7" fmla="*/ 0 h 1703"/>
                    <a:gd name="T8" fmla="*/ 0 w 107"/>
                    <a:gd name="T9" fmla="*/ 0 h 170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7"/>
                    <a:gd name="T16" fmla="*/ 0 h 1703"/>
                    <a:gd name="T17" fmla="*/ 107 w 107"/>
                    <a:gd name="T18" fmla="*/ 1703 h 170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7" h="1703">
                      <a:moveTo>
                        <a:pt x="0" y="0"/>
                      </a:moveTo>
                      <a:lnTo>
                        <a:pt x="0" y="1703"/>
                      </a:lnTo>
                      <a:lnTo>
                        <a:pt x="107" y="1703"/>
                      </a:lnTo>
                      <a:lnTo>
                        <a:pt x="107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437" name="Group 131"/>
                <p:cNvGrpSpPr>
                  <a:grpSpLocks/>
                </p:cNvGrpSpPr>
                <p:nvPr/>
              </p:nvGrpSpPr>
              <p:grpSpPr bwMode="auto">
                <a:xfrm>
                  <a:off x="1633" y="2361"/>
                  <a:ext cx="40" cy="475"/>
                  <a:chOff x="1633" y="2361"/>
                  <a:chExt cx="40" cy="475"/>
                </a:xfrm>
              </p:grpSpPr>
              <p:sp>
                <p:nvSpPr>
                  <p:cNvPr id="5461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1635" y="2362"/>
                    <a:ext cx="36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2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414"/>
                    <a:ext cx="39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3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465"/>
                    <a:ext cx="40" cy="15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4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634" y="2519"/>
                    <a:ext cx="38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5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566"/>
                    <a:ext cx="39" cy="1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6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1634" y="2622"/>
                    <a:ext cx="39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7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675"/>
                    <a:ext cx="40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8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730"/>
                    <a:ext cx="40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69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779"/>
                    <a:ext cx="39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70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832"/>
                    <a:ext cx="40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45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18" y="2985"/>
                  <a:ext cx="35" cy="52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60" name="Freeform 143"/>
                <p:cNvSpPr>
                  <a:spLocks/>
                </p:cNvSpPr>
                <p:nvPr/>
              </p:nvSpPr>
              <p:spPr bwMode="auto">
                <a:xfrm>
                  <a:off x="1631" y="2979"/>
                  <a:ext cx="40" cy="57"/>
                </a:xfrm>
                <a:custGeom>
                  <a:avLst/>
                  <a:gdLst>
                    <a:gd name="T0" fmla="*/ 0 w 120"/>
                    <a:gd name="T1" fmla="*/ 1 h 170"/>
                    <a:gd name="T2" fmla="*/ 0 w 120"/>
                    <a:gd name="T3" fmla="*/ 0 h 170"/>
                    <a:gd name="T4" fmla="*/ 0 w 120"/>
                    <a:gd name="T5" fmla="*/ 0 h 170"/>
                    <a:gd name="T6" fmla="*/ 0 w 120"/>
                    <a:gd name="T7" fmla="*/ 0 h 170"/>
                    <a:gd name="T8" fmla="*/ 0 w 120"/>
                    <a:gd name="T9" fmla="*/ 0 h 170"/>
                    <a:gd name="T10" fmla="*/ 0 w 120"/>
                    <a:gd name="T11" fmla="*/ 1 h 170"/>
                    <a:gd name="T12" fmla="*/ 0 w 120"/>
                    <a:gd name="T13" fmla="*/ 1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0"/>
                    <a:gd name="T22" fmla="*/ 0 h 170"/>
                    <a:gd name="T23" fmla="*/ 120 w 120"/>
                    <a:gd name="T24" fmla="*/ 170 h 1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0" h="170">
                      <a:moveTo>
                        <a:pt x="37" y="169"/>
                      </a:moveTo>
                      <a:lnTo>
                        <a:pt x="37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20" y="170"/>
                      </a:lnTo>
                      <a:lnTo>
                        <a:pt x="37" y="169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3" name="Group 144"/>
              <p:cNvGrpSpPr>
                <a:grpSpLocks/>
              </p:cNvGrpSpPr>
              <p:nvPr/>
            </p:nvGrpSpPr>
            <p:grpSpPr bwMode="auto">
              <a:xfrm>
                <a:off x="1671" y="2290"/>
                <a:ext cx="73" cy="746"/>
                <a:chOff x="1671" y="2290"/>
                <a:chExt cx="73" cy="746"/>
              </a:xfrm>
            </p:grpSpPr>
            <p:sp>
              <p:nvSpPr>
                <p:cNvPr id="5437" name="Freeform 145"/>
                <p:cNvSpPr>
                  <a:spLocks/>
                </p:cNvSpPr>
                <p:nvPr/>
              </p:nvSpPr>
              <p:spPr bwMode="auto">
                <a:xfrm>
                  <a:off x="1689" y="2290"/>
                  <a:ext cx="53" cy="746"/>
                </a:xfrm>
                <a:custGeom>
                  <a:avLst/>
                  <a:gdLst>
                    <a:gd name="T0" fmla="*/ 0 w 159"/>
                    <a:gd name="T1" fmla="*/ 0 h 2236"/>
                    <a:gd name="T2" fmla="*/ 1 w 159"/>
                    <a:gd name="T3" fmla="*/ 0 h 2236"/>
                    <a:gd name="T4" fmla="*/ 1 w 159"/>
                    <a:gd name="T5" fmla="*/ 9 h 2236"/>
                    <a:gd name="T6" fmla="*/ 0 w 159"/>
                    <a:gd name="T7" fmla="*/ 9 h 2236"/>
                    <a:gd name="T8" fmla="*/ 0 w 159"/>
                    <a:gd name="T9" fmla="*/ 0 h 22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2236"/>
                    <a:gd name="T17" fmla="*/ 159 w 159"/>
                    <a:gd name="T18" fmla="*/ 2236 h 22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2236">
                      <a:moveTo>
                        <a:pt x="0" y="0"/>
                      </a:moveTo>
                      <a:lnTo>
                        <a:pt x="159" y="100"/>
                      </a:lnTo>
                      <a:lnTo>
                        <a:pt x="159" y="2236"/>
                      </a:lnTo>
                      <a:lnTo>
                        <a:pt x="0" y="22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38" name="Rectangle 146"/>
                <p:cNvSpPr>
                  <a:spLocks noChangeArrowheads="1"/>
                </p:cNvSpPr>
                <p:nvPr/>
              </p:nvSpPr>
              <p:spPr bwMode="auto">
                <a:xfrm>
                  <a:off x="1671" y="2290"/>
                  <a:ext cx="17" cy="746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39" name="Freeform 147"/>
                <p:cNvSpPr>
                  <a:spLocks/>
                </p:cNvSpPr>
                <p:nvPr/>
              </p:nvSpPr>
              <p:spPr bwMode="auto">
                <a:xfrm>
                  <a:off x="1689" y="2307"/>
                  <a:ext cx="53" cy="592"/>
                </a:xfrm>
                <a:custGeom>
                  <a:avLst/>
                  <a:gdLst>
                    <a:gd name="T0" fmla="*/ 1 w 159"/>
                    <a:gd name="T1" fmla="*/ 0 h 1780"/>
                    <a:gd name="T2" fmla="*/ 0 w 159"/>
                    <a:gd name="T3" fmla="*/ 0 h 1780"/>
                    <a:gd name="T4" fmla="*/ 0 w 159"/>
                    <a:gd name="T5" fmla="*/ 7 h 1780"/>
                    <a:gd name="T6" fmla="*/ 1 w 159"/>
                    <a:gd name="T7" fmla="*/ 7 h 1780"/>
                    <a:gd name="T8" fmla="*/ 1 w 159"/>
                    <a:gd name="T9" fmla="*/ 0 h 17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9"/>
                    <a:gd name="T16" fmla="*/ 0 h 1780"/>
                    <a:gd name="T17" fmla="*/ 159 w 159"/>
                    <a:gd name="T18" fmla="*/ 1780 h 17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9" h="1780">
                      <a:moveTo>
                        <a:pt x="159" y="102"/>
                      </a:moveTo>
                      <a:lnTo>
                        <a:pt x="0" y="0"/>
                      </a:lnTo>
                      <a:lnTo>
                        <a:pt x="0" y="1780"/>
                      </a:lnTo>
                      <a:lnTo>
                        <a:pt x="159" y="1780"/>
                      </a:lnTo>
                      <a:lnTo>
                        <a:pt x="159" y="102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40" name="Freeform 148"/>
                <p:cNvSpPr>
                  <a:spLocks/>
                </p:cNvSpPr>
                <p:nvPr/>
              </p:nvSpPr>
              <p:spPr bwMode="auto">
                <a:xfrm>
                  <a:off x="1706" y="2341"/>
                  <a:ext cx="36" cy="543"/>
                </a:xfrm>
                <a:custGeom>
                  <a:avLst/>
                  <a:gdLst>
                    <a:gd name="T0" fmla="*/ 0 w 106"/>
                    <a:gd name="T1" fmla="*/ 0 h 1625"/>
                    <a:gd name="T2" fmla="*/ 0 w 106"/>
                    <a:gd name="T3" fmla="*/ 7 h 1625"/>
                    <a:gd name="T4" fmla="*/ 0 w 106"/>
                    <a:gd name="T5" fmla="*/ 7 h 1625"/>
                    <a:gd name="T6" fmla="*/ 0 w 106"/>
                    <a:gd name="T7" fmla="*/ 0 h 1625"/>
                    <a:gd name="T8" fmla="*/ 0 w 106"/>
                    <a:gd name="T9" fmla="*/ 0 h 16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"/>
                    <a:gd name="T16" fmla="*/ 0 h 1625"/>
                    <a:gd name="T17" fmla="*/ 106 w 106"/>
                    <a:gd name="T18" fmla="*/ 1625 h 16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" h="1625">
                      <a:moveTo>
                        <a:pt x="0" y="0"/>
                      </a:moveTo>
                      <a:lnTo>
                        <a:pt x="0" y="1625"/>
                      </a:lnTo>
                      <a:lnTo>
                        <a:pt x="106" y="1625"/>
                      </a:lnTo>
                      <a:lnTo>
                        <a:pt x="106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420" name="Group 149"/>
                <p:cNvGrpSpPr>
                  <a:grpSpLocks/>
                </p:cNvGrpSpPr>
                <p:nvPr/>
              </p:nvGrpSpPr>
              <p:grpSpPr bwMode="auto">
                <a:xfrm>
                  <a:off x="1704" y="2391"/>
                  <a:ext cx="40" cy="454"/>
                  <a:chOff x="1704" y="2391"/>
                  <a:chExt cx="40" cy="454"/>
                </a:xfrm>
              </p:grpSpPr>
              <p:sp>
                <p:nvSpPr>
                  <p:cNvPr id="5444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1706" y="2391"/>
                    <a:ext cx="35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45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440"/>
                    <a:ext cx="38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46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489"/>
                    <a:ext cx="40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4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541"/>
                    <a:ext cx="38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48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587"/>
                    <a:ext cx="38" cy="1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49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640"/>
                    <a:ext cx="40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5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689"/>
                    <a:ext cx="40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51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741"/>
                    <a:ext cx="40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52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790"/>
                    <a:ext cx="38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53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1704" y="2839"/>
                    <a:ext cx="40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442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88" y="2985"/>
                  <a:ext cx="35" cy="52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43" name="Freeform 161"/>
                <p:cNvSpPr>
                  <a:spLocks/>
                </p:cNvSpPr>
                <p:nvPr/>
              </p:nvSpPr>
              <p:spPr bwMode="auto">
                <a:xfrm>
                  <a:off x="1702" y="2982"/>
                  <a:ext cx="40" cy="55"/>
                </a:xfrm>
                <a:custGeom>
                  <a:avLst/>
                  <a:gdLst>
                    <a:gd name="T0" fmla="*/ 0 w 120"/>
                    <a:gd name="T1" fmla="*/ 1 h 162"/>
                    <a:gd name="T2" fmla="*/ 0 w 120"/>
                    <a:gd name="T3" fmla="*/ 0 h 162"/>
                    <a:gd name="T4" fmla="*/ 0 w 120"/>
                    <a:gd name="T5" fmla="*/ 0 h 162"/>
                    <a:gd name="T6" fmla="*/ 0 w 120"/>
                    <a:gd name="T7" fmla="*/ 0 h 162"/>
                    <a:gd name="T8" fmla="*/ 0 w 120"/>
                    <a:gd name="T9" fmla="*/ 0 h 162"/>
                    <a:gd name="T10" fmla="*/ 0 w 120"/>
                    <a:gd name="T11" fmla="*/ 1 h 162"/>
                    <a:gd name="T12" fmla="*/ 0 w 120"/>
                    <a:gd name="T13" fmla="*/ 1 h 16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0"/>
                    <a:gd name="T22" fmla="*/ 0 h 162"/>
                    <a:gd name="T23" fmla="*/ 120 w 120"/>
                    <a:gd name="T24" fmla="*/ 162 h 16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0" h="162">
                      <a:moveTo>
                        <a:pt x="38" y="161"/>
                      </a:moveTo>
                      <a:lnTo>
                        <a:pt x="38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20" y="162"/>
                      </a:lnTo>
                      <a:lnTo>
                        <a:pt x="38" y="161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4" name="Group 162"/>
              <p:cNvGrpSpPr>
                <a:grpSpLocks/>
              </p:cNvGrpSpPr>
              <p:nvPr/>
            </p:nvGrpSpPr>
            <p:grpSpPr bwMode="auto">
              <a:xfrm>
                <a:off x="1740" y="2310"/>
                <a:ext cx="70" cy="723"/>
                <a:chOff x="1740" y="2310"/>
                <a:chExt cx="70" cy="723"/>
              </a:xfrm>
            </p:grpSpPr>
            <p:sp>
              <p:nvSpPr>
                <p:cNvPr id="5420" name="Freeform 163"/>
                <p:cNvSpPr>
                  <a:spLocks/>
                </p:cNvSpPr>
                <p:nvPr/>
              </p:nvSpPr>
              <p:spPr bwMode="auto">
                <a:xfrm>
                  <a:off x="1756" y="2310"/>
                  <a:ext cx="52" cy="723"/>
                </a:xfrm>
                <a:custGeom>
                  <a:avLst/>
                  <a:gdLst>
                    <a:gd name="T0" fmla="*/ 0 w 154"/>
                    <a:gd name="T1" fmla="*/ 0 h 2169"/>
                    <a:gd name="T2" fmla="*/ 1 w 154"/>
                    <a:gd name="T3" fmla="*/ 0 h 2169"/>
                    <a:gd name="T4" fmla="*/ 1 w 154"/>
                    <a:gd name="T5" fmla="*/ 9 h 2169"/>
                    <a:gd name="T6" fmla="*/ 0 w 154"/>
                    <a:gd name="T7" fmla="*/ 9 h 2169"/>
                    <a:gd name="T8" fmla="*/ 0 w 154"/>
                    <a:gd name="T9" fmla="*/ 0 h 21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2169"/>
                    <a:gd name="T17" fmla="*/ 154 w 154"/>
                    <a:gd name="T18" fmla="*/ 2169 h 21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2169">
                      <a:moveTo>
                        <a:pt x="0" y="0"/>
                      </a:moveTo>
                      <a:lnTo>
                        <a:pt x="154" y="97"/>
                      </a:lnTo>
                      <a:lnTo>
                        <a:pt x="154" y="2169"/>
                      </a:lnTo>
                      <a:lnTo>
                        <a:pt x="0" y="21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2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740" y="2310"/>
                  <a:ext cx="16" cy="723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22" name="Freeform 165"/>
                <p:cNvSpPr>
                  <a:spLocks/>
                </p:cNvSpPr>
                <p:nvPr/>
              </p:nvSpPr>
              <p:spPr bwMode="auto">
                <a:xfrm>
                  <a:off x="1756" y="2325"/>
                  <a:ext cx="52" cy="577"/>
                </a:xfrm>
                <a:custGeom>
                  <a:avLst/>
                  <a:gdLst>
                    <a:gd name="T0" fmla="*/ 1 w 154"/>
                    <a:gd name="T1" fmla="*/ 0 h 1727"/>
                    <a:gd name="T2" fmla="*/ 0 w 154"/>
                    <a:gd name="T3" fmla="*/ 0 h 1727"/>
                    <a:gd name="T4" fmla="*/ 0 w 154"/>
                    <a:gd name="T5" fmla="*/ 7 h 1727"/>
                    <a:gd name="T6" fmla="*/ 1 w 154"/>
                    <a:gd name="T7" fmla="*/ 7 h 1727"/>
                    <a:gd name="T8" fmla="*/ 1 w 154"/>
                    <a:gd name="T9" fmla="*/ 0 h 17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1727"/>
                    <a:gd name="T17" fmla="*/ 154 w 154"/>
                    <a:gd name="T18" fmla="*/ 1727 h 17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1727">
                      <a:moveTo>
                        <a:pt x="154" y="100"/>
                      </a:moveTo>
                      <a:lnTo>
                        <a:pt x="0" y="0"/>
                      </a:lnTo>
                      <a:lnTo>
                        <a:pt x="0" y="1727"/>
                      </a:lnTo>
                      <a:lnTo>
                        <a:pt x="154" y="1727"/>
                      </a:lnTo>
                      <a:lnTo>
                        <a:pt x="154" y="100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23" name="Freeform 166"/>
                <p:cNvSpPr>
                  <a:spLocks/>
                </p:cNvSpPr>
                <p:nvPr/>
              </p:nvSpPr>
              <p:spPr bwMode="auto">
                <a:xfrm>
                  <a:off x="1773" y="2360"/>
                  <a:ext cx="35" cy="525"/>
                </a:xfrm>
                <a:custGeom>
                  <a:avLst/>
                  <a:gdLst>
                    <a:gd name="T0" fmla="*/ 0 w 103"/>
                    <a:gd name="T1" fmla="*/ 0 h 1577"/>
                    <a:gd name="T2" fmla="*/ 0 w 103"/>
                    <a:gd name="T3" fmla="*/ 6 h 1577"/>
                    <a:gd name="T4" fmla="*/ 0 w 103"/>
                    <a:gd name="T5" fmla="*/ 6 h 1577"/>
                    <a:gd name="T6" fmla="*/ 0 w 103"/>
                    <a:gd name="T7" fmla="*/ 0 h 1577"/>
                    <a:gd name="T8" fmla="*/ 0 w 103"/>
                    <a:gd name="T9" fmla="*/ 0 h 15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3"/>
                    <a:gd name="T16" fmla="*/ 0 h 1577"/>
                    <a:gd name="T17" fmla="*/ 103 w 103"/>
                    <a:gd name="T18" fmla="*/ 1577 h 15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3" h="1577">
                      <a:moveTo>
                        <a:pt x="0" y="0"/>
                      </a:moveTo>
                      <a:lnTo>
                        <a:pt x="0" y="1577"/>
                      </a:lnTo>
                      <a:lnTo>
                        <a:pt x="103" y="1577"/>
                      </a:lnTo>
                      <a:lnTo>
                        <a:pt x="103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403" name="Group 167"/>
                <p:cNvGrpSpPr>
                  <a:grpSpLocks/>
                </p:cNvGrpSpPr>
                <p:nvPr/>
              </p:nvGrpSpPr>
              <p:grpSpPr bwMode="auto">
                <a:xfrm>
                  <a:off x="1771" y="2408"/>
                  <a:ext cx="39" cy="440"/>
                  <a:chOff x="1771" y="2408"/>
                  <a:chExt cx="39" cy="440"/>
                </a:xfrm>
              </p:grpSpPr>
              <p:sp>
                <p:nvSpPr>
                  <p:cNvPr id="5427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1773" y="2409"/>
                    <a:ext cx="34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28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456"/>
                    <a:ext cx="37" cy="1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29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505"/>
                    <a:ext cx="39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0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554"/>
                    <a:ext cx="37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1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600"/>
                    <a:ext cx="37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650"/>
                    <a:ext cx="39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698"/>
                    <a:ext cx="39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748"/>
                    <a:ext cx="39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5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794"/>
                    <a:ext cx="37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36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1771" y="2843"/>
                    <a:ext cx="39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425" name="Rectangle 178"/>
                <p:cNvSpPr>
                  <a:spLocks noChangeArrowheads="1"/>
                </p:cNvSpPr>
                <p:nvPr/>
              </p:nvSpPr>
              <p:spPr bwMode="auto">
                <a:xfrm>
                  <a:off x="1756" y="2984"/>
                  <a:ext cx="34" cy="50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26" name="Freeform 179"/>
                <p:cNvSpPr>
                  <a:spLocks/>
                </p:cNvSpPr>
                <p:nvPr/>
              </p:nvSpPr>
              <p:spPr bwMode="auto">
                <a:xfrm>
                  <a:off x="1769" y="2981"/>
                  <a:ext cx="39" cy="52"/>
                </a:xfrm>
                <a:custGeom>
                  <a:avLst/>
                  <a:gdLst>
                    <a:gd name="T0" fmla="*/ 0 w 117"/>
                    <a:gd name="T1" fmla="*/ 1 h 157"/>
                    <a:gd name="T2" fmla="*/ 0 w 117"/>
                    <a:gd name="T3" fmla="*/ 0 h 157"/>
                    <a:gd name="T4" fmla="*/ 0 w 117"/>
                    <a:gd name="T5" fmla="*/ 0 h 157"/>
                    <a:gd name="T6" fmla="*/ 0 w 117"/>
                    <a:gd name="T7" fmla="*/ 0 h 157"/>
                    <a:gd name="T8" fmla="*/ 0 w 117"/>
                    <a:gd name="T9" fmla="*/ 0 h 157"/>
                    <a:gd name="T10" fmla="*/ 0 w 117"/>
                    <a:gd name="T11" fmla="*/ 1 h 157"/>
                    <a:gd name="T12" fmla="*/ 0 w 117"/>
                    <a:gd name="T13" fmla="*/ 1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"/>
                    <a:gd name="T22" fmla="*/ 0 h 157"/>
                    <a:gd name="T23" fmla="*/ 117 w 117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" h="157">
                      <a:moveTo>
                        <a:pt x="37" y="157"/>
                      </a:moveTo>
                      <a:lnTo>
                        <a:pt x="3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117" y="0"/>
                      </a:lnTo>
                      <a:lnTo>
                        <a:pt x="117" y="157"/>
                      </a:lnTo>
                      <a:lnTo>
                        <a:pt x="37" y="157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5" name="Group 180"/>
              <p:cNvGrpSpPr>
                <a:grpSpLocks/>
              </p:cNvGrpSpPr>
              <p:nvPr/>
            </p:nvGrpSpPr>
            <p:grpSpPr bwMode="auto">
              <a:xfrm>
                <a:off x="1806" y="2332"/>
                <a:ext cx="68" cy="701"/>
                <a:chOff x="1806" y="2332"/>
                <a:chExt cx="68" cy="701"/>
              </a:xfrm>
            </p:grpSpPr>
            <p:sp>
              <p:nvSpPr>
                <p:cNvPr id="5403" name="Freeform 181"/>
                <p:cNvSpPr>
                  <a:spLocks/>
                </p:cNvSpPr>
                <p:nvPr/>
              </p:nvSpPr>
              <p:spPr bwMode="auto">
                <a:xfrm>
                  <a:off x="1822" y="2334"/>
                  <a:ext cx="50" cy="699"/>
                </a:xfrm>
                <a:custGeom>
                  <a:avLst/>
                  <a:gdLst>
                    <a:gd name="T0" fmla="*/ 0 w 150"/>
                    <a:gd name="T1" fmla="*/ 0 h 2100"/>
                    <a:gd name="T2" fmla="*/ 1 w 150"/>
                    <a:gd name="T3" fmla="*/ 0 h 2100"/>
                    <a:gd name="T4" fmla="*/ 1 w 150"/>
                    <a:gd name="T5" fmla="*/ 9 h 2100"/>
                    <a:gd name="T6" fmla="*/ 0 w 150"/>
                    <a:gd name="T7" fmla="*/ 9 h 2100"/>
                    <a:gd name="T8" fmla="*/ 0 w 150"/>
                    <a:gd name="T9" fmla="*/ 0 h 2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2100"/>
                    <a:gd name="T17" fmla="*/ 150 w 150"/>
                    <a:gd name="T18" fmla="*/ 2100 h 2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2100">
                      <a:moveTo>
                        <a:pt x="0" y="0"/>
                      </a:moveTo>
                      <a:lnTo>
                        <a:pt x="150" y="95"/>
                      </a:lnTo>
                      <a:lnTo>
                        <a:pt x="150" y="2100"/>
                      </a:lnTo>
                      <a:lnTo>
                        <a:pt x="0" y="2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04" name="Rectangle 182"/>
                <p:cNvSpPr>
                  <a:spLocks noChangeArrowheads="1"/>
                </p:cNvSpPr>
                <p:nvPr/>
              </p:nvSpPr>
              <p:spPr bwMode="auto">
                <a:xfrm>
                  <a:off x="1806" y="2334"/>
                  <a:ext cx="16" cy="699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05" name="Freeform 183"/>
                <p:cNvSpPr>
                  <a:spLocks/>
                </p:cNvSpPr>
                <p:nvPr/>
              </p:nvSpPr>
              <p:spPr bwMode="auto">
                <a:xfrm>
                  <a:off x="1822" y="2348"/>
                  <a:ext cx="50" cy="559"/>
                </a:xfrm>
                <a:custGeom>
                  <a:avLst/>
                  <a:gdLst>
                    <a:gd name="T0" fmla="*/ 1 w 150"/>
                    <a:gd name="T1" fmla="*/ 0 h 1672"/>
                    <a:gd name="T2" fmla="*/ 0 w 150"/>
                    <a:gd name="T3" fmla="*/ 0 h 1672"/>
                    <a:gd name="T4" fmla="*/ 0 w 150"/>
                    <a:gd name="T5" fmla="*/ 7 h 1672"/>
                    <a:gd name="T6" fmla="*/ 1 w 150"/>
                    <a:gd name="T7" fmla="*/ 7 h 1672"/>
                    <a:gd name="T8" fmla="*/ 1 w 150"/>
                    <a:gd name="T9" fmla="*/ 0 h 16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1672"/>
                    <a:gd name="T17" fmla="*/ 150 w 150"/>
                    <a:gd name="T18" fmla="*/ 1672 h 16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1672">
                      <a:moveTo>
                        <a:pt x="150" y="96"/>
                      </a:moveTo>
                      <a:lnTo>
                        <a:pt x="0" y="0"/>
                      </a:lnTo>
                      <a:lnTo>
                        <a:pt x="0" y="1672"/>
                      </a:lnTo>
                      <a:lnTo>
                        <a:pt x="150" y="1672"/>
                      </a:lnTo>
                      <a:lnTo>
                        <a:pt x="150" y="9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06" name="Freeform 184"/>
                <p:cNvSpPr>
                  <a:spLocks/>
                </p:cNvSpPr>
                <p:nvPr/>
              </p:nvSpPr>
              <p:spPr bwMode="auto">
                <a:xfrm>
                  <a:off x="1838" y="2380"/>
                  <a:ext cx="34" cy="508"/>
                </a:xfrm>
                <a:custGeom>
                  <a:avLst/>
                  <a:gdLst>
                    <a:gd name="T0" fmla="*/ 0 w 101"/>
                    <a:gd name="T1" fmla="*/ 0 h 1528"/>
                    <a:gd name="T2" fmla="*/ 0 w 101"/>
                    <a:gd name="T3" fmla="*/ 6 h 1528"/>
                    <a:gd name="T4" fmla="*/ 0 w 101"/>
                    <a:gd name="T5" fmla="*/ 6 h 1528"/>
                    <a:gd name="T6" fmla="*/ 0 w 101"/>
                    <a:gd name="T7" fmla="*/ 0 h 1528"/>
                    <a:gd name="T8" fmla="*/ 0 w 101"/>
                    <a:gd name="T9" fmla="*/ 0 h 1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1"/>
                    <a:gd name="T16" fmla="*/ 0 h 1528"/>
                    <a:gd name="T17" fmla="*/ 101 w 101"/>
                    <a:gd name="T18" fmla="*/ 1528 h 1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1" h="1528">
                      <a:moveTo>
                        <a:pt x="0" y="0"/>
                      </a:moveTo>
                      <a:lnTo>
                        <a:pt x="0" y="1528"/>
                      </a:lnTo>
                      <a:lnTo>
                        <a:pt x="101" y="1528"/>
                      </a:lnTo>
                      <a:lnTo>
                        <a:pt x="101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86" name="Group 185"/>
                <p:cNvGrpSpPr>
                  <a:grpSpLocks/>
                </p:cNvGrpSpPr>
                <p:nvPr/>
              </p:nvGrpSpPr>
              <p:grpSpPr bwMode="auto">
                <a:xfrm>
                  <a:off x="1836" y="2427"/>
                  <a:ext cx="38" cy="425"/>
                  <a:chOff x="1836" y="2427"/>
                  <a:chExt cx="38" cy="425"/>
                </a:xfrm>
              </p:grpSpPr>
              <p:sp>
                <p:nvSpPr>
                  <p:cNvPr id="5410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1838" y="2429"/>
                    <a:ext cx="33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1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475"/>
                    <a:ext cx="36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2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521"/>
                    <a:ext cx="38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3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570"/>
                    <a:ext cx="36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4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611"/>
                    <a:ext cx="36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5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661"/>
                    <a:ext cx="38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6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709"/>
                    <a:ext cx="38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7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757"/>
                    <a:ext cx="38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8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803"/>
                    <a:ext cx="36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19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1836" y="2848"/>
                    <a:ext cx="38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408" name="Rectangle 196"/>
                <p:cNvSpPr>
                  <a:spLocks noChangeArrowheads="1"/>
                </p:cNvSpPr>
                <p:nvPr/>
              </p:nvSpPr>
              <p:spPr bwMode="auto">
                <a:xfrm>
                  <a:off x="1822" y="2985"/>
                  <a:ext cx="32" cy="49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409" name="Freeform 197"/>
                <p:cNvSpPr>
                  <a:spLocks/>
                </p:cNvSpPr>
                <p:nvPr/>
              </p:nvSpPr>
              <p:spPr bwMode="auto">
                <a:xfrm>
                  <a:off x="1834" y="2981"/>
                  <a:ext cx="38" cy="52"/>
                </a:xfrm>
                <a:custGeom>
                  <a:avLst/>
                  <a:gdLst>
                    <a:gd name="T0" fmla="*/ 0 w 113"/>
                    <a:gd name="T1" fmla="*/ 1 h 152"/>
                    <a:gd name="T2" fmla="*/ 0 w 113"/>
                    <a:gd name="T3" fmla="*/ 0 h 152"/>
                    <a:gd name="T4" fmla="*/ 0 w 113"/>
                    <a:gd name="T5" fmla="*/ 0 h 152"/>
                    <a:gd name="T6" fmla="*/ 0 w 113"/>
                    <a:gd name="T7" fmla="*/ 0 h 152"/>
                    <a:gd name="T8" fmla="*/ 0 w 113"/>
                    <a:gd name="T9" fmla="*/ 0 h 152"/>
                    <a:gd name="T10" fmla="*/ 0 w 113"/>
                    <a:gd name="T11" fmla="*/ 1 h 152"/>
                    <a:gd name="T12" fmla="*/ 0 w 113"/>
                    <a:gd name="T13" fmla="*/ 1 h 15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3"/>
                    <a:gd name="T22" fmla="*/ 0 h 152"/>
                    <a:gd name="T23" fmla="*/ 113 w 113"/>
                    <a:gd name="T24" fmla="*/ 152 h 15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3" h="152">
                      <a:moveTo>
                        <a:pt x="34" y="152"/>
                      </a:moveTo>
                      <a:lnTo>
                        <a:pt x="34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152"/>
                      </a:lnTo>
                      <a:lnTo>
                        <a:pt x="34" y="152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6" name="Group 198"/>
              <p:cNvGrpSpPr>
                <a:grpSpLocks/>
              </p:cNvGrpSpPr>
              <p:nvPr/>
            </p:nvGrpSpPr>
            <p:grpSpPr bwMode="auto">
              <a:xfrm>
                <a:off x="1870" y="2354"/>
                <a:ext cx="66" cy="678"/>
                <a:chOff x="1870" y="2354"/>
                <a:chExt cx="66" cy="678"/>
              </a:xfrm>
            </p:grpSpPr>
            <p:sp>
              <p:nvSpPr>
                <p:cNvPr id="5386" name="Freeform 199"/>
                <p:cNvSpPr>
                  <a:spLocks/>
                </p:cNvSpPr>
                <p:nvPr/>
              </p:nvSpPr>
              <p:spPr bwMode="auto">
                <a:xfrm>
                  <a:off x="1886" y="2356"/>
                  <a:ext cx="48" cy="675"/>
                </a:xfrm>
                <a:custGeom>
                  <a:avLst/>
                  <a:gdLst>
                    <a:gd name="T0" fmla="*/ 0 w 144"/>
                    <a:gd name="T1" fmla="*/ 0 h 2031"/>
                    <a:gd name="T2" fmla="*/ 1 w 144"/>
                    <a:gd name="T3" fmla="*/ 0 h 2031"/>
                    <a:gd name="T4" fmla="*/ 1 w 144"/>
                    <a:gd name="T5" fmla="*/ 8 h 2031"/>
                    <a:gd name="T6" fmla="*/ 0 w 144"/>
                    <a:gd name="T7" fmla="*/ 8 h 2031"/>
                    <a:gd name="T8" fmla="*/ 0 w 144"/>
                    <a:gd name="T9" fmla="*/ 0 h 20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2031"/>
                    <a:gd name="T17" fmla="*/ 144 w 144"/>
                    <a:gd name="T18" fmla="*/ 2031 h 20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2031">
                      <a:moveTo>
                        <a:pt x="0" y="0"/>
                      </a:moveTo>
                      <a:lnTo>
                        <a:pt x="144" y="91"/>
                      </a:lnTo>
                      <a:lnTo>
                        <a:pt x="144" y="2031"/>
                      </a:lnTo>
                      <a:lnTo>
                        <a:pt x="0" y="20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87" name="Rectangle 200"/>
                <p:cNvSpPr>
                  <a:spLocks noChangeArrowheads="1"/>
                </p:cNvSpPr>
                <p:nvPr/>
              </p:nvSpPr>
              <p:spPr bwMode="auto">
                <a:xfrm>
                  <a:off x="1870" y="2356"/>
                  <a:ext cx="15" cy="678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88" name="Freeform 201"/>
                <p:cNvSpPr>
                  <a:spLocks/>
                </p:cNvSpPr>
                <p:nvPr/>
              </p:nvSpPr>
              <p:spPr bwMode="auto">
                <a:xfrm>
                  <a:off x="1886" y="2370"/>
                  <a:ext cx="48" cy="539"/>
                </a:xfrm>
                <a:custGeom>
                  <a:avLst/>
                  <a:gdLst>
                    <a:gd name="T0" fmla="*/ 1 w 144"/>
                    <a:gd name="T1" fmla="*/ 0 h 1618"/>
                    <a:gd name="T2" fmla="*/ 0 w 144"/>
                    <a:gd name="T3" fmla="*/ 0 h 1618"/>
                    <a:gd name="T4" fmla="*/ 0 w 144"/>
                    <a:gd name="T5" fmla="*/ 7 h 1618"/>
                    <a:gd name="T6" fmla="*/ 1 w 144"/>
                    <a:gd name="T7" fmla="*/ 7 h 1618"/>
                    <a:gd name="T8" fmla="*/ 1 w 144"/>
                    <a:gd name="T9" fmla="*/ 0 h 16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1618"/>
                    <a:gd name="T17" fmla="*/ 144 w 144"/>
                    <a:gd name="T18" fmla="*/ 1618 h 16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1618">
                      <a:moveTo>
                        <a:pt x="144" y="92"/>
                      </a:moveTo>
                      <a:lnTo>
                        <a:pt x="0" y="0"/>
                      </a:lnTo>
                      <a:lnTo>
                        <a:pt x="0" y="1618"/>
                      </a:lnTo>
                      <a:lnTo>
                        <a:pt x="144" y="1618"/>
                      </a:lnTo>
                      <a:lnTo>
                        <a:pt x="144" y="92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89" name="Freeform 202"/>
                <p:cNvSpPr>
                  <a:spLocks/>
                </p:cNvSpPr>
                <p:nvPr/>
              </p:nvSpPr>
              <p:spPr bwMode="auto">
                <a:xfrm>
                  <a:off x="1902" y="2402"/>
                  <a:ext cx="32" cy="494"/>
                </a:xfrm>
                <a:custGeom>
                  <a:avLst/>
                  <a:gdLst>
                    <a:gd name="T0" fmla="*/ 0 w 96"/>
                    <a:gd name="T1" fmla="*/ 0 h 1479"/>
                    <a:gd name="T2" fmla="*/ 0 w 96"/>
                    <a:gd name="T3" fmla="*/ 6 h 1479"/>
                    <a:gd name="T4" fmla="*/ 0 w 96"/>
                    <a:gd name="T5" fmla="*/ 6 h 1479"/>
                    <a:gd name="T6" fmla="*/ 0 w 96"/>
                    <a:gd name="T7" fmla="*/ 0 h 1479"/>
                    <a:gd name="T8" fmla="*/ 0 w 96"/>
                    <a:gd name="T9" fmla="*/ 0 h 14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1479"/>
                    <a:gd name="T17" fmla="*/ 96 w 96"/>
                    <a:gd name="T18" fmla="*/ 1479 h 14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1479">
                      <a:moveTo>
                        <a:pt x="0" y="0"/>
                      </a:moveTo>
                      <a:lnTo>
                        <a:pt x="0" y="1479"/>
                      </a:lnTo>
                      <a:lnTo>
                        <a:pt x="96" y="1479"/>
                      </a:lnTo>
                      <a:lnTo>
                        <a:pt x="96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69" name="Group 203"/>
                <p:cNvGrpSpPr>
                  <a:grpSpLocks/>
                </p:cNvGrpSpPr>
                <p:nvPr/>
              </p:nvGrpSpPr>
              <p:grpSpPr bwMode="auto">
                <a:xfrm>
                  <a:off x="1899" y="2445"/>
                  <a:ext cx="37" cy="412"/>
                  <a:chOff x="1899" y="2445"/>
                  <a:chExt cx="37" cy="412"/>
                </a:xfrm>
              </p:grpSpPr>
              <p:sp>
                <p:nvSpPr>
                  <p:cNvPr id="5393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1901" y="2446"/>
                    <a:ext cx="32" cy="15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4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493"/>
                    <a:ext cx="35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5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538"/>
                    <a:ext cx="37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6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583"/>
                    <a:ext cx="35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7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625"/>
                    <a:ext cx="35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8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674"/>
                    <a:ext cx="37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9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717"/>
                    <a:ext cx="37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0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775"/>
                    <a:ext cx="37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01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828"/>
                    <a:ext cx="35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402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899" y="2871"/>
                    <a:ext cx="37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91" name="Rectangle 214"/>
                <p:cNvSpPr>
                  <a:spLocks noChangeArrowheads="1"/>
                </p:cNvSpPr>
                <p:nvPr/>
              </p:nvSpPr>
              <p:spPr bwMode="auto">
                <a:xfrm>
                  <a:off x="1885" y="2985"/>
                  <a:ext cx="32" cy="49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92" name="Freeform 215"/>
                <p:cNvSpPr>
                  <a:spLocks/>
                </p:cNvSpPr>
                <p:nvPr/>
              </p:nvSpPr>
              <p:spPr bwMode="auto">
                <a:xfrm>
                  <a:off x="1898" y="2982"/>
                  <a:ext cx="36" cy="49"/>
                </a:xfrm>
                <a:custGeom>
                  <a:avLst/>
                  <a:gdLst>
                    <a:gd name="T0" fmla="*/ 0 w 108"/>
                    <a:gd name="T1" fmla="*/ 1 h 147"/>
                    <a:gd name="T2" fmla="*/ 0 w 108"/>
                    <a:gd name="T3" fmla="*/ 0 h 147"/>
                    <a:gd name="T4" fmla="*/ 0 w 108"/>
                    <a:gd name="T5" fmla="*/ 0 h 147"/>
                    <a:gd name="T6" fmla="*/ 0 w 108"/>
                    <a:gd name="T7" fmla="*/ 0 h 147"/>
                    <a:gd name="T8" fmla="*/ 0 w 108"/>
                    <a:gd name="T9" fmla="*/ 0 h 147"/>
                    <a:gd name="T10" fmla="*/ 0 w 108"/>
                    <a:gd name="T11" fmla="*/ 1 h 147"/>
                    <a:gd name="T12" fmla="*/ 0 w 108"/>
                    <a:gd name="T13" fmla="*/ 1 h 1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8"/>
                    <a:gd name="T22" fmla="*/ 0 h 147"/>
                    <a:gd name="T23" fmla="*/ 108 w 108"/>
                    <a:gd name="T24" fmla="*/ 147 h 1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8" h="147">
                      <a:moveTo>
                        <a:pt x="33" y="147"/>
                      </a:moveTo>
                      <a:lnTo>
                        <a:pt x="33" y="19"/>
                      </a:lnTo>
                      <a:lnTo>
                        <a:pt x="0" y="19"/>
                      </a:lnTo>
                      <a:lnTo>
                        <a:pt x="0" y="0"/>
                      </a:lnTo>
                      <a:lnTo>
                        <a:pt x="108" y="0"/>
                      </a:lnTo>
                      <a:lnTo>
                        <a:pt x="108" y="147"/>
                      </a:lnTo>
                      <a:lnTo>
                        <a:pt x="33" y="147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7" name="Group 216"/>
              <p:cNvGrpSpPr>
                <a:grpSpLocks/>
              </p:cNvGrpSpPr>
              <p:nvPr/>
            </p:nvGrpSpPr>
            <p:grpSpPr bwMode="auto">
              <a:xfrm>
                <a:off x="1928" y="2372"/>
                <a:ext cx="62" cy="658"/>
                <a:chOff x="1928" y="2372"/>
                <a:chExt cx="62" cy="658"/>
              </a:xfrm>
            </p:grpSpPr>
            <p:sp>
              <p:nvSpPr>
                <p:cNvPr id="5369" name="Freeform 217"/>
                <p:cNvSpPr>
                  <a:spLocks/>
                </p:cNvSpPr>
                <p:nvPr/>
              </p:nvSpPr>
              <p:spPr bwMode="auto">
                <a:xfrm>
                  <a:off x="1942" y="2373"/>
                  <a:ext cx="46" cy="657"/>
                </a:xfrm>
                <a:custGeom>
                  <a:avLst/>
                  <a:gdLst>
                    <a:gd name="T0" fmla="*/ 0 w 137"/>
                    <a:gd name="T1" fmla="*/ 0 h 1971"/>
                    <a:gd name="T2" fmla="*/ 1 w 137"/>
                    <a:gd name="T3" fmla="*/ 0 h 1971"/>
                    <a:gd name="T4" fmla="*/ 1 w 137"/>
                    <a:gd name="T5" fmla="*/ 8 h 1971"/>
                    <a:gd name="T6" fmla="*/ 0 w 137"/>
                    <a:gd name="T7" fmla="*/ 8 h 1971"/>
                    <a:gd name="T8" fmla="*/ 0 w 137"/>
                    <a:gd name="T9" fmla="*/ 0 h 19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7"/>
                    <a:gd name="T16" fmla="*/ 0 h 1971"/>
                    <a:gd name="T17" fmla="*/ 137 w 137"/>
                    <a:gd name="T18" fmla="*/ 1971 h 19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7" h="1971">
                      <a:moveTo>
                        <a:pt x="0" y="0"/>
                      </a:moveTo>
                      <a:lnTo>
                        <a:pt x="137" y="88"/>
                      </a:lnTo>
                      <a:lnTo>
                        <a:pt x="137" y="1971"/>
                      </a:lnTo>
                      <a:lnTo>
                        <a:pt x="0" y="19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70" name="Rectangle 218"/>
                <p:cNvSpPr>
                  <a:spLocks noChangeArrowheads="1"/>
                </p:cNvSpPr>
                <p:nvPr/>
              </p:nvSpPr>
              <p:spPr bwMode="auto">
                <a:xfrm>
                  <a:off x="1928" y="2373"/>
                  <a:ext cx="14" cy="657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71" name="Freeform 219"/>
                <p:cNvSpPr>
                  <a:spLocks/>
                </p:cNvSpPr>
                <p:nvPr/>
              </p:nvSpPr>
              <p:spPr bwMode="auto">
                <a:xfrm>
                  <a:off x="1942" y="2387"/>
                  <a:ext cx="46" cy="524"/>
                </a:xfrm>
                <a:custGeom>
                  <a:avLst/>
                  <a:gdLst>
                    <a:gd name="T0" fmla="*/ 1 w 137"/>
                    <a:gd name="T1" fmla="*/ 0 h 1571"/>
                    <a:gd name="T2" fmla="*/ 0 w 137"/>
                    <a:gd name="T3" fmla="*/ 0 h 1571"/>
                    <a:gd name="T4" fmla="*/ 0 w 137"/>
                    <a:gd name="T5" fmla="*/ 6 h 1571"/>
                    <a:gd name="T6" fmla="*/ 1 w 137"/>
                    <a:gd name="T7" fmla="*/ 6 h 1571"/>
                    <a:gd name="T8" fmla="*/ 1 w 137"/>
                    <a:gd name="T9" fmla="*/ 0 h 15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7"/>
                    <a:gd name="T16" fmla="*/ 0 h 1571"/>
                    <a:gd name="T17" fmla="*/ 137 w 137"/>
                    <a:gd name="T18" fmla="*/ 1571 h 15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7" h="1571">
                      <a:moveTo>
                        <a:pt x="137" y="89"/>
                      </a:moveTo>
                      <a:lnTo>
                        <a:pt x="0" y="0"/>
                      </a:lnTo>
                      <a:lnTo>
                        <a:pt x="0" y="1571"/>
                      </a:lnTo>
                      <a:lnTo>
                        <a:pt x="137" y="1571"/>
                      </a:lnTo>
                      <a:lnTo>
                        <a:pt x="137" y="89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72" name="Freeform 220"/>
                <p:cNvSpPr>
                  <a:spLocks/>
                </p:cNvSpPr>
                <p:nvPr/>
              </p:nvSpPr>
              <p:spPr bwMode="auto">
                <a:xfrm>
                  <a:off x="1958" y="2418"/>
                  <a:ext cx="30" cy="478"/>
                </a:xfrm>
                <a:custGeom>
                  <a:avLst/>
                  <a:gdLst>
                    <a:gd name="T0" fmla="*/ 0 w 90"/>
                    <a:gd name="T1" fmla="*/ 0 h 1435"/>
                    <a:gd name="T2" fmla="*/ 0 w 90"/>
                    <a:gd name="T3" fmla="*/ 6 h 1435"/>
                    <a:gd name="T4" fmla="*/ 0 w 90"/>
                    <a:gd name="T5" fmla="*/ 6 h 1435"/>
                    <a:gd name="T6" fmla="*/ 0 w 90"/>
                    <a:gd name="T7" fmla="*/ 0 h 1435"/>
                    <a:gd name="T8" fmla="*/ 0 w 90"/>
                    <a:gd name="T9" fmla="*/ 0 h 14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1435"/>
                    <a:gd name="T17" fmla="*/ 90 w 90"/>
                    <a:gd name="T18" fmla="*/ 1435 h 14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1435">
                      <a:moveTo>
                        <a:pt x="0" y="0"/>
                      </a:moveTo>
                      <a:lnTo>
                        <a:pt x="0" y="1435"/>
                      </a:lnTo>
                      <a:lnTo>
                        <a:pt x="90" y="1435"/>
                      </a:lnTo>
                      <a:lnTo>
                        <a:pt x="90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52" name="Group 221"/>
                <p:cNvGrpSpPr>
                  <a:grpSpLocks/>
                </p:cNvGrpSpPr>
                <p:nvPr/>
              </p:nvGrpSpPr>
              <p:grpSpPr bwMode="auto">
                <a:xfrm>
                  <a:off x="1955" y="2460"/>
                  <a:ext cx="35" cy="399"/>
                  <a:chOff x="1955" y="2460"/>
                  <a:chExt cx="35" cy="399"/>
                </a:xfrm>
              </p:grpSpPr>
              <p:sp>
                <p:nvSpPr>
                  <p:cNvPr id="5376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1957" y="2463"/>
                    <a:ext cx="30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77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506"/>
                    <a:ext cx="34" cy="1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78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549"/>
                    <a:ext cx="35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79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596"/>
                    <a:ext cx="34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0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635"/>
                    <a:ext cx="33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1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680"/>
                    <a:ext cx="35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2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723"/>
                    <a:ext cx="35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3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769"/>
                    <a:ext cx="35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4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813"/>
                    <a:ext cx="34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85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855"/>
                    <a:ext cx="35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74" name="Rectangle 232"/>
                <p:cNvSpPr>
                  <a:spLocks noChangeArrowheads="1"/>
                </p:cNvSpPr>
                <p:nvPr/>
              </p:nvSpPr>
              <p:spPr bwMode="auto">
                <a:xfrm>
                  <a:off x="1942" y="2984"/>
                  <a:ext cx="29" cy="48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75" name="Freeform 233"/>
                <p:cNvSpPr>
                  <a:spLocks/>
                </p:cNvSpPr>
                <p:nvPr/>
              </p:nvSpPr>
              <p:spPr bwMode="auto">
                <a:xfrm>
                  <a:off x="1954" y="2981"/>
                  <a:ext cx="34" cy="49"/>
                </a:xfrm>
                <a:custGeom>
                  <a:avLst/>
                  <a:gdLst>
                    <a:gd name="T0" fmla="*/ 0 w 102"/>
                    <a:gd name="T1" fmla="*/ 1 h 144"/>
                    <a:gd name="T2" fmla="*/ 0 w 102"/>
                    <a:gd name="T3" fmla="*/ 0 h 144"/>
                    <a:gd name="T4" fmla="*/ 0 w 102"/>
                    <a:gd name="T5" fmla="*/ 0 h 144"/>
                    <a:gd name="T6" fmla="*/ 0 w 102"/>
                    <a:gd name="T7" fmla="*/ 0 h 144"/>
                    <a:gd name="T8" fmla="*/ 0 w 102"/>
                    <a:gd name="T9" fmla="*/ 0 h 144"/>
                    <a:gd name="T10" fmla="*/ 0 w 102"/>
                    <a:gd name="T11" fmla="*/ 1 h 144"/>
                    <a:gd name="T12" fmla="*/ 0 w 102"/>
                    <a:gd name="T13" fmla="*/ 1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2"/>
                    <a:gd name="T22" fmla="*/ 0 h 144"/>
                    <a:gd name="T23" fmla="*/ 102 w 102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2" h="144">
                      <a:moveTo>
                        <a:pt x="30" y="144"/>
                      </a:moveTo>
                      <a:lnTo>
                        <a:pt x="30" y="19"/>
                      </a:lnTo>
                      <a:lnTo>
                        <a:pt x="0" y="19"/>
                      </a:ln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102" y="144"/>
                      </a:lnTo>
                      <a:lnTo>
                        <a:pt x="30" y="144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8" name="Group 234"/>
              <p:cNvGrpSpPr>
                <a:grpSpLocks/>
              </p:cNvGrpSpPr>
              <p:nvPr/>
            </p:nvGrpSpPr>
            <p:grpSpPr bwMode="auto">
              <a:xfrm>
                <a:off x="1986" y="2392"/>
                <a:ext cx="59" cy="637"/>
                <a:chOff x="1986" y="2392"/>
                <a:chExt cx="59" cy="637"/>
              </a:xfrm>
            </p:grpSpPr>
            <p:sp>
              <p:nvSpPr>
                <p:cNvPr id="5352" name="Freeform 235"/>
                <p:cNvSpPr>
                  <a:spLocks/>
                </p:cNvSpPr>
                <p:nvPr/>
              </p:nvSpPr>
              <p:spPr bwMode="auto">
                <a:xfrm>
                  <a:off x="1999" y="2391"/>
                  <a:ext cx="44" cy="637"/>
                </a:xfrm>
                <a:custGeom>
                  <a:avLst/>
                  <a:gdLst>
                    <a:gd name="T0" fmla="*/ 0 w 131"/>
                    <a:gd name="T1" fmla="*/ 0 h 1909"/>
                    <a:gd name="T2" fmla="*/ 1 w 131"/>
                    <a:gd name="T3" fmla="*/ 0 h 1909"/>
                    <a:gd name="T4" fmla="*/ 1 w 131"/>
                    <a:gd name="T5" fmla="*/ 8 h 1909"/>
                    <a:gd name="T6" fmla="*/ 0 w 131"/>
                    <a:gd name="T7" fmla="*/ 8 h 1909"/>
                    <a:gd name="T8" fmla="*/ 0 w 131"/>
                    <a:gd name="T9" fmla="*/ 0 h 19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1909"/>
                    <a:gd name="T17" fmla="*/ 131 w 131"/>
                    <a:gd name="T18" fmla="*/ 1909 h 19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1909">
                      <a:moveTo>
                        <a:pt x="0" y="0"/>
                      </a:moveTo>
                      <a:lnTo>
                        <a:pt x="131" y="85"/>
                      </a:lnTo>
                      <a:lnTo>
                        <a:pt x="131" y="1909"/>
                      </a:lnTo>
                      <a:lnTo>
                        <a:pt x="0" y="19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53" name="Rectangle 236"/>
                <p:cNvSpPr>
                  <a:spLocks noChangeArrowheads="1"/>
                </p:cNvSpPr>
                <p:nvPr/>
              </p:nvSpPr>
              <p:spPr bwMode="auto">
                <a:xfrm>
                  <a:off x="1986" y="2391"/>
                  <a:ext cx="12" cy="640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54" name="Freeform 237"/>
                <p:cNvSpPr>
                  <a:spLocks/>
                </p:cNvSpPr>
                <p:nvPr/>
              </p:nvSpPr>
              <p:spPr bwMode="auto">
                <a:xfrm>
                  <a:off x="1999" y="2405"/>
                  <a:ext cx="44" cy="507"/>
                </a:xfrm>
                <a:custGeom>
                  <a:avLst/>
                  <a:gdLst>
                    <a:gd name="T0" fmla="*/ 1 w 131"/>
                    <a:gd name="T1" fmla="*/ 0 h 1520"/>
                    <a:gd name="T2" fmla="*/ 0 w 131"/>
                    <a:gd name="T3" fmla="*/ 0 h 1520"/>
                    <a:gd name="T4" fmla="*/ 0 w 131"/>
                    <a:gd name="T5" fmla="*/ 6 h 1520"/>
                    <a:gd name="T6" fmla="*/ 1 w 131"/>
                    <a:gd name="T7" fmla="*/ 6 h 1520"/>
                    <a:gd name="T8" fmla="*/ 1 w 131"/>
                    <a:gd name="T9" fmla="*/ 0 h 15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1520"/>
                    <a:gd name="T17" fmla="*/ 131 w 131"/>
                    <a:gd name="T18" fmla="*/ 1520 h 15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1520">
                      <a:moveTo>
                        <a:pt x="131" y="87"/>
                      </a:moveTo>
                      <a:lnTo>
                        <a:pt x="0" y="0"/>
                      </a:lnTo>
                      <a:lnTo>
                        <a:pt x="0" y="1520"/>
                      </a:lnTo>
                      <a:lnTo>
                        <a:pt x="131" y="1520"/>
                      </a:lnTo>
                      <a:lnTo>
                        <a:pt x="131" y="8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55" name="Freeform 238"/>
                <p:cNvSpPr>
                  <a:spLocks/>
                </p:cNvSpPr>
                <p:nvPr/>
              </p:nvSpPr>
              <p:spPr bwMode="auto">
                <a:xfrm>
                  <a:off x="2014" y="2435"/>
                  <a:ext cx="29" cy="462"/>
                </a:xfrm>
                <a:custGeom>
                  <a:avLst/>
                  <a:gdLst>
                    <a:gd name="T0" fmla="*/ 0 w 87"/>
                    <a:gd name="T1" fmla="*/ 0 h 1388"/>
                    <a:gd name="T2" fmla="*/ 0 w 87"/>
                    <a:gd name="T3" fmla="*/ 6 h 1388"/>
                    <a:gd name="T4" fmla="*/ 0 w 87"/>
                    <a:gd name="T5" fmla="*/ 6 h 1388"/>
                    <a:gd name="T6" fmla="*/ 0 w 87"/>
                    <a:gd name="T7" fmla="*/ 0 h 1388"/>
                    <a:gd name="T8" fmla="*/ 0 w 87"/>
                    <a:gd name="T9" fmla="*/ 0 h 1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388"/>
                    <a:gd name="T17" fmla="*/ 87 w 87"/>
                    <a:gd name="T18" fmla="*/ 1388 h 1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388">
                      <a:moveTo>
                        <a:pt x="0" y="0"/>
                      </a:moveTo>
                      <a:lnTo>
                        <a:pt x="0" y="1388"/>
                      </a:lnTo>
                      <a:lnTo>
                        <a:pt x="87" y="1388"/>
                      </a:lnTo>
                      <a:lnTo>
                        <a:pt x="87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35" name="Group 239"/>
                <p:cNvGrpSpPr>
                  <a:grpSpLocks/>
                </p:cNvGrpSpPr>
                <p:nvPr/>
              </p:nvGrpSpPr>
              <p:grpSpPr bwMode="auto">
                <a:xfrm>
                  <a:off x="2012" y="2477"/>
                  <a:ext cx="33" cy="387"/>
                  <a:chOff x="2012" y="2477"/>
                  <a:chExt cx="33" cy="387"/>
                </a:xfrm>
              </p:grpSpPr>
              <p:sp>
                <p:nvSpPr>
                  <p:cNvPr id="5359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2478"/>
                    <a:ext cx="28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0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520"/>
                    <a:ext cx="32" cy="1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1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563"/>
                    <a:ext cx="33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2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608"/>
                    <a:ext cx="32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3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646"/>
                    <a:ext cx="3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4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689"/>
                    <a:ext cx="33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5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733"/>
                    <a:ext cx="33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6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776"/>
                    <a:ext cx="33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7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817"/>
                    <a:ext cx="32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68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2012" y="2860"/>
                    <a:ext cx="33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57" name="Rectangle 250"/>
                <p:cNvSpPr>
                  <a:spLocks noChangeArrowheads="1"/>
                </p:cNvSpPr>
                <p:nvPr/>
              </p:nvSpPr>
              <p:spPr bwMode="auto">
                <a:xfrm>
                  <a:off x="1998" y="2986"/>
                  <a:ext cx="29" cy="45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58" name="Freeform 251"/>
                <p:cNvSpPr>
                  <a:spLocks/>
                </p:cNvSpPr>
                <p:nvPr/>
              </p:nvSpPr>
              <p:spPr bwMode="auto">
                <a:xfrm>
                  <a:off x="2010" y="2982"/>
                  <a:ext cx="33" cy="46"/>
                </a:xfrm>
                <a:custGeom>
                  <a:avLst/>
                  <a:gdLst>
                    <a:gd name="T0" fmla="*/ 0 w 99"/>
                    <a:gd name="T1" fmla="*/ 1 h 141"/>
                    <a:gd name="T2" fmla="*/ 0 w 99"/>
                    <a:gd name="T3" fmla="*/ 0 h 141"/>
                    <a:gd name="T4" fmla="*/ 0 w 99"/>
                    <a:gd name="T5" fmla="*/ 0 h 141"/>
                    <a:gd name="T6" fmla="*/ 0 w 99"/>
                    <a:gd name="T7" fmla="*/ 0 h 141"/>
                    <a:gd name="T8" fmla="*/ 0 w 99"/>
                    <a:gd name="T9" fmla="*/ 0 h 141"/>
                    <a:gd name="T10" fmla="*/ 0 w 99"/>
                    <a:gd name="T11" fmla="*/ 1 h 141"/>
                    <a:gd name="T12" fmla="*/ 0 w 99"/>
                    <a:gd name="T13" fmla="*/ 1 h 1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"/>
                    <a:gd name="T22" fmla="*/ 0 h 141"/>
                    <a:gd name="T23" fmla="*/ 99 w 99"/>
                    <a:gd name="T24" fmla="*/ 141 h 1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" h="141">
                      <a:moveTo>
                        <a:pt x="31" y="141"/>
                      </a:moveTo>
                      <a:lnTo>
                        <a:pt x="31" y="17"/>
                      </a:ln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99" y="0"/>
                      </a:lnTo>
                      <a:lnTo>
                        <a:pt x="99" y="141"/>
                      </a:lnTo>
                      <a:lnTo>
                        <a:pt x="31" y="141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09" name="Group 252"/>
              <p:cNvGrpSpPr>
                <a:grpSpLocks/>
              </p:cNvGrpSpPr>
              <p:nvPr/>
            </p:nvGrpSpPr>
            <p:grpSpPr bwMode="auto">
              <a:xfrm>
                <a:off x="2039" y="2412"/>
                <a:ext cx="57" cy="617"/>
                <a:chOff x="2039" y="2412"/>
                <a:chExt cx="57" cy="617"/>
              </a:xfrm>
            </p:grpSpPr>
            <p:sp>
              <p:nvSpPr>
                <p:cNvPr id="5335" name="Freeform 253"/>
                <p:cNvSpPr>
                  <a:spLocks/>
                </p:cNvSpPr>
                <p:nvPr/>
              </p:nvSpPr>
              <p:spPr bwMode="auto">
                <a:xfrm>
                  <a:off x="2051" y="2412"/>
                  <a:ext cx="42" cy="616"/>
                </a:xfrm>
                <a:custGeom>
                  <a:avLst/>
                  <a:gdLst>
                    <a:gd name="T0" fmla="*/ 0 w 126"/>
                    <a:gd name="T1" fmla="*/ 0 h 1848"/>
                    <a:gd name="T2" fmla="*/ 1 w 126"/>
                    <a:gd name="T3" fmla="*/ 0 h 1848"/>
                    <a:gd name="T4" fmla="*/ 1 w 126"/>
                    <a:gd name="T5" fmla="*/ 8 h 1848"/>
                    <a:gd name="T6" fmla="*/ 0 w 126"/>
                    <a:gd name="T7" fmla="*/ 8 h 1848"/>
                    <a:gd name="T8" fmla="*/ 0 w 126"/>
                    <a:gd name="T9" fmla="*/ 0 h 18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6"/>
                    <a:gd name="T16" fmla="*/ 0 h 1848"/>
                    <a:gd name="T17" fmla="*/ 126 w 126"/>
                    <a:gd name="T18" fmla="*/ 1848 h 18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6" h="1848">
                      <a:moveTo>
                        <a:pt x="0" y="0"/>
                      </a:moveTo>
                      <a:lnTo>
                        <a:pt x="126" y="82"/>
                      </a:lnTo>
                      <a:lnTo>
                        <a:pt x="126" y="1848"/>
                      </a:lnTo>
                      <a:lnTo>
                        <a:pt x="0" y="18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36" name="Rectangle 254"/>
                <p:cNvSpPr>
                  <a:spLocks noChangeArrowheads="1"/>
                </p:cNvSpPr>
                <p:nvPr/>
              </p:nvSpPr>
              <p:spPr bwMode="auto">
                <a:xfrm>
                  <a:off x="2039" y="2412"/>
                  <a:ext cx="12" cy="619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37" name="Freeform 255"/>
                <p:cNvSpPr>
                  <a:spLocks/>
                </p:cNvSpPr>
                <p:nvPr/>
              </p:nvSpPr>
              <p:spPr bwMode="auto">
                <a:xfrm>
                  <a:off x="2051" y="2425"/>
                  <a:ext cx="42" cy="492"/>
                </a:xfrm>
                <a:custGeom>
                  <a:avLst/>
                  <a:gdLst>
                    <a:gd name="T0" fmla="*/ 1 w 126"/>
                    <a:gd name="T1" fmla="*/ 0 h 1472"/>
                    <a:gd name="T2" fmla="*/ 0 w 126"/>
                    <a:gd name="T3" fmla="*/ 0 h 1472"/>
                    <a:gd name="T4" fmla="*/ 0 w 126"/>
                    <a:gd name="T5" fmla="*/ 6 h 1472"/>
                    <a:gd name="T6" fmla="*/ 1 w 126"/>
                    <a:gd name="T7" fmla="*/ 6 h 1472"/>
                    <a:gd name="T8" fmla="*/ 1 w 126"/>
                    <a:gd name="T9" fmla="*/ 0 h 1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6"/>
                    <a:gd name="T16" fmla="*/ 0 h 1472"/>
                    <a:gd name="T17" fmla="*/ 126 w 126"/>
                    <a:gd name="T18" fmla="*/ 1472 h 14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6" h="1472">
                      <a:moveTo>
                        <a:pt x="126" y="85"/>
                      </a:moveTo>
                      <a:lnTo>
                        <a:pt x="0" y="0"/>
                      </a:lnTo>
                      <a:lnTo>
                        <a:pt x="0" y="1472"/>
                      </a:lnTo>
                      <a:lnTo>
                        <a:pt x="126" y="1472"/>
                      </a:lnTo>
                      <a:lnTo>
                        <a:pt x="126" y="8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38" name="Freeform 256"/>
                <p:cNvSpPr>
                  <a:spLocks/>
                </p:cNvSpPr>
                <p:nvPr/>
              </p:nvSpPr>
              <p:spPr bwMode="auto">
                <a:xfrm>
                  <a:off x="2066" y="2453"/>
                  <a:ext cx="27" cy="451"/>
                </a:xfrm>
                <a:custGeom>
                  <a:avLst/>
                  <a:gdLst>
                    <a:gd name="T0" fmla="*/ 0 w 82"/>
                    <a:gd name="T1" fmla="*/ 0 h 1346"/>
                    <a:gd name="T2" fmla="*/ 0 w 82"/>
                    <a:gd name="T3" fmla="*/ 6 h 1346"/>
                    <a:gd name="T4" fmla="*/ 0 w 82"/>
                    <a:gd name="T5" fmla="*/ 6 h 1346"/>
                    <a:gd name="T6" fmla="*/ 0 w 82"/>
                    <a:gd name="T7" fmla="*/ 0 h 1346"/>
                    <a:gd name="T8" fmla="*/ 0 w 82"/>
                    <a:gd name="T9" fmla="*/ 0 h 1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"/>
                    <a:gd name="T16" fmla="*/ 0 h 1346"/>
                    <a:gd name="T17" fmla="*/ 82 w 82"/>
                    <a:gd name="T18" fmla="*/ 1346 h 13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" h="1346">
                      <a:moveTo>
                        <a:pt x="0" y="0"/>
                      </a:moveTo>
                      <a:lnTo>
                        <a:pt x="0" y="1346"/>
                      </a:lnTo>
                      <a:lnTo>
                        <a:pt x="82" y="1346"/>
                      </a:lnTo>
                      <a:lnTo>
                        <a:pt x="82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18" name="Group 257"/>
                <p:cNvGrpSpPr>
                  <a:grpSpLocks/>
                </p:cNvGrpSpPr>
                <p:nvPr/>
              </p:nvGrpSpPr>
              <p:grpSpPr bwMode="auto">
                <a:xfrm>
                  <a:off x="2064" y="2494"/>
                  <a:ext cx="32" cy="374"/>
                  <a:chOff x="2064" y="2494"/>
                  <a:chExt cx="32" cy="374"/>
                </a:xfrm>
              </p:grpSpPr>
              <p:sp>
                <p:nvSpPr>
                  <p:cNvPr id="5342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2065" y="2495"/>
                    <a:ext cx="27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3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538"/>
                    <a:ext cx="30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4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577"/>
                    <a:ext cx="32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5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619"/>
                    <a:ext cx="30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6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657"/>
                    <a:ext cx="29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7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699"/>
                    <a:ext cx="32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8" name="Line 264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741"/>
                    <a:ext cx="32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49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783"/>
                    <a:ext cx="32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50" name="Line 266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825"/>
                    <a:ext cx="30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51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866"/>
                    <a:ext cx="3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40" name="Rectangle 268"/>
                <p:cNvSpPr>
                  <a:spLocks noChangeArrowheads="1"/>
                </p:cNvSpPr>
                <p:nvPr/>
              </p:nvSpPr>
              <p:spPr bwMode="auto">
                <a:xfrm>
                  <a:off x="2051" y="2986"/>
                  <a:ext cx="27" cy="43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41" name="Freeform 269"/>
                <p:cNvSpPr>
                  <a:spLocks/>
                </p:cNvSpPr>
                <p:nvPr/>
              </p:nvSpPr>
              <p:spPr bwMode="auto">
                <a:xfrm>
                  <a:off x="2062" y="2986"/>
                  <a:ext cx="31" cy="42"/>
                </a:xfrm>
                <a:custGeom>
                  <a:avLst/>
                  <a:gdLst>
                    <a:gd name="T0" fmla="*/ 0 w 95"/>
                    <a:gd name="T1" fmla="*/ 1 h 135"/>
                    <a:gd name="T2" fmla="*/ 0 w 95"/>
                    <a:gd name="T3" fmla="*/ 0 h 135"/>
                    <a:gd name="T4" fmla="*/ 0 w 95"/>
                    <a:gd name="T5" fmla="*/ 0 h 135"/>
                    <a:gd name="T6" fmla="*/ 0 w 95"/>
                    <a:gd name="T7" fmla="*/ 0 h 135"/>
                    <a:gd name="T8" fmla="*/ 0 w 95"/>
                    <a:gd name="T9" fmla="*/ 0 h 135"/>
                    <a:gd name="T10" fmla="*/ 0 w 95"/>
                    <a:gd name="T11" fmla="*/ 1 h 135"/>
                    <a:gd name="T12" fmla="*/ 0 w 95"/>
                    <a:gd name="T13" fmla="*/ 1 h 1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5"/>
                    <a:gd name="T22" fmla="*/ 0 h 135"/>
                    <a:gd name="T23" fmla="*/ 95 w 95"/>
                    <a:gd name="T24" fmla="*/ 135 h 1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5" h="135">
                      <a:moveTo>
                        <a:pt x="30" y="135"/>
                      </a:moveTo>
                      <a:lnTo>
                        <a:pt x="30" y="17"/>
                      </a:ln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95" y="0"/>
                      </a:lnTo>
                      <a:lnTo>
                        <a:pt x="95" y="135"/>
                      </a:lnTo>
                      <a:lnTo>
                        <a:pt x="30" y="135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10" name="Group 270"/>
              <p:cNvGrpSpPr>
                <a:grpSpLocks/>
              </p:cNvGrpSpPr>
              <p:nvPr/>
            </p:nvGrpSpPr>
            <p:grpSpPr bwMode="auto">
              <a:xfrm>
                <a:off x="2093" y="2430"/>
                <a:ext cx="55" cy="597"/>
                <a:chOff x="2093" y="2430"/>
                <a:chExt cx="55" cy="597"/>
              </a:xfrm>
            </p:grpSpPr>
            <p:sp>
              <p:nvSpPr>
                <p:cNvPr id="5318" name="Freeform 271"/>
                <p:cNvSpPr>
                  <a:spLocks/>
                </p:cNvSpPr>
                <p:nvPr/>
              </p:nvSpPr>
              <p:spPr bwMode="auto">
                <a:xfrm>
                  <a:off x="2105" y="2429"/>
                  <a:ext cx="41" cy="597"/>
                </a:xfrm>
                <a:custGeom>
                  <a:avLst/>
                  <a:gdLst>
                    <a:gd name="T0" fmla="*/ 0 w 123"/>
                    <a:gd name="T1" fmla="*/ 0 h 1788"/>
                    <a:gd name="T2" fmla="*/ 1 w 123"/>
                    <a:gd name="T3" fmla="*/ 0 h 1788"/>
                    <a:gd name="T4" fmla="*/ 1 w 123"/>
                    <a:gd name="T5" fmla="*/ 7 h 1788"/>
                    <a:gd name="T6" fmla="*/ 0 w 123"/>
                    <a:gd name="T7" fmla="*/ 7 h 1788"/>
                    <a:gd name="T8" fmla="*/ 0 w 123"/>
                    <a:gd name="T9" fmla="*/ 0 h 17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"/>
                    <a:gd name="T16" fmla="*/ 0 h 1788"/>
                    <a:gd name="T17" fmla="*/ 123 w 123"/>
                    <a:gd name="T18" fmla="*/ 1788 h 17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" h="1788">
                      <a:moveTo>
                        <a:pt x="0" y="0"/>
                      </a:moveTo>
                      <a:lnTo>
                        <a:pt x="123" y="79"/>
                      </a:lnTo>
                      <a:lnTo>
                        <a:pt x="123" y="1788"/>
                      </a:lnTo>
                      <a:lnTo>
                        <a:pt x="0" y="17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19" name="Rectangle 272"/>
                <p:cNvSpPr>
                  <a:spLocks noChangeArrowheads="1"/>
                </p:cNvSpPr>
                <p:nvPr/>
              </p:nvSpPr>
              <p:spPr bwMode="auto">
                <a:xfrm>
                  <a:off x="2093" y="2429"/>
                  <a:ext cx="11" cy="597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20" name="Freeform 273"/>
                <p:cNvSpPr>
                  <a:spLocks/>
                </p:cNvSpPr>
                <p:nvPr/>
              </p:nvSpPr>
              <p:spPr bwMode="auto">
                <a:xfrm>
                  <a:off x="2105" y="2443"/>
                  <a:ext cx="41" cy="475"/>
                </a:xfrm>
                <a:custGeom>
                  <a:avLst/>
                  <a:gdLst>
                    <a:gd name="T0" fmla="*/ 1 w 123"/>
                    <a:gd name="T1" fmla="*/ 0 h 1425"/>
                    <a:gd name="T2" fmla="*/ 0 w 123"/>
                    <a:gd name="T3" fmla="*/ 0 h 1425"/>
                    <a:gd name="T4" fmla="*/ 0 w 123"/>
                    <a:gd name="T5" fmla="*/ 6 h 1425"/>
                    <a:gd name="T6" fmla="*/ 1 w 123"/>
                    <a:gd name="T7" fmla="*/ 6 h 1425"/>
                    <a:gd name="T8" fmla="*/ 1 w 123"/>
                    <a:gd name="T9" fmla="*/ 0 h 14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"/>
                    <a:gd name="T16" fmla="*/ 0 h 1425"/>
                    <a:gd name="T17" fmla="*/ 123 w 123"/>
                    <a:gd name="T18" fmla="*/ 1425 h 14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" h="1425">
                      <a:moveTo>
                        <a:pt x="123" y="82"/>
                      </a:moveTo>
                      <a:lnTo>
                        <a:pt x="0" y="0"/>
                      </a:lnTo>
                      <a:lnTo>
                        <a:pt x="0" y="1425"/>
                      </a:lnTo>
                      <a:lnTo>
                        <a:pt x="123" y="1425"/>
                      </a:lnTo>
                      <a:lnTo>
                        <a:pt x="123" y="82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21" name="Freeform 274"/>
                <p:cNvSpPr>
                  <a:spLocks/>
                </p:cNvSpPr>
                <p:nvPr/>
              </p:nvSpPr>
              <p:spPr bwMode="auto">
                <a:xfrm>
                  <a:off x="2119" y="2470"/>
                  <a:ext cx="27" cy="434"/>
                </a:xfrm>
                <a:custGeom>
                  <a:avLst/>
                  <a:gdLst>
                    <a:gd name="T0" fmla="*/ 0 w 80"/>
                    <a:gd name="T1" fmla="*/ 0 h 1302"/>
                    <a:gd name="T2" fmla="*/ 0 w 80"/>
                    <a:gd name="T3" fmla="*/ 5 h 1302"/>
                    <a:gd name="T4" fmla="*/ 0 w 80"/>
                    <a:gd name="T5" fmla="*/ 5 h 1302"/>
                    <a:gd name="T6" fmla="*/ 0 w 80"/>
                    <a:gd name="T7" fmla="*/ 0 h 1302"/>
                    <a:gd name="T8" fmla="*/ 0 w 80"/>
                    <a:gd name="T9" fmla="*/ 0 h 13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302"/>
                    <a:gd name="T17" fmla="*/ 80 w 80"/>
                    <a:gd name="T18" fmla="*/ 1302 h 13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302">
                      <a:moveTo>
                        <a:pt x="0" y="0"/>
                      </a:moveTo>
                      <a:lnTo>
                        <a:pt x="0" y="1302"/>
                      </a:lnTo>
                      <a:lnTo>
                        <a:pt x="80" y="1302"/>
                      </a:lnTo>
                      <a:lnTo>
                        <a:pt x="80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301" name="Group 275"/>
                <p:cNvGrpSpPr>
                  <a:grpSpLocks/>
                </p:cNvGrpSpPr>
                <p:nvPr/>
              </p:nvGrpSpPr>
              <p:grpSpPr bwMode="auto">
                <a:xfrm>
                  <a:off x="2117" y="2509"/>
                  <a:ext cx="31" cy="363"/>
                  <a:chOff x="2117" y="2509"/>
                  <a:chExt cx="31" cy="363"/>
                </a:xfrm>
              </p:grpSpPr>
              <p:sp>
                <p:nvSpPr>
                  <p:cNvPr id="5325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2118" y="2507"/>
                    <a:ext cx="27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26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549"/>
                    <a:ext cx="29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27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587"/>
                    <a:ext cx="3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28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629"/>
                    <a:ext cx="29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29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664"/>
                    <a:ext cx="29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30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708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31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748"/>
                    <a:ext cx="31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32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789"/>
                    <a:ext cx="31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33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827"/>
                    <a:ext cx="29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34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2117" y="2864"/>
                    <a:ext cx="3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23" name="Rectangle 286"/>
                <p:cNvSpPr>
                  <a:spLocks noChangeArrowheads="1"/>
                </p:cNvSpPr>
                <p:nvPr/>
              </p:nvSpPr>
              <p:spPr bwMode="auto">
                <a:xfrm>
                  <a:off x="2104" y="2984"/>
                  <a:ext cx="27" cy="43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24" name="Freeform 287"/>
                <p:cNvSpPr>
                  <a:spLocks/>
                </p:cNvSpPr>
                <p:nvPr/>
              </p:nvSpPr>
              <p:spPr bwMode="auto">
                <a:xfrm>
                  <a:off x="2115" y="2982"/>
                  <a:ext cx="31" cy="43"/>
                </a:xfrm>
                <a:custGeom>
                  <a:avLst/>
                  <a:gdLst>
                    <a:gd name="T0" fmla="*/ 0 w 92"/>
                    <a:gd name="T1" fmla="*/ 1 h 130"/>
                    <a:gd name="T2" fmla="*/ 0 w 92"/>
                    <a:gd name="T3" fmla="*/ 0 h 130"/>
                    <a:gd name="T4" fmla="*/ 0 w 92"/>
                    <a:gd name="T5" fmla="*/ 0 h 130"/>
                    <a:gd name="T6" fmla="*/ 0 w 92"/>
                    <a:gd name="T7" fmla="*/ 0 h 130"/>
                    <a:gd name="T8" fmla="*/ 0 w 92"/>
                    <a:gd name="T9" fmla="*/ 0 h 130"/>
                    <a:gd name="T10" fmla="*/ 0 w 92"/>
                    <a:gd name="T11" fmla="*/ 1 h 130"/>
                    <a:gd name="T12" fmla="*/ 0 w 92"/>
                    <a:gd name="T13" fmla="*/ 1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130"/>
                    <a:gd name="T23" fmla="*/ 92 w 92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130">
                      <a:moveTo>
                        <a:pt x="28" y="130"/>
                      </a:moveTo>
                      <a:lnTo>
                        <a:pt x="28" y="17"/>
                      </a:ln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92" y="0"/>
                      </a:lnTo>
                      <a:lnTo>
                        <a:pt x="92" y="130"/>
                      </a:lnTo>
                      <a:lnTo>
                        <a:pt x="28" y="130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11" name="Group 288"/>
              <p:cNvGrpSpPr>
                <a:grpSpLocks/>
              </p:cNvGrpSpPr>
              <p:nvPr/>
            </p:nvGrpSpPr>
            <p:grpSpPr bwMode="auto">
              <a:xfrm>
                <a:off x="2144" y="2448"/>
                <a:ext cx="55" cy="577"/>
                <a:chOff x="2144" y="2448"/>
                <a:chExt cx="55" cy="577"/>
              </a:xfrm>
            </p:grpSpPr>
            <p:sp>
              <p:nvSpPr>
                <p:cNvPr id="5301" name="Freeform 289"/>
                <p:cNvSpPr>
                  <a:spLocks/>
                </p:cNvSpPr>
                <p:nvPr/>
              </p:nvSpPr>
              <p:spPr bwMode="auto">
                <a:xfrm>
                  <a:off x="2156" y="2449"/>
                  <a:ext cx="41" cy="577"/>
                </a:xfrm>
                <a:custGeom>
                  <a:avLst/>
                  <a:gdLst>
                    <a:gd name="T0" fmla="*/ 0 w 121"/>
                    <a:gd name="T1" fmla="*/ 0 h 1729"/>
                    <a:gd name="T2" fmla="*/ 1 w 121"/>
                    <a:gd name="T3" fmla="*/ 0 h 1729"/>
                    <a:gd name="T4" fmla="*/ 1 w 121"/>
                    <a:gd name="T5" fmla="*/ 7 h 1729"/>
                    <a:gd name="T6" fmla="*/ 0 w 121"/>
                    <a:gd name="T7" fmla="*/ 7 h 1729"/>
                    <a:gd name="T8" fmla="*/ 0 w 121"/>
                    <a:gd name="T9" fmla="*/ 0 h 17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1729"/>
                    <a:gd name="T17" fmla="*/ 121 w 121"/>
                    <a:gd name="T18" fmla="*/ 1729 h 17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1729">
                      <a:moveTo>
                        <a:pt x="0" y="0"/>
                      </a:moveTo>
                      <a:lnTo>
                        <a:pt x="121" y="78"/>
                      </a:lnTo>
                      <a:lnTo>
                        <a:pt x="121" y="1729"/>
                      </a:lnTo>
                      <a:lnTo>
                        <a:pt x="0" y="17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02" name="Rectangle 290"/>
                <p:cNvSpPr>
                  <a:spLocks noChangeArrowheads="1"/>
                </p:cNvSpPr>
                <p:nvPr/>
              </p:nvSpPr>
              <p:spPr bwMode="auto">
                <a:xfrm>
                  <a:off x="2144" y="2449"/>
                  <a:ext cx="12" cy="577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03" name="Freeform 291"/>
                <p:cNvSpPr>
                  <a:spLocks/>
                </p:cNvSpPr>
                <p:nvPr/>
              </p:nvSpPr>
              <p:spPr bwMode="auto">
                <a:xfrm>
                  <a:off x="2156" y="2461"/>
                  <a:ext cx="41" cy="458"/>
                </a:xfrm>
                <a:custGeom>
                  <a:avLst/>
                  <a:gdLst>
                    <a:gd name="T0" fmla="*/ 1 w 121"/>
                    <a:gd name="T1" fmla="*/ 0 h 1378"/>
                    <a:gd name="T2" fmla="*/ 0 w 121"/>
                    <a:gd name="T3" fmla="*/ 0 h 1378"/>
                    <a:gd name="T4" fmla="*/ 0 w 121"/>
                    <a:gd name="T5" fmla="*/ 6 h 1378"/>
                    <a:gd name="T6" fmla="*/ 1 w 121"/>
                    <a:gd name="T7" fmla="*/ 6 h 1378"/>
                    <a:gd name="T8" fmla="*/ 1 w 121"/>
                    <a:gd name="T9" fmla="*/ 0 h 13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1378"/>
                    <a:gd name="T17" fmla="*/ 121 w 121"/>
                    <a:gd name="T18" fmla="*/ 1378 h 13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1378">
                      <a:moveTo>
                        <a:pt x="121" y="81"/>
                      </a:moveTo>
                      <a:lnTo>
                        <a:pt x="0" y="0"/>
                      </a:lnTo>
                      <a:lnTo>
                        <a:pt x="0" y="1378"/>
                      </a:lnTo>
                      <a:lnTo>
                        <a:pt x="121" y="1378"/>
                      </a:lnTo>
                      <a:lnTo>
                        <a:pt x="121" y="81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04" name="Freeform 292"/>
                <p:cNvSpPr>
                  <a:spLocks/>
                </p:cNvSpPr>
                <p:nvPr/>
              </p:nvSpPr>
              <p:spPr bwMode="auto">
                <a:xfrm>
                  <a:off x="2170" y="2489"/>
                  <a:ext cx="27" cy="417"/>
                </a:xfrm>
                <a:custGeom>
                  <a:avLst/>
                  <a:gdLst>
                    <a:gd name="T0" fmla="*/ 0 w 80"/>
                    <a:gd name="T1" fmla="*/ 0 h 1258"/>
                    <a:gd name="T2" fmla="*/ 0 w 80"/>
                    <a:gd name="T3" fmla="*/ 5 h 1258"/>
                    <a:gd name="T4" fmla="*/ 0 w 80"/>
                    <a:gd name="T5" fmla="*/ 5 h 1258"/>
                    <a:gd name="T6" fmla="*/ 0 w 80"/>
                    <a:gd name="T7" fmla="*/ 0 h 1258"/>
                    <a:gd name="T8" fmla="*/ 0 w 80"/>
                    <a:gd name="T9" fmla="*/ 0 h 1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258"/>
                    <a:gd name="T17" fmla="*/ 80 w 80"/>
                    <a:gd name="T18" fmla="*/ 1258 h 12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258">
                      <a:moveTo>
                        <a:pt x="0" y="0"/>
                      </a:moveTo>
                      <a:lnTo>
                        <a:pt x="0" y="1258"/>
                      </a:lnTo>
                      <a:lnTo>
                        <a:pt x="80" y="1258"/>
                      </a:lnTo>
                      <a:lnTo>
                        <a:pt x="80" y="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84" name="Group 293"/>
                <p:cNvGrpSpPr>
                  <a:grpSpLocks/>
                </p:cNvGrpSpPr>
                <p:nvPr/>
              </p:nvGrpSpPr>
              <p:grpSpPr bwMode="auto">
                <a:xfrm>
                  <a:off x="2168" y="2525"/>
                  <a:ext cx="31" cy="350"/>
                  <a:chOff x="2168" y="2525"/>
                  <a:chExt cx="31" cy="350"/>
                </a:xfrm>
              </p:grpSpPr>
              <p:sp>
                <p:nvSpPr>
                  <p:cNvPr id="5308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2169" y="2527"/>
                    <a:ext cx="26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09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566"/>
                    <a:ext cx="29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0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603"/>
                    <a:ext cx="3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1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642"/>
                    <a:ext cx="29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2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677"/>
                    <a:ext cx="28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3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716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4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755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5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796"/>
                    <a:ext cx="31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6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834"/>
                    <a:ext cx="29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17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870"/>
                    <a:ext cx="31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306" name="Rectangle 304"/>
                <p:cNvSpPr>
                  <a:spLocks noChangeArrowheads="1"/>
                </p:cNvSpPr>
                <p:nvPr/>
              </p:nvSpPr>
              <p:spPr bwMode="auto">
                <a:xfrm>
                  <a:off x="2156" y="2985"/>
                  <a:ext cx="26" cy="41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307" name="Freeform 305"/>
                <p:cNvSpPr>
                  <a:spLocks/>
                </p:cNvSpPr>
                <p:nvPr/>
              </p:nvSpPr>
              <p:spPr bwMode="auto">
                <a:xfrm>
                  <a:off x="2166" y="2985"/>
                  <a:ext cx="31" cy="41"/>
                </a:xfrm>
                <a:custGeom>
                  <a:avLst/>
                  <a:gdLst>
                    <a:gd name="T0" fmla="*/ 0 w 92"/>
                    <a:gd name="T1" fmla="*/ 1 h 126"/>
                    <a:gd name="T2" fmla="*/ 0 w 92"/>
                    <a:gd name="T3" fmla="*/ 0 h 126"/>
                    <a:gd name="T4" fmla="*/ 0 w 92"/>
                    <a:gd name="T5" fmla="*/ 0 h 126"/>
                    <a:gd name="T6" fmla="*/ 0 w 92"/>
                    <a:gd name="T7" fmla="*/ 0 h 126"/>
                    <a:gd name="T8" fmla="*/ 0 w 92"/>
                    <a:gd name="T9" fmla="*/ 0 h 126"/>
                    <a:gd name="T10" fmla="*/ 0 w 92"/>
                    <a:gd name="T11" fmla="*/ 1 h 126"/>
                    <a:gd name="T12" fmla="*/ 0 w 92"/>
                    <a:gd name="T13" fmla="*/ 1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126"/>
                    <a:gd name="T23" fmla="*/ 92 w 92"/>
                    <a:gd name="T24" fmla="*/ 126 h 1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126">
                      <a:moveTo>
                        <a:pt x="28" y="126"/>
                      </a:moveTo>
                      <a:lnTo>
                        <a:pt x="28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92" y="0"/>
                      </a:lnTo>
                      <a:lnTo>
                        <a:pt x="92" y="126"/>
                      </a:lnTo>
                      <a:lnTo>
                        <a:pt x="28" y="126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12" name="Group 306"/>
              <p:cNvGrpSpPr>
                <a:grpSpLocks/>
              </p:cNvGrpSpPr>
              <p:nvPr/>
            </p:nvGrpSpPr>
            <p:grpSpPr bwMode="auto">
              <a:xfrm>
                <a:off x="2195" y="2469"/>
                <a:ext cx="55" cy="554"/>
                <a:chOff x="2195" y="2469"/>
                <a:chExt cx="55" cy="554"/>
              </a:xfrm>
            </p:grpSpPr>
            <p:sp>
              <p:nvSpPr>
                <p:cNvPr id="5284" name="Freeform 307"/>
                <p:cNvSpPr>
                  <a:spLocks/>
                </p:cNvSpPr>
                <p:nvPr/>
              </p:nvSpPr>
              <p:spPr bwMode="auto">
                <a:xfrm>
                  <a:off x="2207" y="2470"/>
                  <a:ext cx="41" cy="555"/>
                </a:xfrm>
                <a:custGeom>
                  <a:avLst/>
                  <a:gdLst>
                    <a:gd name="T0" fmla="*/ 0 w 122"/>
                    <a:gd name="T1" fmla="*/ 0 h 1662"/>
                    <a:gd name="T2" fmla="*/ 1 w 122"/>
                    <a:gd name="T3" fmla="*/ 0 h 1662"/>
                    <a:gd name="T4" fmla="*/ 1 w 122"/>
                    <a:gd name="T5" fmla="*/ 7 h 1662"/>
                    <a:gd name="T6" fmla="*/ 0 w 122"/>
                    <a:gd name="T7" fmla="*/ 7 h 1662"/>
                    <a:gd name="T8" fmla="*/ 0 w 122"/>
                    <a:gd name="T9" fmla="*/ 0 h 16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"/>
                    <a:gd name="T16" fmla="*/ 0 h 1662"/>
                    <a:gd name="T17" fmla="*/ 122 w 122"/>
                    <a:gd name="T18" fmla="*/ 1662 h 16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" h="1662">
                      <a:moveTo>
                        <a:pt x="0" y="0"/>
                      </a:moveTo>
                      <a:lnTo>
                        <a:pt x="122" y="73"/>
                      </a:lnTo>
                      <a:lnTo>
                        <a:pt x="122" y="1662"/>
                      </a:lnTo>
                      <a:lnTo>
                        <a:pt x="0" y="16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85" name="Rectangle 308"/>
                <p:cNvSpPr>
                  <a:spLocks noChangeArrowheads="1"/>
                </p:cNvSpPr>
                <p:nvPr/>
              </p:nvSpPr>
              <p:spPr bwMode="auto">
                <a:xfrm>
                  <a:off x="2195" y="2470"/>
                  <a:ext cx="11" cy="555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86" name="Freeform 309"/>
                <p:cNvSpPr>
                  <a:spLocks/>
                </p:cNvSpPr>
                <p:nvPr/>
              </p:nvSpPr>
              <p:spPr bwMode="auto">
                <a:xfrm>
                  <a:off x="2207" y="2481"/>
                  <a:ext cx="41" cy="443"/>
                </a:xfrm>
                <a:custGeom>
                  <a:avLst/>
                  <a:gdLst>
                    <a:gd name="T0" fmla="*/ 1 w 122"/>
                    <a:gd name="T1" fmla="*/ 0 h 1323"/>
                    <a:gd name="T2" fmla="*/ 0 w 122"/>
                    <a:gd name="T3" fmla="*/ 0 h 1323"/>
                    <a:gd name="T4" fmla="*/ 0 w 122"/>
                    <a:gd name="T5" fmla="*/ 5 h 1323"/>
                    <a:gd name="T6" fmla="*/ 1 w 122"/>
                    <a:gd name="T7" fmla="*/ 5 h 1323"/>
                    <a:gd name="T8" fmla="*/ 1 w 122"/>
                    <a:gd name="T9" fmla="*/ 0 h 1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"/>
                    <a:gd name="T16" fmla="*/ 0 h 1323"/>
                    <a:gd name="T17" fmla="*/ 122 w 122"/>
                    <a:gd name="T18" fmla="*/ 1323 h 13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" h="1323">
                      <a:moveTo>
                        <a:pt x="122" y="77"/>
                      </a:moveTo>
                      <a:lnTo>
                        <a:pt x="0" y="0"/>
                      </a:lnTo>
                      <a:lnTo>
                        <a:pt x="0" y="1323"/>
                      </a:lnTo>
                      <a:lnTo>
                        <a:pt x="122" y="1323"/>
                      </a:lnTo>
                      <a:lnTo>
                        <a:pt x="122" y="7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87" name="Freeform 310"/>
                <p:cNvSpPr>
                  <a:spLocks/>
                </p:cNvSpPr>
                <p:nvPr/>
              </p:nvSpPr>
              <p:spPr bwMode="auto">
                <a:xfrm>
                  <a:off x="2221" y="2506"/>
                  <a:ext cx="27" cy="405"/>
                </a:xfrm>
                <a:custGeom>
                  <a:avLst/>
                  <a:gdLst>
                    <a:gd name="T0" fmla="*/ 0 w 80"/>
                    <a:gd name="T1" fmla="*/ 0 h 1210"/>
                    <a:gd name="T2" fmla="*/ 0 w 80"/>
                    <a:gd name="T3" fmla="*/ 5 h 1210"/>
                    <a:gd name="T4" fmla="*/ 0 w 80"/>
                    <a:gd name="T5" fmla="*/ 5 h 1210"/>
                    <a:gd name="T6" fmla="*/ 0 w 80"/>
                    <a:gd name="T7" fmla="*/ 0 h 1210"/>
                    <a:gd name="T8" fmla="*/ 0 w 80"/>
                    <a:gd name="T9" fmla="*/ 0 h 1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210"/>
                    <a:gd name="T17" fmla="*/ 80 w 80"/>
                    <a:gd name="T18" fmla="*/ 1210 h 1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210">
                      <a:moveTo>
                        <a:pt x="0" y="0"/>
                      </a:moveTo>
                      <a:lnTo>
                        <a:pt x="0" y="1210"/>
                      </a:lnTo>
                      <a:lnTo>
                        <a:pt x="80" y="1210"/>
                      </a:lnTo>
                      <a:lnTo>
                        <a:pt x="8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67" name="Group 311"/>
                <p:cNvGrpSpPr>
                  <a:grpSpLocks/>
                </p:cNvGrpSpPr>
                <p:nvPr/>
              </p:nvGrpSpPr>
              <p:grpSpPr bwMode="auto">
                <a:xfrm>
                  <a:off x="2219" y="2542"/>
                  <a:ext cx="31" cy="337"/>
                  <a:chOff x="2219" y="2542"/>
                  <a:chExt cx="31" cy="337"/>
                </a:xfrm>
              </p:grpSpPr>
              <p:sp>
                <p:nvSpPr>
                  <p:cNvPr id="5291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2220" y="2542"/>
                    <a:ext cx="26" cy="1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2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580"/>
                    <a:ext cx="29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3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615"/>
                    <a:ext cx="31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4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654"/>
                    <a:ext cx="29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5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688"/>
                    <a:ext cx="28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6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726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7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764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8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801"/>
                    <a:ext cx="31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99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839"/>
                    <a:ext cx="29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300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2219" y="2877"/>
                    <a:ext cx="3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289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06" y="2985"/>
                  <a:ext cx="27" cy="41"/>
                </a:xfrm>
                <a:prstGeom prst="rect">
                  <a:avLst/>
                </a:prstGeom>
                <a:solidFill>
                  <a:srgbClr val="DFD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90" name="Freeform 323"/>
                <p:cNvSpPr>
                  <a:spLocks/>
                </p:cNvSpPr>
                <p:nvPr/>
              </p:nvSpPr>
              <p:spPr bwMode="auto">
                <a:xfrm>
                  <a:off x="2217" y="2981"/>
                  <a:ext cx="31" cy="43"/>
                </a:xfrm>
                <a:custGeom>
                  <a:avLst/>
                  <a:gdLst>
                    <a:gd name="T0" fmla="*/ 0 w 93"/>
                    <a:gd name="T1" fmla="*/ 1 h 124"/>
                    <a:gd name="T2" fmla="*/ 0 w 93"/>
                    <a:gd name="T3" fmla="*/ 0 h 124"/>
                    <a:gd name="T4" fmla="*/ 0 w 93"/>
                    <a:gd name="T5" fmla="*/ 0 h 124"/>
                    <a:gd name="T6" fmla="*/ 0 w 93"/>
                    <a:gd name="T7" fmla="*/ 0 h 124"/>
                    <a:gd name="T8" fmla="*/ 0 w 93"/>
                    <a:gd name="T9" fmla="*/ 0 h 124"/>
                    <a:gd name="T10" fmla="*/ 0 w 93"/>
                    <a:gd name="T11" fmla="*/ 1 h 124"/>
                    <a:gd name="T12" fmla="*/ 0 w 93"/>
                    <a:gd name="T13" fmla="*/ 1 h 1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3"/>
                    <a:gd name="T22" fmla="*/ 0 h 124"/>
                    <a:gd name="T23" fmla="*/ 93 w 93"/>
                    <a:gd name="T24" fmla="*/ 124 h 1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3" h="124">
                      <a:moveTo>
                        <a:pt x="29" y="124"/>
                      </a:moveTo>
                      <a:lnTo>
                        <a:pt x="29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93" y="0"/>
                      </a:lnTo>
                      <a:lnTo>
                        <a:pt x="93" y="124"/>
                      </a:lnTo>
                      <a:lnTo>
                        <a:pt x="29" y="124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213" name="Group 324"/>
              <p:cNvGrpSpPr>
                <a:grpSpLocks/>
              </p:cNvGrpSpPr>
              <p:nvPr/>
            </p:nvGrpSpPr>
            <p:grpSpPr bwMode="auto">
              <a:xfrm>
                <a:off x="2246" y="2485"/>
                <a:ext cx="55" cy="538"/>
                <a:chOff x="2246" y="2485"/>
                <a:chExt cx="55" cy="538"/>
              </a:xfrm>
            </p:grpSpPr>
            <p:sp>
              <p:nvSpPr>
                <p:cNvPr id="5269" name="Freeform 325"/>
                <p:cNvSpPr>
                  <a:spLocks/>
                </p:cNvSpPr>
                <p:nvPr/>
              </p:nvSpPr>
              <p:spPr bwMode="auto">
                <a:xfrm>
                  <a:off x="2258" y="2485"/>
                  <a:ext cx="40" cy="536"/>
                </a:xfrm>
                <a:custGeom>
                  <a:avLst/>
                  <a:gdLst>
                    <a:gd name="T0" fmla="*/ 0 w 120"/>
                    <a:gd name="T1" fmla="*/ 0 h 1607"/>
                    <a:gd name="T2" fmla="*/ 0 w 120"/>
                    <a:gd name="T3" fmla="*/ 0 h 1607"/>
                    <a:gd name="T4" fmla="*/ 0 w 120"/>
                    <a:gd name="T5" fmla="*/ 7 h 1607"/>
                    <a:gd name="T6" fmla="*/ 0 w 120"/>
                    <a:gd name="T7" fmla="*/ 7 h 1607"/>
                    <a:gd name="T8" fmla="*/ 0 w 120"/>
                    <a:gd name="T9" fmla="*/ 0 h 16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0"/>
                    <a:gd name="T16" fmla="*/ 0 h 1607"/>
                    <a:gd name="T17" fmla="*/ 120 w 120"/>
                    <a:gd name="T18" fmla="*/ 1607 h 16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0" h="1607">
                      <a:moveTo>
                        <a:pt x="0" y="0"/>
                      </a:moveTo>
                      <a:lnTo>
                        <a:pt x="120" y="69"/>
                      </a:lnTo>
                      <a:lnTo>
                        <a:pt x="120" y="1607"/>
                      </a:lnTo>
                      <a:lnTo>
                        <a:pt x="0" y="1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70" name="Rectangle 326"/>
                <p:cNvSpPr>
                  <a:spLocks noChangeArrowheads="1"/>
                </p:cNvSpPr>
                <p:nvPr/>
              </p:nvSpPr>
              <p:spPr bwMode="auto">
                <a:xfrm>
                  <a:off x="2246" y="2485"/>
                  <a:ext cx="12" cy="541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71" name="Freeform 327"/>
                <p:cNvSpPr>
                  <a:spLocks/>
                </p:cNvSpPr>
                <p:nvPr/>
              </p:nvSpPr>
              <p:spPr bwMode="auto">
                <a:xfrm>
                  <a:off x="2258" y="2493"/>
                  <a:ext cx="41" cy="430"/>
                </a:xfrm>
                <a:custGeom>
                  <a:avLst/>
                  <a:gdLst>
                    <a:gd name="T0" fmla="*/ 1 w 122"/>
                    <a:gd name="T1" fmla="*/ 0 h 1288"/>
                    <a:gd name="T2" fmla="*/ 0 w 122"/>
                    <a:gd name="T3" fmla="*/ 0 h 1288"/>
                    <a:gd name="T4" fmla="*/ 0 w 122"/>
                    <a:gd name="T5" fmla="*/ 5 h 1288"/>
                    <a:gd name="T6" fmla="*/ 1 w 122"/>
                    <a:gd name="T7" fmla="*/ 5 h 1288"/>
                    <a:gd name="T8" fmla="*/ 1 w 122"/>
                    <a:gd name="T9" fmla="*/ 0 h 1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"/>
                    <a:gd name="T16" fmla="*/ 0 h 1288"/>
                    <a:gd name="T17" fmla="*/ 122 w 122"/>
                    <a:gd name="T18" fmla="*/ 1288 h 1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" h="1288">
                      <a:moveTo>
                        <a:pt x="122" y="75"/>
                      </a:moveTo>
                      <a:lnTo>
                        <a:pt x="0" y="0"/>
                      </a:lnTo>
                      <a:lnTo>
                        <a:pt x="0" y="1288"/>
                      </a:lnTo>
                      <a:lnTo>
                        <a:pt x="122" y="1288"/>
                      </a:lnTo>
                      <a:lnTo>
                        <a:pt x="122" y="7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72" name="Freeform 328"/>
                <p:cNvSpPr>
                  <a:spLocks/>
                </p:cNvSpPr>
                <p:nvPr/>
              </p:nvSpPr>
              <p:spPr bwMode="auto">
                <a:xfrm>
                  <a:off x="2272" y="2520"/>
                  <a:ext cx="27" cy="394"/>
                </a:xfrm>
                <a:custGeom>
                  <a:avLst/>
                  <a:gdLst>
                    <a:gd name="T0" fmla="*/ 0 w 80"/>
                    <a:gd name="T1" fmla="*/ 0 h 1176"/>
                    <a:gd name="T2" fmla="*/ 0 w 80"/>
                    <a:gd name="T3" fmla="*/ 5 h 1176"/>
                    <a:gd name="T4" fmla="*/ 0 w 80"/>
                    <a:gd name="T5" fmla="*/ 5 h 1176"/>
                    <a:gd name="T6" fmla="*/ 0 w 80"/>
                    <a:gd name="T7" fmla="*/ 0 h 1176"/>
                    <a:gd name="T8" fmla="*/ 0 w 80"/>
                    <a:gd name="T9" fmla="*/ 0 h 1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176"/>
                    <a:gd name="T17" fmla="*/ 80 w 80"/>
                    <a:gd name="T18" fmla="*/ 1176 h 1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176">
                      <a:moveTo>
                        <a:pt x="0" y="0"/>
                      </a:moveTo>
                      <a:lnTo>
                        <a:pt x="0" y="1176"/>
                      </a:lnTo>
                      <a:lnTo>
                        <a:pt x="80" y="1176"/>
                      </a:lnTo>
                      <a:lnTo>
                        <a:pt x="8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grpSp>
              <p:nvGrpSpPr>
                <p:cNvPr id="4252" name="Group 329"/>
                <p:cNvGrpSpPr>
                  <a:grpSpLocks/>
                </p:cNvGrpSpPr>
                <p:nvPr/>
              </p:nvGrpSpPr>
              <p:grpSpPr bwMode="auto">
                <a:xfrm>
                  <a:off x="2270" y="2555"/>
                  <a:ext cx="31" cy="327"/>
                  <a:chOff x="2270" y="2555"/>
                  <a:chExt cx="31" cy="327"/>
                </a:xfrm>
              </p:grpSpPr>
              <p:sp>
                <p:nvSpPr>
                  <p:cNvPr id="5274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2271" y="2554"/>
                    <a:ext cx="27" cy="14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75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591"/>
                    <a:ext cx="29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76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626"/>
                    <a:ext cx="31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77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664"/>
                    <a:ext cx="29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78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695"/>
                    <a:ext cx="28" cy="10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79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733"/>
                    <a:ext cx="31" cy="8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80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772"/>
                    <a:ext cx="31" cy="7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81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808"/>
                    <a:ext cx="31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82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843"/>
                    <a:ext cx="29" cy="6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83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2881"/>
                    <a:ext cx="3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9F9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14" name="Group 340"/>
              <p:cNvGrpSpPr>
                <a:grpSpLocks/>
              </p:cNvGrpSpPr>
              <p:nvPr/>
            </p:nvGrpSpPr>
            <p:grpSpPr bwMode="auto">
              <a:xfrm>
                <a:off x="2297" y="2499"/>
                <a:ext cx="37" cy="519"/>
                <a:chOff x="2297" y="2499"/>
                <a:chExt cx="37" cy="519"/>
              </a:xfrm>
            </p:grpSpPr>
            <p:sp>
              <p:nvSpPr>
                <p:cNvPr id="5255" name="Freeform 341"/>
                <p:cNvSpPr>
                  <a:spLocks/>
                </p:cNvSpPr>
                <p:nvPr/>
              </p:nvSpPr>
              <p:spPr bwMode="auto">
                <a:xfrm>
                  <a:off x="2306" y="2499"/>
                  <a:ext cx="28" cy="518"/>
                </a:xfrm>
                <a:custGeom>
                  <a:avLst/>
                  <a:gdLst>
                    <a:gd name="T0" fmla="*/ 0 w 86"/>
                    <a:gd name="T1" fmla="*/ 0 h 1555"/>
                    <a:gd name="T2" fmla="*/ 0 w 86"/>
                    <a:gd name="T3" fmla="*/ 0 h 1555"/>
                    <a:gd name="T4" fmla="*/ 0 w 86"/>
                    <a:gd name="T5" fmla="*/ 6 h 1555"/>
                    <a:gd name="T6" fmla="*/ 0 w 86"/>
                    <a:gd name="T7" fmla="*/ 6 h 1555"/>
                    <a:gd name="T8" fmla="*/ 0 w 86"/>
                    <a:gd name="T9" fmla="*/ 0 h 15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555"/>
                    <a:gd name="T17" fmla="*/ 86 w 86"/>
                    <a:gd name="T18" fmla="*/ 1555 h 15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555">
                      <a:moveTo>
                        <a:pt x="0" y="0"/>
                      </a:moveTo>
                      <a:lnTo>
                        <a:pt x="86" y="68"/>
                      </a:lnTo>
                      <a:lnTo>
                        <a:pt x="86" y="1555"/>
                      </a:lnTo>
                      <a:lnTo>
                        <a:pt x="0" y="15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56" name="Rectangle 342"/>
                <p:cNvSpPr>
                  <a:spLocks noChangeArrowheads="1"/>
                </p:cNvSpPr>
                <p:nvPr/>
              </p:nvSpPr>
              <p:spPr bwMode="auto">
                <a:xfrm>
                  <a:off x="2297" y="2499"/>
                  <a:ext cx="8" cy="520"/>
                </a:xfrm>
                <a:prstGeom prst="rect">
                  <a:avLst/>
                </a:prstGeom>
                <a:solidFill>
                  <a:srgbClr val="7F7F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57" name="Freeform 343"/>
                <p:cNvSpPr>
                  <a:spLocks/>
                </p:cNvSpPr>
                <p:nvPr/>
              </p:nvSpPr>
              <p:spPr bwMode="auto">
                <a:xfrm>
                  <a:off x="2306" y="2507"/>
                  <a:ext cx="28" cy="415"/>
                </a:xfrm>
                <a:custGeom>
                  <a:avLst/>
                  <a:gdLst>
                    <a:gd name="T0" fmla="*/ 0 w 86"/>
                    <a:gd name="T1" fmla="*/ 0 h 1240"/>
                    <a:gd name="T2" fmla="*/ 0 w 86"/>
                    <a:gd name="T3" fmla="*/ 0 h 1240"/>
                    <a:gd name="T4" fmla="*/ 0 w 86"/>
                    <a:gd name="T5" fmla="*/ 5 h 1240"/>
                    <a:gd name="T6" fmla="*/ 0 w 86"/>
                    <a:gd name="T7" fmla="*/ 5 h 1240"/>
                    <a:gd name="T8" fmla="*/ 0 w 86"/>
                    <a:gd name="T9" fmla="*/ 0 h 1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240"/>
                    <a:gd name="T17" fmla="*/ 86 w 86"/>
                    <a:gd name="T18" fmla="*/ 1240 h 1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240">
                      <a:moveTo>
                        <a:pt x="86" y="73"/>
                      </a:moveTo>
                      <a:lnTo>
                        <a:pt x="0" y="0"/>
                      </a:lnTo>
                      <a:lnTo>
                        <a:pt x="0" y="1240"/>
                      </a:lnTo>
                      <a:lnTo>
                        <a:pt x="86" y="1240"/>
                      </a:lnTo>
                      <a:lnTo>
                        <a:pt x="86" y="73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58" name="Freeform 344"/>
                <p:cNvSpPr>
                  <a:spLocks/>
                </p:cNvSpPr>
                <p:nvPr/>
              </p:nvSpPr>
              <p:spPr bwMode="auto">
                <a:xfrm>
                  <a:off x="2315" y="2533"/>
                  <a:ext cx="19" cy="380"/>
                </a:xfrm>
                <a:custGeom>
                  <a:avLst/>
                  <a:gdLst>
                    <a:gd name="T0" fmla="*/ 0 w 57"/>
                    <a:gd name="T1" fmla="*/ 0 h 1132"/>
                    <a:gd name="T2" fmla="*/ 0 w 57"/>
                    <a:gd name="T3" fmla="*/ 5 h 1132"/>
                    <a:gd name="T4" fmla="*/ 0 w 57"/>
                    <a:gd name="T5" fmla="*/ 5 h 1132"/>
                    <a:gd name="T6" fmla="*/ 0 w 57"/>
                    <a:gd name="T7" fmla="*/ 0 h 1132"/>
                    <a:gd name="T8" fmla="*/ 0 w 57"/>
                    <a:gd name="T9" fmla="*/ 0 h 1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1132"/>
                    <a:gd name="T17" fmla="*/ 57 w 57"/>
                    <a:gd name="T18" fmla="*/ 1132 h 11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1132">
                      <a:moveTo>
                        <a:pt x="0" y="0"/>
                      </a:moveTo>
                      <a:lnTo>
                        <a:pt x="0" y="1132"/>
                      </a:lnTo>
                      <a:lnTo>
                        <a:pt x="57" y="1132"/>
                      </a:lnTo>
                      <a:lnTo>
                        <a:pt x="57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59" name="Line 345"/>
                <p:cNvSpPr>
                  <a:spLocks noChangeShapeType="1"/>
                </p:cNvSpPr>
                <p:nvPr/>
              </p:nvSpPr>
              <p:spPr bwMode="auto">
                <a:xfrm>
                  <a:off x="2314" y="2569"/>
                  <a:ext cx="19" cy="11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0" name="Line 346"/>
                <p:cNvSpPr>
                  <a:spLocks noChangeShapeType="1"/>
                </p:cNvSpPr>
                <p:nvPr/>
              </p:nvSpPr>
              <p:spPr bwMode="auto">
                <a:xfrm>
                  <a:off x="2310" y="2605"/>
                  <a:ext cx="22" cy="10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1" name="Line 347"/>
                <p:cNvSpPr>
                  <a:spLocks noChangeShapeType="1"/>
                </p:cNvSpPr>
                <p:nvPr/>
              </p:nvSpPr>
              <p:spPr bwMode="auto">
                <a:xfrm>
                  <a:off x="2309" y="2638"/>
                  <a:ext cx="23" cy="11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2" name="Line 348"/>
                <p:cNvSpPr>
                  <a:spLocks noChangeShapeType="1"/>
                </p:cNvSpPr>
                <p:nvPr/>
              </p:nvSpPr>
              <p:spPr bwMode="auto">
                <a:xfrm>
                  <a:off x="2312" y="2675"/>
                  <a:ext cx="21" cy="8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3" name="Line 349"/>
                <p:cNvSpPr>
                  <a:spLocks noChangeShapeType="1"/>
                </p:cNvSpPr>
                <p:nvPr/>
              </p:nvSpPr>
              <p:spPr bwMode="auto">
                <a:xfrm>
                  <a:off x="2312" y="2706"/>
                  <a:ext cx="21" cy="8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4" name="Line 350"/>
                <p:cNvSpPr>
                  <a:spLocks noChangeShapeType="1"/>
                </p:cNvSpPr>
                <p:nvPr/>
              </p:nvSpPr>
              <p:spPr bwMode="auto">
                <a:xfrm>
                  <a:off x="2309" y="2743"/>
                  <a:ext cx="23" cy="7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5" name="Line 351"/>
                <p:cNvSpPr>
                  <a:spLocks noChangeShapeType="1"/>
                </p:cNvSpPr>
                <p:nvPr/>
              </p:nvSpPr>
              <p:spPr bwMode="auto">
                <a:xfrm>
                  <a:off x="2309" y="2778"/>
                  <a:ext cx="23" cy="8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6" name="Line 352"/>
                <p:cNvSpPr>
                  <a:spLocks noChangeShapeType="1"/>
                </p:cNvSpPr>
                <p:nvPr/>
              </p:nvSpPr>
              <p:spPr bwMode="auto">
                <a:xfrm>
                  <a:off x="2309" y="2814"/>
                  <a:ext cx="23" cy="6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7" name="Line 353"/>
                <p:cNvSpPr>
                  <a:spLocks noChangeShapeType="1"/>
                </p:cNvSpPr>
                <p:nvPr/>
              </p:nvSpPr>
              <p:spPr bwMode="auto">
                <a:xfrm>
                  <a:off x="2310" y="2849"/>
                  <a:ext cx="22" cy="3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268" name="Line 354"/>
                <p:cNvSpPr>
                  <a:spLocks noChangeShapeType="1"/>
                </p:cNvSpPr>
                <p:nvPr/>
              </p:nvSpPr>
              <p:spPr bwMode="auto">
                <a:xfrm>
                  <a:off x="2312" y="2883"/>
                  <a:ext cx="20" cy="1"/>
                </a:xfrm>
                <a:prstGeom prst="line">
                  <a:avLst/>
                </a:prstGeom>
                <a:noFill/>
                <a:ln w="4763">
                  <a:solidFill>
                    <a:srgbClr val="9F9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  <p:sp>
            <p:nvSpPr>
              <p:cNvPr id="5236" name="Freeform 355"/>
              <p:cNvSpPr>
                <a:spLocks/>
              </p:cNvSpPr>
              <p:nvPr/>
            </p:nvSpPr>
            <p:spPr bwMode="auto">
              <a:xfrm>
                <a:off x="1512" y="2255"/>
                <a:ext cx="88" cy="781"/>
              </a:xfrm>
              <a:custGeom>
                <a:avLst/>
                <a:gdLst>
                  <a:gd name="T0" fmla="*/ 1 w 265"/>
                  <a:gd name="T1" fmla="*/ 0 h 2342"/>
                  <a:gd name="T2" fmla="*/ 1 w 265"/>
                  <a:gd name="T3" fmla="*/ 10 h 2342"/>
                  <a:gd name="T4" fmla="*/ 0 w 265"/>
                  <a:gd name="T5" fmla="*/ 10 h 2342"/>
                  <a:gd name="T6" fmla="*/ 0 w 265"/>
                  <a:gd name="T7" fmla="*/ 1 h 2342"/>
                  <a:gd name="T8" fmla="*/ 1 w 265"/>
                  <a:gd name="T9" fmla="*/ 0 h 23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5"/>
                  <a:gd name="T16" fmla="*/ 0 h 2342"/>
                  <a:gd name="T17" fmla="*/ 265 w 265"/>
                  <a:gd name="T18" fmla="*/ 2342 h 23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5" h="2342">
                    <a:moveTo>
                      <a:pt x="265" y="0"/>
                    </a:moveTo>
                    <a:lnTo>
                      <a:pt x="265" y="2342"/>
                    </a:lnTo>
                    <a:lnTo>
                      <a:pt x="0" y="2342"/>
                    </a:lnTo>
                    <a:lnTo>
                      <a:pt x="0" y="172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5F5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grpSp>
            <p:nvGrpSpPr>
              <p:cNvPr id="4216" name="Group 356"/>
              <p:cNvGrpSpPr>
                <a:grpSpLocks/>
              </p:cNvGrpSpPr>
              <p:nvPr/>
            </p:nvGrpSpPr>
            <p:grpSpPr bwMode="auto">
              <a:xfrm>
                <a:off x="1615" y="2255"/>
                <a:ext cx="691" cy="784"/>
                <a:chOff x="1615" y="2255"/>
                <a:chExt cx="691" cy="784"/>
              </a:xfrm>
            </p:grpSpPr>
            <p:grpSp>
              <p:nvGrpSpPr>
                <p:cNvPr id="4217" name="Group 357"/>
                <p:cNvGrpSpPr>
                  <a:grpSpLocks/>
                </p:cNvGrpSpPr>
                <p:nvPr/>
              </p:nvGrpSpPr>
              <p:grpSpPr bwMode="auto">
                <a:xfrm>
                  <a:off x="1686" y="2290"/>
                  <a:ext cx="620" cy="749"/>
                  <a:chOff x="1686" y="2290"/>
                  <a:chExt cx="620" cy="749"/>
                </a:xfrm>
              </p:grpSpPr>
              <p:grpSp>
                <p:nvGrpSpPr>
                  <p:cNvPr id="4219" name="Group 358"/>
                  <p:cNvGrpSpPr>
                    <a:grpSpLocks/>
                  </p:cNvGrpSpPr>
                  <p:nvPr/>
                </p:nvGrpSpPr>
                <p:grpSpPr bwMode="auto">
                  <a:xfrm>
                    <a:off x="1820" y="2332"/>
                    <a:ext cx="486" cy="701"/>
                    <a:chOff x="1820" y="2332"/>
                    <a:chExt cx="486" cy="701"/>
                  </a:xfrm>
                </p:grpSpPr>
                <p:grpSp>
                  <p:nvGrpSpPr>
                    <p:cNvPr id="4222" name="Group 3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40" y="2372"/>
                      <a:ext cx="366" cy="657"/>
                      <a:chOff x="1940" y="2372"/>
                      <a:chExt cx="366" cy="657"/>
                    </a:xfrm>
                  </p:grpSpPr>
                  <p:sp>
                    <p:nvSpPr>
                      <p:cNvPr id="5246" name="Rectangle 3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49" y="2414"/>
                        <a:ext cx="3" cy="6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26" name="Group 3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03" y="2430"/>
                        <a:ext cx="203" cy="596"/>
                        <a:chOff x="2103" y="2430"/>
                        <a:chExt cx="203" cy="596"/>
                      </a:xfrm>
                    </p:grpSpPr>
                    <p:sp>
                      <p:nvSpPr>
                        <p:cNvPr id="5250" name="Rectangle 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03" y="2499"/>
                          <a:ext cx="3" cy="49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51" name="Rectangle 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54" y="2449"/>
                          <a:ext cx="3" cy="55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52" name="Rectangle 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04" y="2467"/>
                          <a:ext cx="3" cy="53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53" name="Rectangle 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5" y="2486"/>
                          <a:ext cx="3" cy="51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54" name="Rectangle 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03" y="2432"/>
                          <a:ext cx="3" cy="57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0" hangingPunct="0">
                            <a:lnSpc>
                              <a:spcPct val="120000"/>
                            </a:lnSpc>
                            <a:buClr>
                              <a:srgbClr val="006666"/>
                            </a:buClr>
                            <a:buFontTx/>
                            <a:buChar char="•"/>
                            <a:defRPr/>
                          </a:pPr>
                          <a:endParaRPr lang="es-ES" sz="2800">
                            <a:solidFill>
                              <a:srgbClr val="7A5A00"/>
                            </a:solidFill>
                            <a:latin typeface="Arial Unicode MS" pitchFamily="34" charset="-128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5248" name="Rectangle 3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97" y="2394"/>
                        <a:ext cx="3" cy="6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5249" name="Rectangle 3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40" y="2373"/>
                        <a:ext cx="3" cy="6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>
                          <a:lnSpc>
                            <a:spcPct val="120000"/>
                          </a:lnSpc>
                          <a:buClr>
                            <a:srgbClr val="006666"/>
                          </a:buClr>
                          <a:buFontTx/>
                          <a:buChar char="•"/>
                          <a:defRPr/>
                        </a:pPr>
                        <a:endParaRPr lang="es-ES" sz="2800">
                          <a:solidFill>
                            <a:srgbClr val="7A5A00"/>
                          </a:solidFill>
                          <a:latin typeface="Arial Unicode MS" pitchFamily="34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44" name="Rectangle 3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3" y="2356"/>
                      <a:ext cx="3" cy="67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5245" name="Rectangle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0" y="2334"/>
                      <a:ext cx="3" cy="69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>
                        <a:lnSpc>
                          <a:spcPct val="120000"/>
                        </a:lnSpc>
                        <a:buClr>
                          <a:srgbClr val="006666"/>
                        </a:buClr>
                        <a:buFontTx/>
                        <a:buChar char="•"/>
                        <a:defRPr/>
                      </a:pPr>
                      <a:endParaRPr lang="es-ES" sz="2800">
                        <a:solidFill>
                          <a:srgbClr val="7A5A00"/>
                        </a:solidFill>
                        <a:latin typeface="Arial Unicode MS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5241" name="Rectangle 371"/>
                  <p:cNvSpPr>
                    <a:spLocks noChangeArrowheads="1"/>
                  </p:cNvSpPr>
                  <p:nvPr/>
                </p:nvSpPr>
                <p:spPr bwMode="auto">
                  <a:xfrm>
                    <a:off x="1754" y="2310"/>
                    <a:ext cx="3" cy="72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42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2290"/>
                    <a:ext cx="3" cy="74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5239" name="Rectangle 373"/>
                <p:cNvSpPr>
                  <a:spLocks noChangeArrowheads="1"/>
                </p:cNvSpPr>
                <p:nvPr/>
              </p:nvSpPr>
              <p:spPr bwMode="auto">
                <a:xfrm>
                  <a:off x="1615" y="2255"/>
                  <a:ext cx="3" cy="78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</p:grpSp>
        <p:graphicFrame>
          <p:nvGraphicFramePr>
            <p:cNvPr id="4101" name="Object 5"/>
            <p:cNvGraphicFramePr>
              <a:graphicFrameLocks noChangeAspect="1"/>
            </p:cNvGraphicFramePr>
            <p:nvPr/>
          </p:nvGraphicFramePr>
          <p:xfrm>
            <a:off x="3936" y="2112"/>
            <a:ext cx="960" cy="486"/>
          </p:xfrm>
          <a:graphic>
            <a:graphicData uri="http://schemas.openxmlformats.org/presentationml/2006/ole">
              <p:oleObj spid="_x0000_s4101" name="Imagen" r:id="rId5" imgW="5281613" imgH="2430463" progId="">
                <p:embed/>
              </p:oleObj>
            </a:graphicData>
          </a:graphic>
        </p:graphicFrame>
        <p:grpSp>
          <p:nvGrpSpPr>
            <p:cNvPr id="4112" name="Group 375"/>
            <p:cNvGrpSpPr>
              <a:grpSpLocks/>
            </p:cNvGrpSpPr>
            <p:nvPr/>
          </p:nvGrpSpPr>
          <p:grpSpPr bwMode="auto">
            <a:xfrm>
              <a:off x="2400" y="2256"/>
              <a:ext cx="1008" cy="384"/>
              <a:chOff x="1488" y="2575"/>
              <a:chExt cx="2508" cy="956"/>
            </a:xfrm>
          </p:grpSpPr>
          <p:sp>
            <p:nvSpPr>
              <p:cNvPr id="5150" name="Rectangle 376"/>
              <p:cNvSpPr>
                <a:spLocks noChangeArrowheads="1"/>
              </p:cNvSpPr>
              <p:nvPr/>
            </p:nvSpPr>
            <p:spPr bwMode="auto">
              <a:xfrm>
                <a:off x="1530" y="2626"/>
                <a:ext cx="2423" cy="905"/>
              </a:xfrm>
              <a:prstGeom prst="rect">
                <a:avLst/>
              </a:prstGeom>
              <a:solidFill>
                <a:srgbClr val="C0C0C0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51" name="Rectangle 377"/>
              <p:cNvSpPr>
                <a:spLocks noChangeArrowheads="1"/>
              </p:cNvSpPr>
              <p:nvPr/>
            </p:nvSpPr>
            <p:spPr bwMode="auto">
              <a:xfrm>
                <a:off x="1488" y="2576"/>
                <a:ext cx="2508" cy="73"/>
              </a:xfrm>
              <a:prstGeom prst="rect">
                <a:avLst/>
              </a:prstGeom>
              <a:solidFill>
                <a:srgbClr val="C0C0C0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52" name="Rectangle 378"/>
              <p:cNvSpPr>
                <a:spLocks noChangeArrowheads="1"/>
              </p:cNvSpPr>
              <p:nvPr/>
            </p:nvSpPr>
            <p:spPr bwMode="auto">
              <a:xfrm>
                <a:off x="1530" y="3069"/>
                <a:ext cx="2423" cy="29"/>
              </a:xfrm>
              <a:prstGeom prst="rect">
                <a:avLst/>
              </a:prstGeom>
              <a:solidFill>
                <a:srgbClr val="808080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grpSp>
            <p:nvGrpSpPr>
              <p:cNvPr id="4132" name="Group 379"/>
              <p:cNvGrpSpPr>
                <a:grpSpLocks/>
              </p:cNvGrpSpPr>
              <p:nvPr/>
            </p:nvGrpSpPr>
            <p:grpSpPr bwMode="auto">
              <a:xfrm>
                <a:off x="1573" y="2707"/>
                <a:ext cx="2305" cy="736"/>
                <a:chOff x="1701" y="2272"/>
                <a:chExt cx="2305" cy="736"/>
              </a:xfrm>
            </p:grpSpPr>
            <p:grpSp>
              <p:nvGrpSpPr>
                <p:cNvPr id="4137" name="Group 380"/>
                <p:cNvGrpSpPr>
                  <a:grpSpLocks/>
                </p:cNvGrpSpPr>
                <p:nvPr/>
              </p:nvGrpSpPr>
              <p:grpSpPr bwMode="auto">
                <a:xfrm>
                  <a:off x="2037" y="2715"/>
                  <a:ext cx="296" cy="293"/>
                  <a:chOff x="2037" y="2715"/>
                  <a:chExt cx="296" cy="293"/>
                </a:xfrm>
              </p:grpSpPr>
              <p:sp>
                <p:nvSpPr>
                  <p:cNvPr id="5219" name="Rectangle 381"/>
                  <p:cNvSpPr>
                    <a:spLocks noChangeArrowheads="1"/>
                  </p:cNvSpPr>
                  <p:nvPr/>
                </p:nvSpPr>
                <p:spPr bwMode="auto">
                  <a:xfrm>
                    <a:off x="2051" y="2715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20" name="Rectangle 382"/>
                  <p:cNvSpPr>
                    <a:spLocks noChangeArrowheads="1"/>
                  </p:cNvSpPr>
                  <p:nvPr/>
                </p:nvSpPr>
                <p:spPr bwMode="auto">
                  <a:xfrm>
                    <a:off x="2036" y="2988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21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2183" y="2715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22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2049" y="2850"/>
                    <a:ext cx="269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38" name="Group 385"/>
                <p:cNvGrpSpPr>
                  <a:grpSpLocks/>
                </p:cNvGrpSpPr>
                <p:nvPr/>
              </p:nvGrpSpPr>
              <p:grpSpPr bwMode="auto">
                <a:xfrm>
                  <a:off x="2373" y="2715"/>
                  <a:ext cx="296" cy="293"/>
                  <a:chOff x="2373" y="2715"/>
                  <a:chExt cx="296" cy="293"/>
                </a:xfrm>
              </p:grpSpPr>
              <p:sp>
                <p:nvSpPr>
                  <p:cNvPr id="5215" name="Rectangle 386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2715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6" name="Rectangle 387"/>
                  <p:cNvSpPr>
                    <a:spLocks noChangeArrowheads="1"/>
                  </p:cNvSpPr>
                  <p:nvPr/>
                </p:nvSpPr>
                <p:spPr bwMode="auto">
                  <a:xfrm>
                    <a:off x="2372" y="2988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7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2519" y="2715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8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2387" y="2850"/>
                    <a:ext cx="266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39" name="Group 390"/>
                <p:cNvGrpSpPr>
                  <a:grpSpLocks/>
                </p:cNvGrpSpPr>
                <p:nvPr/>
              </p:nvGrpSpPr>
              <p:grpSpPr bwMode="auto">
                <a:xfrm>
                  <a:off x="3706" y="2715"/>
                  <a:ext cx="297" cy="293"/>
                  <a:chOff x="3706" y="2715"/>
                  <a:chExt cx="297" cy="293"/>
                </a:xfrm>
              </p:grpSpPr>
              <p:sp>
                <p:nvSpPr>
                  <p:cNvPr id="5211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3721" y="2715"/>
                    <a:ext cx="299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2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3706" y="2988"/>
                    <a:ext cx="318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3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853" y="2715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4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3718" y="2850"/>
                    <a:ext cx="271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0" name="Group 395"/>
                <p:cNvGrpSpPr>
                  <a:grpSpLocks/>
                </p:cNvGrpSpPr>
                <p:nvPr/>
              </p:nvGrpSpPr>
              <p:grpSpPr bwMode="auto">
                <a:xfrm>
                  <a:off x="1701" y="2715"/>
                  <a:ext cx="297" cy="293"/>
                  <a:chOff x="1701" y="2715"/>
                  <a:chExt cx="297" cy="293"/>
                </a:xfrm>
              </p:grpSpPr>
              <p:sp>
                <p:nvSpPr>
                  <p:cNvPr id="5207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1716" y="2715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8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1701" y="2988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9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1845" y="2715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10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1716" y="2850"/>
                    <a:ext cx="264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1" name="Group 400"/>
                <p:cNvGrpSpPr>
                  <a:grpSpLocks/>
                </p:cNvGrpSpPr>
                <p:nvPr/>
              </p:nvGrpSpPr>
              <p:grpSpPr bwMode="auto">
                <a:xfrm>
                  <a:off x="2713" y="2272"/>
                  <a:ext cx="296" cy="293"/>
                  <a:chOff x="2713" y="2272"/>
                  <a:chExt cx="296" cy="293"/>
                </a:xfrm>
              </p:grpSpPr>
              <p:sp>
                <p:nvSpPr>
                  <p:cNvPr id="5203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2728" y="2273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4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2713" y="2546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5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2860" y="2273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6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2726" y="2407"/>
                    <a:ext cx="266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2" name="Group 405"/>
                <p:cNvGrpSpPr>
                  <a:grpSpLocks/>
                </p:cNvGrpSpPr>
                <p:nvPr/>
              </p:nvGrpSpPr>
              <p:grpSpPr bwMode="auto">
                <a:xfrm>
                  <a:off x="3039" y="2715"/>
                  <a:ext cx="296" cy="293"/>
                  <a:chOff x="3039" y="2715"/>
                  <a:chExt cx="296" cy="293"/>
                </a:xfrm>
              </p:grpSpPr>
              <p:sp>
                <p:nvSpPr>
                  <p:cNvPr id="5199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2715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0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2988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1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186" y="2715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202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3052" y="2850"/>
                    <a:ext cx="269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3" name="Group 410"/>
                <p:cNvGrpSpPr>
                  <a:grpSpLocks/>
                </p:cNvGrpSpPr>
                <p:nvPr/>
              </p:nvGrpSpPr>
              <p:grpSpPr bwMode="auto">
                <a:xfrm>
                  <a:off x="3372" y="2715"/>
                  <a:ext cx="296" cy="293"/>
                  <a:chOff x="3372" y="2715"/>
                  <a:chExt cx="296" cy="293"/>
                </a:xfrm>
              </p:grpSpPr>
              <p:sp>
                <p:nvSpPr>
                  <p:cNvPr id="5195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2715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6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3373" y="2988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7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3519" y="2715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8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3388" y="2850"/>
                    <a:ext cx="266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4" name="Group 415"/>
                <p:cNvGrpSpPr>
                  <a:grpSpLocks/>
                </p:cNvGrpSpPr>
                <p:nvPr/>
              </p:nvGrpSpPr>
              <p:grpSpPr bwMode="auto">
                <a:xfrm>
                  <a:off x="2040" y="2272"/>
                  <a:ext cx="296" cy="293"/>
                  <a:chOff x="2040" y="2272"/>
                  <a:chExt cx="296" cy="293"/>
                </a:xfrm>
              </p:grpSpPr>
              <p:sp>
                <p:nvSpPr>
                  <p:cNvPr id="5191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2054" y="2273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2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2039" y="2546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3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2186" y="2273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4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2054" y="2407"/>
                    <a:ext cx="266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5" name="Group 420"/>
                <p:cNvGrpSpPr>
                  <a:grpSpLocks/>
                </p:cNvGrpSpPr>
                <p:nvPr/>
              </p:nvGrpSpPr>
              <p:grpSpPr bwMode="auto">
                <a:xfrm>
                  <a:off x="2377" y="2272"/>
                  <a:ext cx="296" cy="293"/>
                  <a:chOff x="2377" y="2272"/>
                  <a:chExt cx="296" cy="293"/>
                </a:xfrm>
              </p:grpSpPr>
              <p:sp>
                <p:nvSpPr>
                  <p:cNvPr id="5187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273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8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2377" y="2546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9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2524" y="2273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90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2390" y="2407"/>
                    <a:ext cx="269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6" name="Group 425"/>
                <p:cNvGrpSpPr>
                  <a:grpSpLocks/>
                </p:cNvGrpSpPr>
                <p:nvPr/>
              </p:nvGrpSpPr>
              <p:grpSpPr bwMode="auto">
                <a:xfrm>
                  <a:off x="3709" y="2272"/>
                  <a:ext cx="297" cy="293"/>
                  <a:chOff x="3709" y="2272"/>
                  <a:chExt cx="297" cy="293"/>
                </a:xfrm>
              </p:grpSpPr>
              <p:sp>
                <p:nvSpPr>
                  <p:cNvPr id="5183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2273"/>
                    <a:ext cx="23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4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3741" y="2546"/>
                    <a:ext cx="26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5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273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6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3756" y="2407"/>
                    <a:ext cx="236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7" name="Group 430"/>
                <p:cNvGrpSpPr>
                  <a:grpSpLocks/>
                </p:cNvGrpSpPr>
                <p:nvPr/>
              </p:nvGrpSpPr>
              <p:grpSpPr bwMode="auto">
                <a:xfrm>
                  <a:off x="1704" y="2272"/>
                  <a:ext cx="298" cy="293"/>
                  <a:chOff x="1704" y="2272"/>
                  <a:chExt cx="298" cy="293"/>
                </a:xfrm>
              </p:grpSpPr>
              <p:sp>
                <p:nvSpPr>
                  <p:cNvPr id="5179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2273"/>
                    <a:ext cx="269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0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2546"/>
                    <a:ext cx="299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1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1850" y="2273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82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1718" y="2407"/>
                    <a:ext cx="269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8" name="Group 435"/>
                <p:cNvGrpSpPr>
                  <a:grpSpLocks/>
                </p:cNvGrpSpPr>
                <p:nvPr/>
              </p:nvGrpSpPr>
              <p:grpSpPr bwMode="auto">
                <a:xfrm>
                  <a:off x="3042" y="2272"/>
                  <a:ext cx="297" cy="293"/>
                  <a:chOff x="3042" y="2272"/>
                  <a:chExt cx="297" cy="293"/>
                </a:xfrm>
              </p:grpSpPr>
              <p:sp>
                <p:nvSpPr>
                  <p:cNvPr id="5175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3057" y="2273"/>
                    <a:ext cx="299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6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3042" y="2546"/>
                    <a:ext cx="318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7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3188" y="2273"/>
                    <a:ext cx="2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8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3057" y="2407"/>
                    <a:ext cx="299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49" name="Group 440"/>
                <p:cNvGrpSpPr>
                  <a:grpSpLocks/>
                </p:cNvGrpSpPr>
                <p:nvPr/>
              </p:nvGrpSpPr>
              <p:grpSpPr bwMode="auto">
                <a:xfrm>
                  <a:off x="3376" y="2272"/>
                  <a:ext cx="296" cy="293"/>
                  <a:chOff x="3376" y="2272"/>
                  <a:chExt cx="296" cy="293"/>
                </a:xfrm>
              </p:grpSpPr>
              <p:sp>
                <p:nvSpPr>
                  <p:cNvPr id="5171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2273"/>
                    <a:ext cx="266" cy="269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2546"/>
                    <a:ext cx="296" cy="20"/>
                  </a:xfrm>
                  <a:prstGeom prst="rect">
                    <a:avLst/>
                  </a:prstGeom>
                  <a:solidFill>
                    <a:srgbClr val="808080"/>
                  </a:solidFill>
                  <a:ln w="142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3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3554" y="2273"/>
                    <a:ext cx="0" cy="26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  <p:sp>
                <p:nvSpPr>
                  <p:cNvPr id="5174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3397" y="2407"/>
                    <a:ext cx="271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lnSpc>
                        <a:spcPct val="120000"/>
                      </a:lnSpc>
                      <a:buClr>
                        <a:srgbClr val="006666"/>
                      </a:buClr>
                      <a:buFontTx/>
                      <a:buChar char="•"/>
                      <a:defRPr/>
                    </a:pPr>
                    <a:endParaRPr lang="es-ES" sz="2800">
                      <a:solidFill>
                        <a:srgbClr val="7A5A00"/>
                      </a:solidFill>
                      <a:latin typeface="Arial Unicode MS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33" name="Group 445"/>
              <p:cNvGrpSpPr>
                <a:grpSpLocks/>
              </p:cNvGrpSpPr>
              <p:nvPr/>
            </p:nvGrpSpPr>
            <p:grpSpPr bwMode="auto">
              <a:xfrm>
                <a:off x="2589" y="3124"/>
                <a:ext cx="279" cy="404"/>
                <a:chOff x="2717" y="2689"/>
                <a:chExt cx="279" cy="404"/>
              </a:xfrm>
            </p:grpSpPr>
            <p:sp>
              <p:nvSpPr>
                <p:cNvPr id="5155" name="Rectangle 446"/>
                <p:cNvSpPr>
                  <a:spLocks noChangeArrowheads="1"/>
                </p:cNvSpPr>
                <p:nvPr/>
              </p:nvSpPr>
              <p:spPr bwMode="auto">
                <a:xfrm>
                  <a:off x="2718" y="2689"/>
                  <a:ext cx="279" cy="405"/>
                </a:xfrm>
                <a:prstGeom prst="rect">
                  <a:avLst/>
                </a:prstGeom>
                <a:solidFill>
                  <a:srgbClr val="808080"/>
                </a:solidFill>
                <a:ln w="142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156" name="Rectangle 447"/>
                <p:cNvSpPr>
                  <a:spLocks noChangeArrowheads="1"/>
                </p:cNvSpPr>
                <p:nvPr/>
              </p:nvSpPr>
              <p:spPr bwMode="auto">
                <a:xfrm>
                  <a:off x="2748" y="2735"/>
                  <a:ext cx="214" cy="335"/>
                </a:xfrm>
                <a:prstGeom prst="rect">
                  <a:avLst/>
                </a:prstGeom>
                <a:solidFill>
                  <a:srgbClr val="808080"/>
                </a:solidFill>
                <a:ln w="142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  <p:sp>
              <p:nvSpPr>
                <p:cNvPr id="5157" name="Oval 448"/>
                <p:cNvSpPr>
                  <a:spLocks noChangeArrowheads="1"/>
                </p:cNvSpPr>
                <p:nvPr/>
              </p:nvSpPr>
              <p:spPr bwMode="auto">
                <a:xfrm>
                  <a:off x="2922" y="2900"/>
                  <a:ext cx="15" cy="11"/>
                </a:xfrm>
                <a:prstGeom prst="ellipse">
                  <a:avLst/>
                </a:prstGeom>
                <a:solidFill>
                  <a:srgbClr val="C0C0C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120000"/>
                    </a:lnSpc>
                    <a:buClr>
                      <a:srgbClr val="006666"/>
                    </a:buClr>
                    <a:buFontTx/>
                    <a:buChar char="•"/>
                    <a:defRPr/>
                  </a:pPr>
                  <a:endParaRPr lang="es-ES" sz="2800">
                    <a:solidFill>
                      <a:srgbClr val="7A5A00"/>
                    </a:solidFill>
                    <a:latin typeface="Arial Unicode MS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5134" name="Line 449"/>
            <p:cNvSpPr>
              <a:spLocks noChangeShapeType="1"/>
            </p:cNvSpPr>
            <p:nvPr/>
          </p:nvSpPr>
          <p:spPr bwMode="auto">
            <a:xfrm>
              <a:off x="624" y="240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0000" tIns="43200" rIns="90000" bIns="43200" anchor="ctr"/>
            <a:lstStyle/>
            <a:p>
              <a:pPr algn="ctr" eaLnBrk="0" hangingPunct="0">
                <a:lnSpc>
                  <a:spcPct val="120000"/>
                </a:lnSpc>
                <a:buClr>
                  <a:srgbClr val="006666"/>
                </a:buClr>
                <a:buFontTx/>
                <a:buChar char="•"/>
                <a:defRPr/>
              </a:pPr>
              <a:endParaRPr lang="es-ES" sz="2800">
                <a:solidFill>
                  <a:srgbClr val="7A5A00"/>
                </a:solidFill>
                <a:latin typeface="Arial Unicode MS" pitchFamily="34" charset="-128"/>
                <a:cs typeface="+mn-cs"/>
              </a:endParaRPr>
            </a:p>
          </p:txBody>
        </p:sp>
        <p:sp>
          <p:nvSpPr>
            <p:cNvPr id="5135" name="Text Box 450"/>
            <p:cNvSpPr txBox="1">
              <a:spLocks noChangeArrowheads="1"/>
            </p:cNvSpPr>
            <p:nvPr/>
          </p:nvSpPr>
          <p:spPr bwMode="auto">
            <a:xfrm>
              <a:off x="3773" y="1862"/>
              <a:ext cx="1531" cy="3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000" tIns="43200" rIns="90000" bIns="43200" anchor="ctr"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b="1" dirty="0">
                  <a:solidFill>
                    <a:srgbClr val="000099"/>
                  </a:solidFill>
                  <a:latin typeface="Arial Narrow" pitchFamily="34" charset="0"/>
                  <a:cs typeface="+mn-cs"/>
                </a:rPr>
                <a:t>Administración </a:t>
              </a:r>
              <a:r>
                <a:rPr lang="es-ES_tradnl" b="1" dirty="0">
                  <a:solidFill>
                    <a:srgbClr val="000099"/>
                  </a:solidFill>
                  <a:latin typeface="Arial Narrow" pitchFamily="34" charset="0"/>
                  <a:cs typeface="+mn-cs"/>
                </a:rPr>
                <a:t>A.E.A.T.</a:t>
              </a:r>
              <a:endParaRPr lang="es-ES_tradnl" sz="3200" dirty="0">
                <a:solidFill>
                  <a:srgbClr val="000099"/>
                </a:solidFill>
                <a:latin typeface="Arial Unicode MS" pitchFamily="34" charset="-128"/>
                <a:cs typeface="+mn-cs"/>
              </a:endParaRPr>
            </a:p>
          </p:txBody>
        </p:sp>
        <p:sp>
          <p:nvSpPr>
            <p:cNvPr id="5136" name="Text Box 451"/>
            <p:cNvSpPr txBox="1">
              <a:spLocks noChangeArrowheads="1"/>
            </p:cNvSpPr>
            <p:nvPr/>
          </p:nvSpPr>
          <p:spPr bwMode="auto">
            <a:xfrm>
              <a:off x="2546" y="1950"/>
              <a:ext cx="759" cy="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000" tIns="43200" rIns="90000" bIns="43200" anchor="ctr"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b="1" dirty="0">
                  <a:solidFill>
                    <a:srgbClr val="000099"/>
                  </a:solidFill>
                  <a:latin typeface="Arial Narrow" pitchFamily="34" charset="0"/>
                  <a:cs typeface="+mn-cs"/>
                </a:rPr>
                <a:t>CORREOS</a:t>
              </a:r>
              <a:endParaRPr lang="es-ES_tradnl" sz="3200" dirty="0">
                <a:solidFill>
                  <a:srgbClr val="000099"/>
                </a:solidFill>
                <a:latin typeface="Arial Unicode MS" pitchFamily="34" charset="-128"/>
                <a:cs typeface="+mn-cs"/>
              </a:endParaRPr>
            </a:p>
          </p:txBody>
        </p:sp>
        <p:sp>
          <p:nvSpPr>
            <p:cNvPr id="5137" name="Text Box 452"/>
            <p:cNvSpPr txBox="1">
              <a:spLocks noChangeArrowheads="1"/>
            </p:cNvSpPr>
            <p:nvPr/>
          </p:nvSpPr>
          <p:spPr bwMode="auto">
            <a:xfrm>
              <a:off x="1227" y="1910"/>
              <a:ext cx="51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000" tIns="43200" rIns="90000" bIns="43200" anchor="ctr"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ct val="5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b="1" dirty="0">
                  <a:solidFill>
                    <a:srgbClr val="000099"/>
                  </a:solidFill>
                  <a:latin typeface="Arial Narrow" pitchFamily="34" charset="0"/>
                  <a:cs typeface="+mn-cs"/>
                </a:rPr>
                <a:t>EE.FF.</a:t>
              </a:r>
              <a:endParaRPr lang="es-ES_tradnl" sz="3200" dirty="0">
                <a:solidFill>
                  <a:srgbClr val="000099"/>
                </a:solidFill>
                <a:latin typeface="Arial Unicode MS" pitchFamily="34" charset="-128"/>
                <a:cs typeface="+mn-cs"/>
              </a:endParaRPr>
            </a:p>
          </p:txBody>
        </p:sp>
        <p:grpSp>
          <p:nvGrpSpPr>
            <p:cNvPr id="4117" name="Group 453"/>
            <p:cNvGrpSpPr>
              <a:grpSpLocks/>
            </p:cNvGrpSpPr>
            <p:nvPr/>
          </p:nvGrpSpPr>
          <p:grpSpPr bwMode="auto">
            <a:xfrm>
              <a:off x="1968" y="2256"/>
              <a:ext cx="384" cy="384"/>
              <a:chOff x="2496" y="2688"/>
              <a:chExt cx="384" cy="384"/>
            </a:xfrm>
          </p:grpSpPr>
          <p:sp>
            <p:nvSpPr>
              <p:cNvPr id="5146" name="Arc 454"/>
              <p:cNvSpPr>
                <a:spLocks/>
              </p:cNvSpPr>
              <p:nvPr/>
            </p:nvSpPr>
            <p:spPr bwMode="auto">
              <a:xfrm>
                <a:off x="2688" y="2688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7" name="Arc 455"/>
              <p:cNvSpPr>
                <a:spLocks/>
              </p:cNvSpPr>
              <p:nvPr/>
            </p:nvSpPr>
            <p:spPr bwMode="auto">
              <a:xfrm rot="-5400000">
                <a:off x="2496" y="2688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 dirty="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8" name="Arc 456"/>
              <p:cNvSpPr>
                <a:spLocks/>
              </p:cNvSpPr>
              <p:nvPr/>
            </p:nvSpPr>
            <p:spPr bwMode="auto">
              <a:xfrm rot="5400000">
                <a:off x="2688" y="2880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9" name="Arc 457"/>
              <p:cNvSpPr>
                <a:spLocks/>
              </p:cNvSpPr>
              <p:nvPr/>
            </p:nvSpPr>
            <p:spPr bwMode="auto">
              <a:xfrm rot="10800000">
                <a:off x="2496" y="2880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 dirty="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</p:grpSp>
        <p:grpSp>
          <p:nvGrpSpPr>
            <p:cNvPr id="4118" name="Group 458"/>
            <p:cNvGrpSpPr>
              <a:grpSpLocks/>
            </p:cNvGrpSpPr>
            <p:nvPr/>
          </p:nvGrpSpPr>
          <p:grpSpPr bwMode="auto">
            <a:xfrm>
              <a:off x="3456" y="2256"/>
              <a:ext cx="384" cy="384"/>
              <a:chOff x="2496" y="2688"/>
              <a:chExt cx="384" cy="384"/>
            </a:xfrm>
          </p:grpSpPr>
          <p:sp>
            <p:nvSpPr>
              <p:cNvPr id="5142" name="Arc 459"/>
              <p:cNvSpPr>
                <a:spLocks/>
              </p:cNvSpPr>
              <p:nvPr/>
            </p:nvSpPr>
            <p:spPr bwMode="auto">
              <a:xfrm>
                <a:off x="2688" y="2688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3" name="Arc 460"/>
              <p:cNvSpPr>
                <a:spLocks/>
              </p:cNvSpPr>
              <p:nvPr/>
            </p:nvSpPr>
            <p:spPr bwMode="auto">
              <a:xfrm rot="-5400000">
                <a:off x="2496" y="2688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4" name="Arc 461"/>
              <p:cNvSpPr>
                <a:spLocks/>
              </p:cNvSpPr>
              <p:nvPr/>
            </p:nvSpPr>
            <p:spPr bwMode="auto">
              <a:xfrm rot="5400000">
                <a:off x="2688" y="2880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  <p:sp>
            <p:nvSpPr>
              <p:cNvPr id="5145" name="Arc 462"/>
              <p:cNvSpPr>
                <a:spLocks/>
              </p:cNvSpPr>
              <p:nvPr/>
            </p:nvSpPr>
            <p:spPr bwMode="auto">
              <a:xfrm rot="10800000">
                <a:off x="2496" y="2880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lIns="90000" tIns="43200" rIns="90000" bIns="43200" anchor="ctr"/>
              <a:lstStyle/>
              <a:p>
                <a:pPr algn="ctr" eaLnBrk="0" hangingPunct="0">
                  <a:lnSpc>
                    <a:spcPct val="120000"/>
                  </a:lnSpc>
                  <a:buClr>
                    <a:srgbClr val="006666"/>
                  </a:buClr>
                  <a:buFontTx/>
                  <a:buChar char="•"/>
                  <a:defRPr/>
                </a:pPr>
                <a:endParaRPr lang="es-ES" sz="2800">
                  <a:solidFill>
                    <a:srgbClr val="7A5A00"/>
                  </a:solidFill>
                  <a:latin typeface="Arial Unicode MS" pitchFamily="34" charset="-128"/>
                  <a:cs typeface="+mn-cs"/>
                </a:endParaRPr>
              </a:p>
            </p:txBody>
          </p:sp>
        </p:grpSp>
        <p:sp>
          <p:nvSpPr>
            <p:cNvPr id="5140" name="Text Box 463"/>
            <p:cNvSpPr txBox="1">
              <a:spLocks noChangeArrowheads="1"/>
            </p:cNvSpPr>
            <p:nvPr/>
          </p:nvSpPr>
          <p:spPr bwMode="auto">
            <a:xfrm>
              <a:off x="2421" y="2616"/>
              <a:ext cx="958" cy="4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000" tIns="43200" rIns="90000" bIns="43200" anchor="ctr"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ct val="2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sz="1600" b="1" i="1" dirty="0">
                  <a:solidFill>
                    <a:srgbClr val="000099"/>
                  </a:solidFill>
                  <a:cs typeface="+mn-cs"/>
                </a:rPr>
                <a:t>Clasificación</a:t>
              </a:r>
            </a:p>
            <a:p>
              <a:pPr algn="ctr" eaLnBrk="0" hangingPunct="0">
                <a:lnSpc>
                  <a:spcPct val="120000"/>
                </a:lnSpc>
                <a:spcBef>
                  <a:spcPct val="2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sz="1600" b="1" i="1" dirty="0">
                  <a:solidFill>
                    <a:srgbClr val="000099"/>
                  </a:solidFill>
                  <a:cs typeface="+mn-cs"/>
                </a:rPr>
                <a:t>Distribución</a:t>
              </a:r>
            </a:p>
          </p:txBody>
        </p:sp>
        <p:sp>
          <p:nvSpPr>
            <p:cNvPr id="5141" name="Text Box 464"/>
            <p:cNvSpPr txBox="1">
              <a:spLocks noChangeArrowheads="1"/>
            </p:cNvSpPr>
            <p:nvPr/>
          </p:nvSpPr>
          <p:spPr bwMode="auto">
            <a:xfrm>
              <a:off x="3836" y="2616"/>
              <a:ext cx="1302" cy="4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000" tIns="43200" rIns="90000" bIns="43200" anchor="ctr">
              <a:spAutoFit/>
            </a:bodyPr>
            <a:lstStyle/>
            <a:p>
              <a:pPr algn="ctr" eaLnBrk="0" hangingPunct="0">
                <a:lnSpc>
                  <a:spcPct val="120000"/>
                </a:lnSpc>
                <a:spcBef>
                  <a:spcPct val="2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sz="1600" b="1" i="1" dirty="0">
                  <a:solidFill>
                    <a:srgbClr val="000099"/>
                  </a:solidFill>
                  <a:cs typeface="+mn-cs"/>
                </a:rPr>
                <a:t>Clasificación</a:t>
              </a:r>
            </a:p>
            <a:p>
              <a:pPr algn="ctr" eaLnBrk="0" hangingPunct="0">
                <a:lnSpc>
                  <a:spcPct val="120000"/>
                </a:lnSpc>
                <a:spcBef>
                  <a:spcPct val="20000"/>
                </a:spcBef>
                <a:buClr>
                  <a:srgbClr val="006666"/>
                </a:buClr>
                <a:buFontTx/>
                <a:buChar char="•"/>
                <a:defRPr/>
              </a:pPr>
              <a:r>
                <a:rPr lang="es-ES_tradnl" sz="1600" b="1" i="1" dirty="0">
                  <a:solidFill>
                    <a:srgbClr val="000099"/>
                  </a:solidFill>
                  <a:cs typeface="+mn-cs"/>
                </a:rPr>
                <a:t>Lectura/Grabación</a:t>
              </a:r>
            </a:p>
          </p:txBody>
        </p:sp>
      </p:grpSp>
      <p:sp>
        <p:nvSpPr>
          <p:cNvPr id="465" name="464 CuadroTexto"/>
          <p:cNvSpPr txBox="1"/>
          <p:nvPr/>
        </p:nvSpPr>
        <p:spPr>
          <a:xfrm>
            <a:off x="285750" y="571500"/>
            <a:ext cx="8858250" cy="104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PÁGINA WEB: Trámites y gestiones </a:t>
            </a:r>
            <a:endParaRPr lang="es-ES_tradnl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endParaRPr lang="es-ES" sz="2600" cap="all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466" name="465 Flecha derecha"/>
          <p:cNvSpPr/>
          <p:nvPr/>
        </p:nvSpPr>
        <p:spPr>
          <a:xfrm>
            <a:off x="2357438" y="3429000"/>
            <a:ext cx="3429000" cy="2143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1026"/>
          <p:cNvSpPr>
            <a:spLocks noChangeArrowheads="1"/>
          </p:cNvSpPr>
          <p:nvPr/>
        </p:nvSpPr>
        <p:spPr bwMode="auto">
          <a:xfrm>
            <a:off x="533400" y="609600"/>
            <a:ext cx="8077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477186" name="Rectangle 1027"/>
          <p:cNvSpPr>
            <a:spLocks noChangeArrowheads="1"/>
          </p:cNvSpPr>
          <p:nvPr/>
        </p:nvSpPr>
        <p:spPr bwMode="auto">
          <a:xfrm>
            <a:off x="428625" y="1428750"/>
            <a:ext cx="8429625" cy="270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endParaRPr lang="es-ES_tradnl" sz="2000" b="1">
              <a:solidFill>
                <a:srgbClr val="008000"/>
              </a:solidFill>
            </a:endParaRPr>
          </a:p>
          <a:p>
            <a:pPr marL="457200" indent="-457200" algn="ctr"/>
            <a:r>
              <a:rPr lang="es-ES_tradnl" sz="2000" b="1">
                <a:solidFill>
                  <a:srgbClr val="3333CC"/>
                </a:solidFill>
              </a:rPr>
              <a:t>SISTEMAS DE IDENTIFICACIÓN PARA EL ACCESO A LA SEDE ELECTRÓNICA </a:t>
            </a:r>
          </a:p>
          <a:p>
            <a:pPr marL="457200" indent="-457200" algn="just"/>
            <a:r>
              <a:rPr lang="es-ES_tradnl" sz="2000">
                <a:solidFill>
                  <a:srgbClr val="000099"/>
                </a:solidFill>
              </a:rPr>
              <a:t>		</a:t>
            </a:r>
          </a:p>
          <a:p>
            <a:pPr marL="1371600" lvl="2" indent="-457200" algn="just"/>
            <a:r>
              <a:rPr lang="es-ES_tradnl" b="1">
                <a:solidFill>
                  <a:srgbClr val="CC0000"/>
                </a:solidFill>
              </a:rPr>
              <a:t>-e DNI</a:t>
            </a:r>
          </a:p>
          <a:p>
            <a:pPr marL="1371600" lvl="2" indent="-457200" algn="just"/>
            <a:r>
              <a:rPr lang="es-ES_tradnl" b="1">
                <a:solidFill>
                  <a:srgbClr val="CC0000"/>
                </a:solidFill>
              </a:rPr>
              <a:t>-Certificado electrónico expedido por entidad autorizada.</a:t>
            </a:r>
          </a:p>
          <a:p>
            <a:pPr marL="457200" indent="-457200"/>
            <a:endParaRPr lang="es-ES_tradnl" b="1">
              <a:solidFill>
                <a:srgbClr val="CC0000"/>
              </a:solidFill>
            </a:endParaRPr>
          </a:p>
          <a:p>
            <a:pPr marL="457200" indent="-457200" algn="just"/>
            <a:endParaRPr lang="es-ES" b="1">
              <a:cs typeface="Times New Roman" pitchFamily="18" charset="0"/>
            </a:endParaRPr>
          </a:p>
          <a:p>
            <a:pPr marL="457200" indent="-457200"/>
            <a:r>
              <a:rPr lang="es-ES" b="1">
                <a:cs typeface="Times New Roman" pitchFamily="18" charset="0"/>
              </a:rPr>
              <a:t>	</a:t>
            </a:r>
          </a:p>
        </p:txBody>
      </p:sp>
      <p:pic>
        <p:nvPicPr>
          <p:cNvPr id="477187" name="Picture 1028" descr="C:\Archivos de programa\Archivos comunes\Microsoft Shared\Clipart\cagcat50\SY01265_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786063"/>
            <a:ext cx="107156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88" name="4 Rectángulo"/>
          <p:cNvSpPr>
            <a:spLocks noChangeArrowheads="1"/>
          </p:cNvSpPr>
          <p:nvPr/>
        </p:nvSpPr>
        <p:spPr bwMode="auto">
          <a:xfrm>
            <a:off x="1857375" y="3571875"/>
            <a:ext cx="700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rgbClr val="CC0000"/>
                </a:solidFill>
              </a:rPr>
              <a:t>Otros sistemas de firma electrónica no avanzada: número de referencia, CSV, PIN 24 horas (en estudio). </a:t>
            </a:r>
          </a:p>
        </p:txBody>
      </p:sp>
      <p:sp>
        <p:nvSpPr>
          <p:cNvPr id="477189" name="5 Rectángulo"/>
          <p:cNvSpPr>
            <a:spLocks noChangeArrowheads="1"/>
          </p:cNvSpPr>
          <p:nvPr/>
        </p:nvSpPr>
        <p:spPr bwMode="auto">
          <a:xfrm>
            <a:off x="571500" y="4643438"/>
            <a:ext cx="7215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>
                <a:solidFill>
                  <a:srgbClr val="3333CC"/>
                </a:solidFill>
              </a:rPr>
              <a:t>Para la consulta por terceros en la sede de expedientes, notificaciones y demás gestiones </a:t>
            </a:r>
          </a:p>
          <a:p>
            <a:pPr algn="ctr"/>
            <a:r>
              <a:rPr lang="es-ES" sz="2000">
                <a:solidFill>
                  <a:srgbClr val="3333CC"/>
                </a:solidFill>
              </a:rPr>
              <a:t>relevantes que no sean la mera presentación de declaración:</a:t>
            </a:r>
            <a:r>
              <a:rPr lang="es-ES_tradnl" sz="2000">
                <a:solidFill>
                  <a:srgbClr val="3333CC"/>
                </a:solidFill>
              </a:rPr>
              <a:t> </a:t>
            </a:r>
            <a:endParaRPr lang="es-ES_tradnl" sz="2800">
              <a:solidFill>
                <a:srgbClr val="3333CC"/>
              </a:solidFill>
            </a:endParaRPr>
          </a:p>
          <a:p>
            <a:pPr algn="ctr"/>
            <a:r>
              <a:rPr lang="es-ES_tradnl" sz="2800">
                <a:solidFill>
                  <a:srgbClr val="CC0000"/>
                </a:solidFill>
              </a:rPr>
              <a:t>           </a:t>
            </a:r>
            <a:r>
              <a:rPr lang="es-ES_tradnl" sz="2400">
                <a:solidFill>
                  <a:srgbClr val="CC0000"/>
                </a:solidFill>
              </a:rPr>
              <a:t>Es necesario apoderamiento</a:t>
            </a:r>
            <a:endParaRPr lang="es-ES" sz="2400"/>
          </a:p>
        </p:txBody>
      </p:sp>
      <p:sp>
        <p:nvSpPr>
          <p:cNvPr id="7" name="6 Rectángulo"/>
          <p:cNvSpPr/>
          <p:nvPr/>
        </p:nvSpPr>
        <p:spPr>
          <a:xfrm>
            <a:off x="1428750" y="642938"/>
            <a:ext cx="6643688" cy="561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PÁGINA WEB: Trámites y gestiones </a:t>
            </a:r>
            <a:endParaRPr lang="es-ES_tradnl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14356"/>
            <a:ext cx="9144000" cy="76584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OFICINAS</a:t>
            </a: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/>
            </a:r>
            <a:br>
              <a:rPr lang="es-ES_tradnl" sz="2800" b="1" dirty="0">
                <a:solidFill>
                  <a:srgbClr val="3333CC"/>
                </a:solidFill>
                <a:latin typeface="Arial" charset="0"/>
              </a:rPr>
            </a:br>
            <a:endParaRPr lang="es-ES_tradnl" sz="2800" b="1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403460" name="Picture 2" descr="http://img01.lavanguardia.com/2013/02/20/La-delegacion-de-Hacienda-en-l_54365583217_54028874188_960_6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714500"/>
            <a:ext cx="58578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026"/>
          <p:cNvSpPr>
            <a:spLocks noChangeArrowheads="1"/>
          </p:cNvSpPr>
          <p:nvPr/>
        </p:nvSpPr>
        <p:spPr bwMode="auto">
          <a:xfrm>
            <a:off x="533400" y="609600"/>
            <a:ext cx="8077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14375" y="642938"/>
            <a:ext cx="8143875" cy="609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6666"/>
              </a:buClr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PORTAL MÓVIL: www.agenciatributaria.mobi</a:t>
            </a:r>
            <a:endParaRPr lang="es-ES_tradnl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7923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38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t="8057" b="31885"/>
          <a:stretch>
            <a:fillRect/>
          </a:stretch>
        </p:blipFill>
        <p:spPr bwMode="auto">
          <a:xfrm>
            <a:off x="0" y="1214438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Título"/>
          <p:cNvSpPr txBox="1">
            <a:spLocks/>
          </p:cNvSpPr>
          <p:nvPr/>
        </p:nvSpPr>
        <p:spPr>
          <a:xfrm>
            <a:off x="285750" y="500063"/>
            <a:ext cx="8229600" cy="10842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2800" b="1" kern="0" dirty="0">
                <a:solidFill>
                  <a:srgbClr val="3333CC"/>
                </a:solidFill>
                <a:ea typeface="+mj-ea"/>
              </a:rPr>
              <a:t>Programa </a:t>
            </a:r>
            <a:r>
              <a:rPr lang="es-ES" sz="2800" b="1" kern="0" dirty="0">
                <a:solidFill>
                  <a:srgbClr val="3333CC"/>
                </a:solidFill>
                <a:ea typeface="+mj-ea"/>
              </a:rPr>
              <a:t>INFORMA</a:t>
            </a:r>
          </a:p>
        </p:txBody>
      </p:sp>
      <p:sp>
        <p:nvSpPr>
          <p:cNvPr id="7" name="3 Rectángulo"/>
          <p:cNvSpPr>
            <a:spLocks noChangeArrowheads="1"/>
          </p:cNvSpPr>
          <p:nvPr/>
        </p:nvSpPr>
        <p:spPr bwMode="auto">
          <a:xfrm>
            <a:off x="142875" y="1285875"/>
            <a:ext cx="8710613" cy="1077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b="1" dirty="0">
                <a:solidFill>
                  <a:srgbClr val="C00000"/>
                </a:solidFill>
                <a:latin typeface="+mn-lt"/>
              </a:rPr>
              <a:t> ¿</a:t>
            </a:r>
            <a:r>
              <a:rPr lang="es-E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Qué es el  Programa INFORMA?</a:t>
            </a:r>
          </a:p>
          <a:p>
            <a:pPr lvl="1">
              <a:defRPr/>
            </a:pPr>
            <a:r>
              <a:rPr lang="es-E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 una Base de </a:t>
            </a:r>
            <a:r>
              <a:rPr lang="es-E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datos que contiene en formato de pregunta-respuesta los principales criterios de aplicación de la normativa tributaria.</a:t>
            </a:r>
            <a:endParaRPr lang="es-E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 Marcador de contenido"/>
          <p:cNvSpPr txBox="1">
            <a:spLocks/>
          </p:cNvSpPr>
          <p:nvPr/>
        </p:nvSpPr>
        <p:spPr>
          <a:xfrm>
            <a:off x="214313" y="2357438"/>
            <a:ext cx="8929687" cy="3879850"/>
          </a:xfrm>
          <a:prstGeom prst="rect">
            <a:avLst/>
          </a:prstGeom>
        </p:spPr>
        <p:txBody>
          <a:bodyPr/>
          <a:lstStyle/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s-MX" sz="2400" b="1" kern="0" dirty="0">
                <a:solidFill>
                  <a:srgbClr val="000099"/>
                </a:solidFill>
              </a:rPr>
              <a:t>            </a:t>
            </a:r>
          </a:p>
          <a:p>
            <a:pPr marL="955675" lvl="1" indent="-368300" algn="ctr" defTabSz="1176338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s-MX" sz="2400" b="1" kern="0" dirty="0">
                <a:solidFill>
                  <a:srgbClr val="3333CC"/>
                </a:solidFill>
              </a:rPr>
              <a:t>  OBJETIVOS</a:t>
            </a: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defRPr/>
            </a:pPr>
            <a:endParaRPr lang="es-MX" sz="2000" kern="0" dirty="0">
              <a:solidFill>
                <a:srgbClr val="000099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MX" sz="2000" kern="0" dirty="0">
                <a:solidFill>
                  <a:srgbClr val="C00000"/>
                </a:solidFill>
              </a:rPr>
              <a:t>UNIFICAR Y HOMOGENEIZAR LA </a:t>
            </a:r>
            <a:r>
              <a:rPr lang="es-MX" sz="2000" kern="0" dirty="0">
                <a:solidFill>
                  <a:srgbClr val="C00000"/>
                </a:solidFill>
              </a:rPr>
              <a:t>INFORMACIÓN.</a:t>
            </a:r>
            <a:endParaRPr lang="es-MX" sz="2000" kern="0" dirty="0">
              <a:solidFill>
                <a:srgbClr val="C00000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s-MX" sz="2000" kern="0" dirty="0">
              <a:solidFill>
                <a:srgbClr val="FF0000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MX" sz="2000" kern="0" dirty="0">
                <a:solidFill>
                  <a:srgbClr val="C00000"/>
                </a:solidFill>
              </a:rPr>
              <a:t>DIFUNDIR</a:t>
            </a:r>
            <a:r>
              <a:rPr lang="es-MX" sz="2000" kern="0" dirty="0">
                <a:solidFill>
                  <a:srgbClr val="FF0000"/>
                </a:solidFill>
              </a:rPr>
              <a:t> </a:t>
            </a:r>
            <a:r>
              <a:rPr lang="es-MX" sz="2000" kern="0" dirty="0">
                <a:solidFill>
                  <a:srgbClr val="3333CC"/>
                </a:solidFill>
              </a:rPr>
              <a:t>CRITERIOS NORMATIVOS. </a:t>
            </a: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s-MX" sz="2000" kern="0" dirty="0">
              <a:solidFill>
                <a:srgbClr val="000099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MX" sz="2000" kern="0" dirty="0">
                <a:solidFill>
                  <a:srgbClr val="3333CC"/>
                </a:solidFill>
              </a:rPr>
              <a:t>APOYAR AL </a:t>
            </a:r>
            <a:r>
              <a:rPr lang="es-MX" sz="2000" kern="0" dirty="0">
                <a:solidFill>
                  <a:srgbClr val="C00000"/>
                </a:solidFill>
              </a:rPr>
              <a:t>PERSONAL</a:t>
            </a:r>
            <a:r>
              <a:rPr lang="es-MX" sz="2000" kern="0" dirty="0">
                <a:solidFill>
                  <a:srgbClr val="3333CC"/>
                </a:solidFill>
              </a:rPr>
              <a:t> DE LOS SERVICIOS DE </a:t>
            </a:r>
            <a:r>
              <a:rPr lang="es-MX" sz="2000" kern="0" dirty="0">
                <a:solidFill>
                  <a:srgbClr val="3333CC"/>
                </a:solidFill>
              </a:rPr>
              <a:t>INFORMACIÓN.</a:t>
            </a:r>
            <a:endParaRPr lang="es-MX" sz="2000" kern="0" dirty="0">
              <a:solidFill>
                <a:srgbClr val="3333CC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s-MX" sz="2000" kern="0" dirty="0">
              <a:solidFill>
                <a:srgbClr val="000099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defRPr/>
            </a:pPr>
            <a:endParaRPr lang="es-MX" sz="2000" kern="0" dirty="0">
              <a:solidFill>
                <a:srgbClr val="000099"/>
              </a:solidFill>
            </a:endParaRP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kern="0" dirty="0">
                <a:solidFill>
                  <a:srgbClr val="000099"/>
                </a:solidFill>
              </a:rPr>
              <a:t> </a:t>
            </a:r>
          </a:p>
          <a:p>
            <a:pPr marL="342900" indent="-342900" defTabSz="1176338">
              <a:spcBef>
                <a:spcPct val="20000"/>
              </a:spcBef>
              <a:buFontTx/>
              <a:buChar char="•"/>
              <a:defRPr/>
            </a:pPr>
            <a:endParaRPr lang="es-ES" sz="3200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57250" y="642938"/>
            <a:ext cx="7766050" cy="569912"/>
          </a:xfrm>
          <a:prstGeom prst="rect">
            <a:avLst/>
          </a:prstGeom>
          <a:ln cap="flat"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5000"/>
              </a:lnSpc>
              <a:defRPr/>
            </a:pPr>
            <a:r>
              <a:rPr lang="es-MX" sz="2800" b="1" dirty="0">
                <a:solidFill>
                  <a:srgbClr val="3333CC"/>
                </a:solidFill>
              </a:rPr>
              <a:t>Programa </a:t>
            </a:r>
            <a:r>
              <a:rPr lang="es-MX" sz="2800" b="1" dirty="0">
                <a:solidFill>
                  <a:srgbClr val="3333CC"/>
                </a:solidFill>
              </a:rPr>
              <a:t>INFORMA</a:t>
            </a:r>
            <a:endParaRPr lang="es-ES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83330" name="6 Rectángulo"/>
          <p:cNvSpPr>
            <a:spLocks noChangeArrowheads="1"/>
          </p:cNvSpPr>
          <p:nvPr/>
        </p:nvSpPr>
        <p:spPr bwMode="auto">
          <a:xfrm>
            <a:off x="285750" y="1357313"/>
            <a:ext cx="8715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98525" lvl="1" indent="-441325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s-MX" sz="2000">
                <a:solidFill>
                  <a:srgbClr val="3333CC"/>
                </a:solidFill>
              </a:rPr>
              <a:t>Características:</a:t>
            </a:r>
          </a:p>
          <a:p>
            <a:pPr marL="1355725" lvl="2" indent="-441325" defTabSz="1176338">
              <a:lnSpc>
                <a:spcPct val="90000"/>
              </a:lnSpc>
              <a:spcBef>
                <a:spcPct val="20000"/>
              </a:spcBef>
            </a:pPr>
            <a:endParaRPr lang="es-MX" sz="2000">
              <a:solidFill>
                <a:srgbClr val="FF0000"/>
              </a:solidFill>
            </a:endParaRPr>
          </a:p>
          <a:p>
            <a:pPr marL="1355725" lvl="2" indent="-441325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s-MX" sz="2000">
                <a:solidFill>
                  <a:srgbClr val="C00000"/>
                </a:solidFill>
              </a:rPr>
              <a:t>Reside en el ordenador central de la AEAT.</a:t>
            </a:r>
          </a:p>
          <a:p>
            <a:pPr marL="1355725" lvl="2" indent="-441325" defTabSz="1176338">
              <a:spcBef>
                <a:spcPct val="20000"/>
              </a:spcBef>
              <a:buFont typeface="Wingdings" pitchFamily="2" charset="2"/>
              <a:buChar char="ü"/>
            </a:pPr>
            <a:r>
              <a:rPr lang="es-ES_tradnl" sz="2000">
                <a:solidFill>
                  <a:srgbClr val="C00000"/>
                </a:solidFill>
              </a:rPr>
              <a:t>Es el principal cauce para obtener información.</a:t>
            </a:r>
          </a:p>
          <a:p>
            <a:pPr marL="1355725" lvl="2" indent="-441325" defTabSz="1176338">
              <a:spcBef>
                <a:spcPct val="20000"/>
              </a:spcBef>
              <a:buFont typeface="Wingdings" pitchFamily="2" charset="2"/>
              <a:buChar char="ü"/>
            </a:pPr>
            <a:r>
              <a:rPr lang="es-ES_tradnl" sz="2000">
                <a:solidFill>
                  <a:srgbClr val="C00000"/>
                </a:solidFill>
              </a:rPr>
              <a:t>Actualización</a:t>
            </a:r>
            <a:r>
              <a:rPr lang="es-ES_tradnl" sz="2000">
                <a:solidFill>
                  <a:srgbClr val="000099"/>
                </a:solidFill>
              </a:rPr>
              <a:t> </a:t>
            </a:r>
            <a:r>
              <a:rPr lang="es-ES_tradnl" sz="2000">
                <a:solidFill>
                  <a:srgbClr val="3333CC"/>
                </a:solidFill>
              </a:rPr>
              <a:t>permanent</a:t>
            </a:r>
            <a:r>
              <a:rPr lang="es-ES_tradnl" sz="2000">
                <a:solidFill>
                  <a:srgbClr val="000099"/>
                </a:solidFill>
              </a:rPr>
              <a:t>e. </a:t>
            </a:r>
            <a:r>
              <a:rPr lang="es-MX" sz="2000">
                <a:solidFill>
                  <a:srgbClr val="000099"/>
                </a:solidFill>
              </a:rPr>
              <a:t> </a:t>
            </a:r>
          </a:p>
          <a:p>
            <a:pPr marL="1355725" lvl="2" indent="-441325" defTabSz="1176338">
              <a:spcBef>
                <a:spcPct val="20000"/>
              </a:spcBef>
              <a:buFont typeface="Wingdings" pitchFamily="2" charset="2"/>
              <a:buChar char="ü"/>
            </a:pPr>
            <a:r>
              <a:rPr lang="es-MX" sz="2000">
                <a:solidFill>
                  <a:srgbClr val="C00000"/>
                </a:solidFill>
              </a:rPr>
              <a:t>Sencilla utilización </a:t>
            </a:r>
            <a:r>
              <a:rPr lang="es-MX" sz="2000">
                <a:solidFill>
                  <a:srgbClr val="3333CC"/>
                </a:solidFill>
              </a:rPr>
              <a:t>con respuestas claras y concisas.</a:t>
            </a:r>
          </a:p>
          <a:p>
            <a:pPr marL="1355725" lvl="2" indent="-441325" defTabSz="1176338">
              <a:spcBef>
                <a:spcPct val="20000"/>
              </a:spcBef>
              <a:buFont typeface="Wingdings" pitchFamily="2" charset="2"/>
              <a:buChar char="ü"/>
            </a:pPr>
            <a:r>
              <a:rPr lang="es-ES_tradnl" sz="2000">
                <a:solidFill>
                  <a:srgbClr val="C00000"/>
                </a:solidFill>
              </a:rPr>
              <a:t>I</a:t>
            </a:r>
            <a:r>
              <a:rPr lang="es-MX" sz="2000">
                <a:solidFill>
                  <a:srgbClr val="C00000"/>
                </a:solidFill>
              </a:rPr>
              <a:t>ncluye </a:t>
            </a:r>
            <a:r>
              <a:rPr lang="es-MX" sz="2000">
                <a:solidFill>
                  <a:srgbClr val="3333CC"/>
                </a:solidFill>
              </a:rPr>
              <a:t>criterios normativos, consultas vinculantes, jurisprudencia (solo reseñas) </a:t>
            </a:r>
          </a:p>
          <a:p>
            <a:pPr marL="1355725" lvl="2" indent="-441325" defTabSz="1176338">
              <a:spcBef>
                <a:spcPct val="20000"/>
              </a:spcBef>
              <a:buFont typeface="Wingdings" pitchFamily="2" charset="2"/>
              <a:buChar char="ü"/>
            </a:pPr>
            <a:r>
              <a:rPr lang="es-ES" sz="2000">
                <a:solidFill>
                  <a:srgbClr val="C00000"/>
                </a:solidFill>
              </a:rPr>
              <a:t>Tiene eficacia jurídica: </a:t>
            </a:r>
            <a:r>
              <a:rPr lang="es-ES" sz="2000">
                <a:solidFill>
                  <a:srgbClr val="3333CC"/>
                </a:solidFill>
              </a:rPr>
              <a:t>vinculación limitada</a:t>
            </a:r>
            <a:endParaRPr lang="es-MX" sz="2000">
              <a:solidFill>
                <a:srgbClr val="3333CC"/>
              </a:solidFill>
            </a:endParaRPr>
          </a:p>
        </p:txBody>
      </p:sp>
      <p:sp>
        <p:nvSpPr>
          <p:cNvPr id="483331" name="3 Rectángulo"/>
          <p:cNvSpPr>
            <a:spLocks noChangeArrowheads="1"/>
          </p:cNvSpPr>
          <p:nvPr/>
        </p:nvSpPr>
        <p:spPr bwMode="auto">
          <a:xfrm>
            <a:off x="428625" y="4714875"/>
            <a:ext cx="7929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1325" indent="-441325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s-MX" sz="2000">
                <a:solidFill>
                  <a:srgbClr val="3333CC"/>
                </a:solidFill>
              </a:rPr>
              <a:t>    ¿Quién puede acceder? </a:t>
            </a:r>
          </a:p>
          <a:p>
            <a:pPr marL="441325" indent="-441325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s-MX" sz="2000" b="1">
              <a:solidFill>
                <a:srgbClr val="000099"/>
              </a:solidFill>
            </a:endParaRPr>
          </a:p>
          <a:p>
            <a:pPr marL="441325" indent="-441325" defTabSz="1176338">
              <a:lnSpc>
                <a:spcPct val="90000"/>
              </a:lnSpc>
              <a:spcBef>
                <a:spcPct val="20000"/>
              </a:spcBef>
            </a:pPr>
            <a:r>
              <a:rPr lang="es-MX" sz="2000" b="1">
                <a:solidFill>
                  <a:srgbClr val="7030A0"/>
                </a:solidFill>
              </a:rPr>
              <a:t>		</a:t>
            </a:r>
            <a:r>
              <a:rPr lang="es-MX" sz="2000" b="1">
                <a:solidFill>
                  <a:srgbClr val="009900"/>
                </a:solidFill>
              </a:rPr>
              <a:t>Ciudadanos:  </a:t>
            </a:r>
            <a:r>
              <a:rPr lang="es-MX" sz="2000">
                <a:solidFill>
                  <a:srgbClr val="000099"/>
                </a:solidFill>
              </a:rPr>
              <a:t>Internet. </a:t>
            </a:r>
            <a:r>
              <a:rPr lang="es-MX" sz="2000" b="1">
                <a:solidFill>
                  <a:srgbClr val="C00000"/>
                </a:solidFill>
              </a:rPr>
              <a:t>SOLO CONSULTAS.</a:t>
            </a:r>
          </a:p>
          <a:p>
            <a:pPr marL="441325" indent="-441325" defTabSz="1176338">
              <a:lnSpc>
                <a:spcPct val="90000"/>
              </a:lnSpc>
              <a:spcBef>
                <a:spcPct val="20000"/>
              </a:spcBef>
            </a:pPr>
            <a:r>
              <a:rPr lang="es-MX" sz="2000">
                <a:solidFill>
                  <a:srgbClr val="000099"/>
                </a:solidFill>
              </a:rPr>
              <a:t>      		</a:t>
            </a:r>
            <a:r>
              <a:rPr lang="es-MX" sz="2000" b="1">
                <a:solidFill>
                  <a:srgbClr val="009900"/>
                </a:solidFill>
              </a:rPr>
              <a:t>Funcionarios</a:t>
            </a:r>
            <a:r>
              <a:rPr lang="es-MX" sz="2000">
                <a:solidFill>
                  <a:srgbClr val="009900"/>
                </a:solidFill>
              </a:rPr>
              <a:t>:</a:t>
            </a:r>
            <a:r>
              <a:rPr lang="es-MX" sz="2000">
                <a:solidFill>
                  <a:srgbClr val="7030A0"/>
                </a:solidFill>
              </a:rPr>
              <a:t> </a:t>
            </a:r>
            <a:r>
              <a:rPr lang="es-MX" sz="2000">
                <a:solidFill>
                  <a:srgbClr val="000099"/>
                </a:solidFill>
              </a:rPr>
              <a:t>Intranet. </a:t>
            </a:r>
            <a:r>
              <a:rPr lang="es-MX" sz="2000" b="1">
                <a:solidFill>
                  <a:srgbClr val="C00000"/>
                </a:solidFill>
              </a:rPr>
              <a:t>CONSULTAS Y CONSULTORIO.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2"/>
          <a:srcRect t="9766" r="2733" b="3436"/>
          <a:stretch>
            <a:fillRect/>
          </a:stretch>
        </p:blipFill>
        <p:spPr bwMode="auto">
          <a:xfrm>
            <a:off x="0" y="128587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6357938" y="5072063"/>
            <a:ext cx="785812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 t="9686" r="1953" b="6876"/>
          <a:stretch>
            <a:fillRect/>
          </a:stretch>
        </p:blipFill>
        <p:spPr bwMode="auto">
          <a:xfrm>
            <a:off x="0" y="1214438"/>
            <a:ext cx="9144000" cy="51435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 rot="10800000">
            <a:off x="2357438" y="4429125"/>
            <a:ext cx="1000125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85381" name="6 Rectángulo"/>
          <p:cNvSpPr>
            <a:spLocks noChangeArrowheads="1"/>
          </p:cNvSpPr>
          <p:nvPr/>
        </p:nvSpPr>
        <p:spPr bwMode="auto">
          <a:xfrm>
            <a:off x="1143000" y="714375"/>
            <a:ext cx="700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Internet</a:t>
            </a:r>
            <a:endParaRPr lang="es-ES" sz="28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t="9818" b="19272"/>
          <a:stretch>
            <a:fillRect/>
          </a:stretch>
        </p:blipFill>
        <p:spPr bwMode="auto">
          <a:xfrm>
            <a:off x="0" y="1143000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4 Título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720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280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s-ES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Programa INFORMA: Internet</a:t>
            </a:r>
            <a:endParaRPr lang="es-ES" b="1" smtClean="0">
              <a:solidFill>
                <a:srgbClr val="3333CC"/>
              </a:solidFill>
            </a:endParaRPr>
          </a:p>
        </p:txBody>
      </p:sp>
      <p:pic>
        <p:nvPicPr>
          <p:cNvPr id="486402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7260" b="5927"/>
          <a:stretch>
            <a:fillRect/>
          </a:stretch>
        </p:blipFill>
        <p:spPr bwMode="auto">
          <a:xfrm>
            <a:off x="0" y="1214438"/>
            <a:ext cx="9144000" cy="5214937"/>
          </a:xfrm>
          <a:noFill/>
          <a:ln>
            <a:miter lim="800000"/>
            <a:headEnd/>
            <a:tailEnd/>
          </a:ln>
        </p:spPr>
      </p:pic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4"/>
          <a:srcRect t="8057" r="1563" b="3320"/>
          <a:stretch>
            <a:fillRect/>
          </a:stretch>
        </p:blipFill>
        <p:spPr bwMode="auto">
          <a:xfrm>
            <a:off x="0" y="1143000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5"/>
          <a:srcRect t="8057" r="1563" b="4784"/>
          <a:stretch>
            <a:fillRect/>
          </a:stretch>
        </p:blipFill>
        <p:spPr bwMode="auto">
          <a:xfrm>
            <a:off x="0" y="1071563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t="10312" r="25000" b="10001"/>
          <a:stretch>
            <a:fillRect/>
          </a:stretch>
        </p:blipFill>
        <p:spPr bwMode="auto">
          <a:xfrm>
            <a:off x="0" y="107156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>
            <a:off x="285750" y="3714750"/>
            <a:ext cx="428625" cy="142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4 Título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720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280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s-ES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PROGRAMA INFORMA: Internet</a:t>
            </a:r>
            <a:endParaRPr lang="es-ES" b="1" smtClean="0">
              <a:solidFill>
                <a:srgbClr val="3333CC"/>
              </a:solidFill>
            </a:endParaRPr>
          </a:p>
        </p:txBody>
      </p:sp>
      <p:sp>
        <p:nvSpPr>
          <p:cNvPr id="488450" name="3 Marcador de contenido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488451" name="Picture 2"/>
          <p:cNvPicPr>
            <a:picLocks noChangeAspect="1" noChangeArrowheads="1"/>
          </p:cNvPicPr>
          <p:nvPr/>
        </p:nvPicPr>
        <p:blipFill>
          <a:blip r:embed="rId3"/>
          <a:srcRect t="10312" r="1563" b="6250"/>
          <a:stretch>
            <a:fillRect/>
          </a:stretch>
        </p:blipFill>
        <p:spPr bwMode="auto">
          <a:xfrm>
            <a:off x="0" y="1143000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0" y="5286375"/>
            <a:ext cx="4000500" cy="92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95617" name="Picture 1"/>
          <p:cNvPicPr>
            <a:picLocks noChangeAspect="1" noChangeArrowheads="1"/>
          </p:cNvPicPr>
          <p:nvPr/>
        </p:nvPicPr>
        <p:blipFill>
          <a:blip r:embed="rId4"/>
          <a:srcRect t="8057" r="977" b="4784"/>
          <a:stretch>
            <a:fillRect/>
          </a:stretch>
        </p:blipFill>
        <p:spPr bwMode="auto">
          <a:xfrm>
            <a:off x="0" y="1071563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5"/>
          <a:srcRect t="86427" r="1953" b="5518"/>
          <a:stretch>
            <a:fillRect/>
          </a:stretch>
        </p:blipFill>
        <p:spPr bwMode="auto">
          <a:xfrm>
            <a:off x="0" y="5000625"/>
            <a:ext cx="9144000" cy="1143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1928813" y="6000750"/>
            <a:ext cx="6786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4 Título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229600" cy="720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280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s-ES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Programa INFORMA: Internet</a:t>
            </a:r>
            <a:endParaRPr lang="es-ES" b="1" smtClean="0">
              <a:solidFill>
                <a:srgbClr val="3333CC"/>
              </a:solidFill>
            </a:endParaRPr>
          </a:p>
        </p:txBody>
      </p:sp>
      <p:sp>
        <p:nvSpPr>
          <p:cNvPr id="490498" name="3 Marcador de contenido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490499" name="Picture 2"/>
          <p:cNvPicPr>
            <a:picLocks noChangeAspect="1" noChangeArrowheads="1"/>
          </p:cNvPicPr>
          <p:nvPr/>
        </p:nvPicPr>
        <p:blipFill>
          <a:blip r:embed="rId3"/>
          <a:srcRect t="9818" b="19272"/>
          <a:stretch>
            <a:fillRect/>
          </a:stretch>
        </p:blipFill>
        <p:spPr bwMode="auto">
          <a:xfrm>
            <a:off x="0" y="1143000"/>
            <a:ext cx="9144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7643813" y="2500313"/>
            <a:ext cx="1071562" cy="357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5 Rectángulo"/>
          <p:cNvSpPr>
            <a:spLocks noChangeArrowheads="1"/>
          </p:cNvSpPr>
          <p:nvPr/>
        </p:nvSpPr>
        <p:spPr bwMode="auto">
          <a:xfrm>
            <a:off x="1643063" y="500063"/>
            <a:ext cx="6286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Internet</a:t>
            </a:r>
          </a:p>
          <a:p>
            <a:r>
              <a:rPr lang="es-ES" sz="2800" b="1">
                <a:solidFill>
                  <a:srgbClr val="000099"/>
                </a:solidFill>
              </a:rPr>
              <a:t>Buscador</a:t>
            </a:r>
            <a:endParaRPr lang="es-ES" sz="2800"/>
          </a:p>
        </p:txBody>
      </p:sp>
      <p:pic>
        <p:nvPicPr>
          <p:cNvPr id="492546" name="Picture 1"/>
          <p:cNvPicPr>
            <a:picLocks noChangeAspect="1" noChangeArrowheads="1"/>
          </p:cNvPicPr>
          <p:nvPr/>
        </p:nvPicPr>
        <p:blipFill>
          <a:blip r:embed="rId2"/>
          <a:srcRect t="5730" b="45483"/>
          <a:stretch>
            <a:fillRect/>
          </a:stretch>
        </p:blipFill>
        <p:spPr bwMode="auto">
          <a:xfrm>
            <a:off x="0" y="1000125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lecha derecha"/>
          <p:cNvSpPr/>
          <p:nvPr/>
        </p:nvSpPr>
        <p:spPr>
          <a:xfrm rot="10800000" flipV="1">
            <a:off x="5072063" y="2786063"/>
            <a:ext cx="1000125" cy="234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b="27621"/>
          <a:stretch>
            <a:fillRect/>
          </a:stretch>
        </p:blipFill>
        <p:spPr bwMode="auto">
          <a:xfrm>
            <a:off x="0" y="1143000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69" name="Picture 2"/>
          <p:cNvPicPr>
            <a:picLocks noChangeAspect="1" noChangeArrowheads="1"/>
          </p:cNvPicPr>
          <p:nvPr/>
        </p:nvPicPr>
        <p:blipFill>
          <a:blip r:embed="rId2"/>
          <a:srcRect t="6561" r="977" b="7187"/>
          <a:stretch>
            <a:fillRect/>
          </a:stretch>
        </p:blipFill>
        <p:spPr bwMode="auto">
          <a:xfrm>
            <a:off x="0" y="1214438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428625" y="1571625"/>
            <a:ext cx="2428875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5214938" y="2643188"/>
            <a:ext cx="11430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572" name="10 Rectángulo"/>
          <p:cNvSpPr>
            <a:spLocks noChangeArrowheads="1"/>
          </p:cNvSpPr>
          <p:nvPr/>
        </p:nvSpPr>
        <p:spPr bwMode="auto">
          <a:xfrm>
            <a:off x="1071563" y="571500"/>
            <a:ext cx="678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Internet</a:t>
            </a:r>
            <a:endParaRPr lang="es-ES" sz="280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89439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594" name="8 Rectángulo"/>
          <p:cNvSpPr>
            <a:spLocks noChangeArrowheads="1"/>
          </p:cNvSpPr>
          <p:nvPr/>
        </p:nvSpPr>
        <p:spPr bwMode="auto">
          <a:xfrm>
            <a:off x="857250" y="571500"/>
            <a:ext cx="7143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  <a:endParaRPr lang="es-ES" sz="2800">
              <a:solidFill>
                <a:srgbClr val="3333CC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71500" y="1428750"/>
            <a:ext cx="1714500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88449" name="Picture 1"/>
          <p:cNvPicPr>
            <a:picLocks noChangeAspect="1" noChangeArrowheads="1"/>
          </p:cNvPicPr>
          <p:nvPr/>
        </p:nvPicPr>
        <p:blipFill>
          <a:blip r:embed="rId3"/>
          <a:srcRect t="8057" r="1563" b="30420"/>
          <a:stretch>
            <a:fillRect/>
          </a:stretch>
        </p:blipFill>
        <p:spPr bwMode="auto">
          <a:xfrm>
            <a:off x="0" y="1000125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64704"/>
            <a:ext cx="9144000" cy="7920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3"/>
          </a:lnRef>
          <a:fillRef idx="1002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OFICINAS: Información individual presencial </a:t>
            </a:r>
            <a:endParaRPr lang="es-ES_tradnl" sz="3200" b="1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8135" name="Rectangle 3"/>
          <p:cNvSpPr>
            <a:spLocks noChangeArrowheads="1"/>
          </p:cNvSpPr>
          <p:nvPr/>
        </p:nvSpPr>
        <p:spPr bwMode="auto">
          <a:xfrm>
            <a:off x="0" y="1643063"/>
            <a:ext cx="885825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_tradnl" sz="2000" dirty="0">
                <a:solidFill>
                  <a:srgbClr val="C00000"/>
                </a:solidFill>
              </a:rPr>
              <a:t>Ventajas:</a:t>
            </a: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Atención personalizada.</a:t>
            </a: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Inmediatez.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Posible examen de </a:t>
            </a:r>
            <a:r>
              <a:rPr lang="es-ES_tradnl" sz="2000" dirty="0">
                <a:solidFill>
                  <a:srgbClr val="000099"/>
                </a:solidFill>
              </a:rPr>
              <a:t>documentación.</a:t>
            </a:r>
            <a:endParaRPr lang="es-ES_tradnl" sz="2000" dirty="0">
              <a:solidFill>
                <a:srgbClr val="000099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_tradnl" sz="2000" dirty="0">
                <a:solidFill>
                  <a:srgbClr val="C00000"/>
                </a:solidFill>
              </a:rPr>
              <a:t>Limitaciones:</a:t>
            </a: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Flexibilidad.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Exige el </a:t>
            </a:r>
            <a:r>
              <a:rPr lang="es-ES_tradnl" sz="2000" dirty="0">
                <a:solidFill>
                  <a:srgbClr val="000099"/>
                </a:solidFill>
              </a:rPr>
              <a:t>desplazamiento físico.</a:t>
            </a: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Sistema </a:t>
            </a:r>
            <a:r>
              <a:rPr lang="es-ES_tradnl" sz="2000" dirty="0">
                <a:solidFill>
                  <a:srgbClr val="000099"/>
                </a:solidFill>
              </a:rPr>
              <a:t>de ordenación de </a:t>
            </a:r>
            <a:r>
              <a:rPr lang="es-ES_tradnl" sz="2000" dirty="0">
                <a:solidFill>
                  <a:srgbClr val="000099"/>
                </a:solidFill>
              </a:rPr>
              <a:t>colas.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Entorno </a:t>
            </a:r>
            <a:r>
              <a:rPr lang="es-ES_tradnl" sz="2000" dirty="0">
                <a:solidFill>
                  <a:srgbClr val="000099"/>
                </a:solidFill>
              </a:rPr>
              <a:t>adecuado.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Errores: </a:t>
            </a:r>
            <a:r>
              <a:rPr lang="es-ES_tradnl" sz="2000" dirty="0">
                <a:solidFill>
                  <a:srgbClr val="000099"/>
                </a:solidFill>
              </a:rPr>
              <a:t>inmediatez.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Coste cero contribuyente. Muy alto </a:t>
            </a:r>
            <a:r>
              <a:rPr lang="es-ES_tradnl" sz="2000" dirty="0">
                <a:solidFill>
                  <a:srgbClr val="000099"/>
                </a:solidFill>
              </a:rPr>
              <a:t>para la Administración.</a:t>
            </a:r>
            <a:endParaRPr lang="es-ES_tradnl" sz="2000" dirty="0">
              <a:solidFill>
                <a:srgbClr val="000099"/>
              </a:solidFill>
            </a:endParaRPr>
          </a:p>
          <a:p>
            <a:pPr marL="1412875" lvl="2" indent="-368300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000" dirty="0">
                <a:solidFill>
                  <a:srgbClr val="000099"/>
                </a:solidFill>
              </a:rPr>
              <a:t>Unidad de </a:t>
            </a:r>
            <a:r>
              <a:rPr lang="es-ES_tradnl" sz="2000" dirty="0">
                <a:solidFill>
                  <a:srgbClr val="000099"/>
                </a:solidFill>
              </a:rPr>
              <a:t>criterio: </a:t>
            </a:r>
            <a:r>
              <a:rPr lang="es-ES_tradnl" sz="2000" b="1" dirty="0">
                <a:solidFill>
                  <a:srgbClr val="FF0000"/>
                </a:solidFill>
              </a:rPr>
              <a:t>Programa </a:t>
            </a:r>
            <a:r>
              <a:rPr lang="es-ES_tradnl" sz="2000" b="1" dirty="0">
                <a:solidFill>
                  <a:srgbClr val="FF0000"/>
                </a:solidFill>
              </a:rPr>
              <a:t>INFORMA.</a:t>
            </a:r>
          </a:p>
        </p:txBody>
      </p:sp>
      <p:pic>
        <p:nvPicPr>
          <p:cNvPr id="405509" name="Picture 2" descr="http://www.elperiodico.com/resources/jpg/4/1/12699493464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928813"/>
            <a:ext cx="23574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4 Título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774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2800" b="1" smtClean="0">
                <a:solidFill>
                  <a:srgbClr val="3333CC"/>
                </a:solidFill>
                <a:latin typeface="Arial" charset="0"/>
                <a:cs typeface="Arial" charset="0"/>
              </a:rPr>
              <a:t>Programa INFORMA: Intranet. </a:t>
            </a:r>
          </a:p>
        </p:txBody>
      </p:sp>
      <p:pic>
        <p:nvPicPr>
          <p:cNvPr id="495618" name="Picture 1"/>
          <p:cNvPicPr>
            <a:picLocks noChangeAspect="1" noChangeArrowheads="1"/>
          </p:cNvPicPr>
          <p:nvPr/>
        </p:nvPicPr>
        <p:blipFill>
          <a:blip r:embed="rId3"/>
          <a:srcRect t="7326" r="1563" b="12779"/>
          <a:stretch>
            <a:fillRect/>
          </a:stretch>
        </p:blipFill>
        <p:spPr bwMode="auto">
          <a:xfrm>
            <a:off x="0" y="1214438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lecha derecha"/>
          <p:cNvSpPr/>
          <p:nvPr/>
        </p:nvSpPr>
        <p:spPr>
          <a:xfrm rot="10800000">
            <a:off x="4000500" y="3214688"/>
            <a:ext cx="928688" cy="2143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0"/>
            <a:ext cx="81438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666" name="3 Rectángulo"/>
          <p:cNvSpPr>
            <a:spLocks noChangeArrowheads="1"/>
          </p:cNvSpPr>
          <p:nvPr/>
        </p:nvSpPr>
        <p:spPr bwMode="auto">
          <a:xfrm>
            <a:off x="428625" y="785813"/>
            <a:ext cx="7500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rgbClr val="3333CC"/>
                </a:solidFill>
              </a:rPr>
              <a:t>Programa INFORMA: Intranet. </a:t>
            </a:r>
            <a:endParaRPr lang="es-ES" sz="2800">
              <a:solidFill>
                <a:srgbClr val="3333CC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rot="10800000">
            <a:off x="2143125" y="4286250"/>
            <a:ext cx="128587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3 Rectángulo"/>
          <p:cNvSpPr>
            <a:spLocks noChangeArrowheads="1"/>
          </p:cNvSpPr>
          <p:nvPr/>
        </p:nvSpPr>
        <p:spPr bwMode="auto">
          <a:xfrm>
            <a:off x="1571625" y="714375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</a:p>
        </p:txBody>
      </p:sp>
      <p:pic>
        <p:nvPicPr>
          <p:cNvPr id="498690" name="Picture 1"/>
          <p:cNvPicPr>
            <a:picLocks noChangeAspect="1" noChangeArrowheads="1"/>
          </p:cNvPicPr>
          <p:nvPr/>
        </p:nvPicPr>
        <p:blipFill>
          <a:blip r:embed="rId2"/>
          <a:srcRect t="8057" r="25000" b="37012"/>
          <a:stretch>
            <a:fillRect/>
          </a:stretch>
        </p:blipFill>
        <p:spPr bwMode="auto">
          <a:xfrm>
            <a:off x="0" y="1214438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3 Rectángulo"/>
          <p:cNvSpPr>
            <a:spLocks noChangeArrowheads="1"/>
          </p:cNvSpPr>
          <p:nvPr/>
        </p:nvSpPr>
        <p:spPr bwMode="auto">
          <a:xfrm>
            <a:off x="1571625" y="714375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/>
          <a:srcRect t="8057" r="2148" b="24561"/>
          <a:stretch>
            <a:fillRect/>
          </a:stretch>
        </p:blipFill>
        <p:spPr bwMode="auto">
          <a:xfrm>
            <a:off x="0" y="1285875"/>
            <a:ext cx="9144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14438"/>
            <a:ext cx="8758238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0738" name="2 Rectángulo"/>
          <p:cNvSpPr>
            <a:spLocks noChangeArrowheads="1"/>
          </p:cNvSpPr>
          <p:nvPr/>
        </p:nvSpPr>
        <p:spPr bwMode="auto">
          <a:xfrm>
            <a:off x="1500188" y="642938"/>
            <a:ext cx="642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Intranet </a:t>
            </a:r>
            <a:endParaRPr lang="es-ES" sz="280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1" name="Picture 2"/>
          <p:cNvPicPr>
            <a:picLocks noChangeAspect="1" noChangeArrowheads="1"/>
          </p:cNvPicPr>
          <p:nvPr/>
        </p:nvPicPr>
        <p:blipFill>
          <a:blip r:embed="rId2"/>
          <a:srcRect t="1413"/>
          <a:stretch>
            <a:fillRect/>
          </a:stretch>
        </p:blipFill>
        <p:spPr bwMode="auto">
          <a:xfrm>
            <a:off x="357188" y="1143000"/>
            <a:ext cx="8358187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2" name="2 Rectángulo"/>
          <p:cNvSpPr>
            <a:spLocks noChangeArrowheads="1"/>
          </p:cNvSpPr>
          <p:nvPr/>
        </p:nvSpPr>
        <p:spPr bwMode="auto">
          <a:xfrm>
            <a:off x="428625" y="571500"/>
            <a:ext cx="8715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5" name="Picture 2"/>
          <p:cNvPicPr>
            <a:picLocks noChangeAspect="1" noChangeArrowheads="1"/>
          </p:cNvPicPr>
          <p:nvPr/>
        </p:nvPicPr>
        <p:blipFill>
          <a:blip r:embed="rId2"/>
          <a:srcRect t="8926" r="18750"/>
          <a:stretch>
            <a:fillRect/>
          </a:stretch>
        </p:blipFill>
        <p:spPr bwMode="auto">
          <a:xfrm>
            <a:off x="0" y="1000125"/>
            <a:ext cx="9144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4 Título"/>
          <p:cNvSpPr txBox="1">
            <a:spLocks/>
          </p:cNvSpPr>
          <p:nvPr/>
        </p:nvSpPr>
        <p:spPr>
          <a:xfrm>
            <a:off x="357188" y="500063"/>
            <a:ext cx="8229600" cy="8143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2800" b="1" kern="0" dirty="0">
                <a:solidFill>
                  <a:srgbClr val="3333CC"/>
                </a:solidFill>
                <a:ea typeface="+mj-ea"/>
              </a:rPr>
              <a:t>PROGRAMA INFORMA: Intranet</a:t>
            </a:r>
            <a:endParaRPr lang="es-ES" sz="2800" b="1" kern="0" dirty="0">
              <a:solidFill>
                <a:srgbClr val="3333CC"/>
              </a:solidFill>
              <a:ea typeface="+mj-ea"/>
            </a:endParaRPr>
          </a:p>
        </p:txBody>
      </p:sp>
      <p:sp>
        <p:nvSpPr>
          <p:cNvPr id="502787" name="3 Rectángulo"/>
          <p:cNvSpPr>
            <a:spLocks noChangeArrowheads="1"/>
          </p:cNvSpPr>
          <p:nvPr/>
        </p:nvSpPr>
        <p:spPr bwMode="auto">
          <a:xfrm>
            <a:off x="71438" y="5929313"/>
            <a:ext cx="9072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b="1">
                <a:solidFill>
                  <a:srgbClr val="C00000"/>
                </a:solidFill>
              </a:rPr>
              <a:t>AVISO  POR CORREO AL FUNCIONARIO QUE FORMULÓ LA PREGUNTA.  </a:t>
            </a:r>
          </a:p>
          <a:p>
            <a:pPr algn="ctr" eaLnBrk="0" hangingPunct="0"/>
            <a:r>
              <a:rPr lang="es-ES" sz="1600" b="1">
                <a:solidFill>
                  <a:srgbClr val="C00000"/>
                </a:solidFill>
              </a:rPr>
              <a:t>SI SE CONSIDERA DE INTERÉS GENERAL SE INCORPORA A LA BASE DE DATOS. </a:t>
            </a:r>
            <a:endParaRPr lang="es-ES" sz="1600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8 Rectángulo"/>
          <p:cNvSpPr>
            <a:spLocks noChangeArrowheads="1"/>
          </p:cNvSpPr>
          <p:nvPr/>
        </p:nvSpPr>
        <p:spPr bwMode="auto">
          <a:xfrm>
            <a:off x="857250" y="571500"/>
            <a:ext cx="7143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  <a:endParaRPr lang="es-ES" sz="2800">
              <a:solidFill>
                <a:srgbClr val="3333CC"/>
              </a:solidFill>
            </a:endParaRPr>
          </a:p>
        </p:txBody>
      </p:sp>
      <p:pic>
        <p:nvPicPr>
          <p:cNvPr id="503810" name="Picture 1"/>
          <p:cNvPicPr>
            <a:picLocks noChangeAspect="1" noChangeArrowheads="1"/>
          </p:cNvPicPr>
          <p:nvPr/>
        </p:nvPicPr>
        <p:blipFill>
          <a:blip r:embed="rId2"/>
          <a:srcRect t="8057" r="1563" b="30420"/>
          <a:stretch>
            <a:fillRect/>
          </a:stretch>
        </p:blipFill>
        <p:spPr bwMode="auto">
          <a:xfrm>
            <a:off x="0" y="1000125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8072438" y="2500313"/>
            <a:ext cx="1071562" cy="500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8 Rectángulo"/>
          <p:cNvSpPr>
            <a:spLocks noChangeArrowheads="1"/>
          </p:cNvSpPr>
          <p:nvPr/>
        </p:nvSpPr>
        <p:spPr bwMode="auto">
          <a:xfrm>
            <a:off x="1357313" y="642938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rgbClr val="3333CC"/>
                </a:solidFill>
              </a:rPr>
              <a:t>PROGRAMA INFORMA: Intranet</a:t>
            </a:r>
          </a:p>
        </p:txBody>
      </p:sp>
      <p:pic>
        <p:nvPicPr>
          <p:cNvPr id="504834" name="Picture 1"/>
          <p:cNvPicPr>
            <a:picLocks noChangeAspect="1" noChangeArrowheads="1"/>
          </p:cNvPicPr>
          <p:nvPr/>
        </p:nvPicPr>
        <p:blipFill>
          <a:blip r:embed="rId2"/>
          <a:srcRect t="8057" r="1563" b="2586"/>
          <a:stretch>
            <a:fillRect/>
          </a:stretch>
        </p:blipFill>
        <p:spPr bwMode="auto">
          <a:xfrm>
            <a:off x="0" y="1357313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/>
        </p:nvGraphicFramePr>
        <p:xfrm>
          <a:off x="428596" y="1714488"/>
          <a:ext cx="8229600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1143000" y="500063"/>
            <a:ext cx="8001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Programa</a:t>
            </a:r>
            <a:r>
              <a:rPr lang="es-ES_tradnl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INFORMA: </a:t>
            </a:r>
            <a:r>
              <a:rPr lang="es-ES_tradnl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Intranet</a:t>
            </a:r>
            <a:endParaRPr lang="es-ES" sz="2800" b="1" dirty="0">
              <a:solidFill>
                <a:srgbClr val="3333CC"/>
              </a:solidFill>
            </a:endParaRPr>
          </a:p>
        </p:txBody>
      </p:sp>
      <p:sp>
        <p:nvSpPr>
          <p:cNvPr id="505859" name="3 Rectángulo"/>
          <p:cNvSpPr>
            <a:spLocks noChangeArrowheads="1"/>
          </p:cNvSpPr>
          <p:nvPr/>
        </p:nvSpPr>
        <p:spPr bwMode="auto">
          <a:xfrm>
            <a:off x="2214563" y="1143000"/>
            <a:ext cx="3951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>
                <a:solidFill>
                  <a:srgbClr val="000099"/>
                </a:solidFill>
              </a:rPr>
              <a:t>Nº de preguntas en 2012: </a:t>
            </a:r>
            <a:r>
              <a:rPr lang="es-ES" sz="2000">
                <a:solidFill>
                  <a:srgbClr val="C00000"/>
                </a:solidFill>
              </a:rPr>
              <a:t>21.708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85794"/>
            <a:ext cx="8572528" cy="9087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OFICINAS: Información individual escrita</a:t>
            </a:r>
            <a:endParaRPr lang="es-ES_tradnl" sz="2800" b="1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07556" name="Rectangle 3"/>
          <p:cNvSpPr>
            <a:spLocks noChangeArrowheads="1"/>
          </p:cNvSpPr>
          <p:nvPr/>
        </p:nvSpPr>
        <p:spPr bwMode="auto">
          <a:xfrm>
            <a:off x="214313" y="1500188"/>
            <a:ext cx="85725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</a:pPr>
            <a:endParaRPr lang="es-ES_tradnl" sz="2000">
              <a:solidFill>
                <a:srgbClr val="000099"/>
              </a:solidFill>
            </a:endParaRPr>
          </a:p>
          <a:p>
            <a:pPr marL="441325" indent="-441325" defTabSz="11763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_tradnl" sz="2000">
              <a:solidFill>
                <a:srgbClr val="000099"/>
              </a:solidFill>
            </a:endParaRP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s-ES_tradnl" sz="2000">
                <a:solidFill>
                  <a:srgbClr val="000099"/>
                </a:solidFill>
              </a:rPr>
              <a:t>No son consultas formales. Son solicitudes de información.</a:t>
            </a: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s-ES_tradnl" sz="2000">
                <a:solidFill>
                  <a:srgbClr val="000099"/>
                </a:solidFill>
              </a:rPr>
              <a:t>Más tiempo para su contestación personalizada.</a:t>
            </a:r>
          </a:p>
          <a:p>
            <a:pPr marL="1470025" lvl="2" indent="-293688" defTabSz="1176338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s-ES_tradnl" sz="2000">
                <a:solidFill>
                  <a:srgbClr val="000099"/>
                </a:solidFill>
              </a:rPr>
              <a:t>Unidad de criterio: </a:t>
            </a:r>
            <a:r>
              <a:rPr lang="es-ES_tradnl" sz="2000">
                <a:solidFill>
                  <a:srgbClr val="FF0000"/>
                </a:solidFill>
              </a:rPr>
              <a:t>Programa INFORMA.</a:t>
            </a: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_tradnl" sz="2000">
              <a:solidFill>
                <a:srgbClr val="FF0000"/>
              </a:solidFill>
            </a:endParaRPr>
          </a:p>
          <a:p>
            <a:pPr marL="955675" lvl="1" indent="-368300" defTabSz="1176338">
              <a:lnSpc>
                <a:spcPct val="90000"/>
              </a:lnSpc>
              <a:spcBef>
                <a:spcPct val="20000"/>
              </a:spcBef>
            </a:pPr>
            <a:r>
              <a:rPr lang="es-ES_tradnl" sz="200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407557" name="Picture 4" descr="http://www.bizkaia.net/Home2/Archivos/DPTO5/Temas/Asuntos_Tributarios/normativ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3857625"/>
            <a:ext cx="23574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1" name="Picture 6" descr="aea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1214438"/>
            <a:ext cx="6786563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4 Marcador de contenido"/>
          <p:cNvSpPr txBox="1">
            <a:spLocks/>
          </p:cNvSpPr>
          <p:nvPr/>
        </p:nvSpPr>
        <p:spPr bwMode="auto">
          <a:xfrm>
            <a:off x="214313" y="857250"/>
            <a:ext cx="8929687" cy="6000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de-DE" sz="3200" kern="0" dirty="0">
                <a:latin typeface="+mn-lt"/>
              </a:rPr>
              <a:t>     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b="1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b="1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b="1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de-DE" sz="3200" b="1" kern="0" dirty="0">
                <a:latin typeface="+mn-lt"/>
              </a:rPr>
              <a:t>       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de-DE" sz="3200" b="1" kern="0" dirty="0">
                <a:latin typeface="Cambria" pitchFamily="18" charset="0"/>
              </a:rPr>
              <a:t>           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de-DE" sz="3200" b="1" kern="0" dirty="0">
              <a:latin typeface="Arnprior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4313" y="571500"/>
            <a:ext cx="82867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kern="0" dirty="0">
                <a:latin typeface="Cambria" pitchFamily="18" charset="0"/>
              </a:rPr>
              <a:t>            </a:t>
            </a:r>
            <a:r>
              <a:rPr lang="de-DE" sz="3200" b="1" kern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MUCHAS   GRACIAS POR SU ATENCIÓN</a:t>
            </a:r>
            <a:endParaRPr lang="es-ES" sz="32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6884" name="4 Rectángulo"/>
          <p:cNvSpPr>
            <a:spLocks noChangeArrowheads="1"/>
          </p:cNvSpPr>
          <p:nvPr/>
        </p:nvSpPr>
        <p:spPr bwMode="auto">
          <a:xfrm>
            <a:off x="0" y="6000750"/>
            <a:ext cx="85725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i="1">
                <a:solidFill>
                  <a:srgbClr val="000099"/>
                </a:solidFill>
              </a:rPr>
              <a:t>                                      </a:t>
            </a:r>
            <a:r>
              <a:rPr lang="es-ES" sz="1400" b="1" i="1">
                <a:solidFill>
                  <a:srgbClr val="000099"/>
                </a:solidFill>
              </a:rPr>
              <a:t>Subdirección General de Información y Asistencia Tributaria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79388" y="714375"/>
            <a:ext cx="4178300" cy="649288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A50021"/>
            </a:solidFill>
          </a:ln>
        </p:spPr>
        <p:txBody>
          <a:bodyPr>
            <a:normAutofit fontScale="47500" lnSpcReduction="20000"/>
          </a:bodyPr>
          <a:lstStyle/>
          <a:p>
            <a:pPr>
              <a:defRPr/>
            </a:pPr>
            <a:endParaRPr lang="es-E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ES" sz="33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SOLICITUDES DE INFORMACIÓN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409602" name="5 Marcador de contenido"/>
          <p:cNvSpPr>
            <a:spLocks noGrp="1"/>
          </p:cNvSpPr>
          <p:nvPr>
            <p:ph sz="half" idx="2"/>
          </p:nvPr>
        </p:nvSpPr>
        <p:spPr bwMode="auto">
          <a:xfrm>
            <a:off x="179388" y="1341438"/>
            <a:ext cx="4178300" cy="4873625"/>
          </a:xfrm>
          <a:noFill/>
          <a:ln w="25400">
            <a:solidFill>
              <a:srgbClr val="A5002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Criterios administrativos </a:t>
            </a:r>
            <a:r>
              <a:rPr lang="es-ES" sz="2000" smtClean="0">
                <a:solidFill>
                  <a:srgbClr val="C00000"/>
                </a:solidFill>
                <a:latin typeface="Arial" charset="0"/>
                <a:cs typeface="Arial" charset="0"/>
              </a:rPr>
              <a:t>existentes</a:t>
            </a: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 para la aplicación de la normativa tributaria. </a:t>
            </a:r>
          </a:p>
          <a:p>
            <a:pPr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Unidades de información oficinas.</a:t>
            </a:r>
          </a:p>
          <a:p>
            <a:pPr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Plazo 3 meses.</a:t>
            </a:r>
          </a:p>
          <a:p>
            <a:pPr>
              <a:buFontTx/>
              <a:buNone/>
            </a:pPr>
            <a:endParaRPr lang="es-ES" sz="200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Advertencia de que no es consulta tributaria formal.</a:t>
            </a:r>
          </a:p>
          <a:p>
            <a:pPr>
              <a:buFontTx/>
              <a:buNone/>
            </a:pPr>
            <a:endParaRPr lang="es-ES" sz="200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Vinculación </a:t>
            </a:r>
            <a:r>
              <a:rPr lang="es-ES" sz="2000" b="1" smtClean="0">
                <a:solidFill>
                  <a:srgbClr val="000099"/>
                </a:solidFill>
                <a:latin typeface="Arial" charset="0"/>
                <a:cs typeface="Arial" charset="0"/>
              </a:rPr>
              <a:t>limitada</a:t>
            </a:r>
            <a:r>
              <a:rPr lang="es-ES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: Si sigue ese criterio, no exigencia responsabilidad administrativa. No sanción.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500563" y="692150"/>
            <a:ext cx="4500562" cy="649288"/>
          </a:xfr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18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CONSULTAS TRIBUTARIAS</a:t>
            </a:r>
            <a:endParaRPr lang="es-ES" sz="1800" dirty="0"/>
          </a:p>
        </p:txBody>
      </p:sp>
      <p:sp>
        <p:nvSpPr>
          <p:cNvPr id="52232" name="7 Marcador de contenido"/>
          <p:cNvSpPr>
            <a:spLocks noGrp="1"/>
          </p:cNvSpPr>
          <p:nvPr>
            <p:ph sz="quarter" idx="4"/>
          </p:nvPr>
        </p:nvSpPr>
        <p:spPr>
          <a:xfrm>
            <a:off x="4500563" y="1412875"/>
            <a:ext cx="4500562" cy="4802188"/>
          </a:xfr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441325" indent="-441325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Sobre el régimen, clasificación o calificación tributaria del interesado </a:t>
            </a:r>
            <a:r>
              <a:rPr lang="es-ES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interpretando </a:t>
            </a:r>
            <a:r>
              <a:rPr lang="es-ES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la normativa.</a:t>
            </a:r>
          </a:p>
          <a:p>
            <a:pPr marL="441325" indent="-441325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Dirección General de Tributos.</a:t>
            </a:r>
          </a:p>
          <a:p>
            <a:pPr marL="441325" indent="-441325" defTabSz="1176338" eaLnBrk="1" hangingPunct="1">
              <a:lnSpc>
                <a:spcPct val="90000"/>
              </a:lnSpc>
              <a:buFontTx/>
              <a:buNone/>
              <a:defRPr/>
            </a:pPr>
            <a:endParaRPr lang="es-ES" sz="20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441325" indent="-441325" defTabSz="1176338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E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Plazo 6 meses. </a:t>
            </a:r>
          </a:p>
          <a:p>
            <a:pPr marL="441325" indent="-441325" defTabSz="1176338" eaLnBrk="1" hangingPunct="1">
              <a:lnSpc>
                <a:spcPct val="90000"/>
              </a:lnSpc>
              <a:buFontTx/>
              <a:buNone/>
              <a:defRPr/>
            </a:pPr>
            <a:endParaRPr lang="es-ES" sz="20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s-E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Vinculantes</a:t>
            </a:r>
            <a:r>
              <a:rPr lang="es-E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para la AT en tanto no se modifique la legislación o jurisprudencia.</a:t>
            </a:r>
          </a:p>
          <a:p>
            <a:pPr>
              <a:buFontTx/>
              <a:buNone/>
              <a:defRPr/>
            </a:pPr>
            <a:r>
              <a:rPr lang="es-ES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s-E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No vinculantes</a:t>
            </a:r>
            <a:r>
              <a:rPr lang="es-E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 procedimiento o recurso o fuera de plazo de cumplimiento de las obligaciones.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357313"/>
            <a:ext cx="8286750" cy="4071937"/>
          </a:xfrm>
        </p:spPr>
        <p:txBody>
          <a:bodyPr lIns="117564" tIns="58782" rIns="117564" bIns="58782">
            <a:noAutofit/>
          </a:bodyPr>
          <a:lstStyle/>
          <a:p>
            <a:pPr marL="0" indent="0" algn="just" defTabSz="1176338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800" b="1" dirty="0" smtClean="0">
              <a:latin typeface="Arial" charset="0"/>
            </a:endParaRPr>
          </a:p>
          <a:p>
            <a:pPr marL="0" indent="0" algn="just" defTabSz="11763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¿</a:t>
            </a:r>
            <a:r>
              <a:rPr lang="es-ES_tradn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quién prestamos este servicio?  </a:t>
            </a:r>
          </a:p>
          <a:p>
            <a:pPr marL="800100" lvl="2" indent="0" algn="just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Declaraciones.</a:t>
            </a:r>
          </a:p>
          <a:p>
            <a:pPr marL="800100" lvl="2" indent="0" algn="just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Modificaciones de borrador.</a:t>
            </a:r>
          </a:p>
          <a:p>
            <a:pPr marL="800100" lvl="2" indent="0" algn="just" defTabSz="117633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 limitaciones en el perfil de asistencia (nivel y tipo de rentas)</a:t>
            </a:r>
            <a:endParaRPr lang="es-ES_tradnl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11763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¿Cómo?</a:t>
            </a:r>
          </a:p>
          <a:p>
            <a:pPr marL="952500" lvl="2" indent="0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_tradnl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Atención personalizada con cita previa obligatoria.</a:t>
            </a:r>
          </a:p>
          <a:p>
            <a:pPr marL="952500" lvl="2" indent="0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Utilización del programa PADRE AEAT</a:t>
            </a:r>
          </a:p>
          <a:p>
            <a:pPr marL="952500" lvl="2" indent="0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s-ES_tradnl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11763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¿Cuándo?</a:t>
            </a:r>
          </a:p>
          <a:p>
            <a:pPr marL="952500" lvl="2" indent="0" defTabSz="117633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_tradnl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Mayo y junio.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00063" y="642938"/>
            <a:ext cx="8215312" cy="9540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3333CC"/>
                </a:solidFill>
                <a:latin typeface="Arial" pitchFamily="34" charset="0"/>
              </a:rPr>
              <a:t>OFICINAS: Asistencia en la confección de declaraciones</a:t>
            </a:r>
            <a:endParaRPr lang="de-DE" sz="2800" b="1" dirty="0">
              <a:solidFill>
                <a:srgbClr val="3333CC"/>
              </a:solidFill>
              <a:latin typeface="Arial" pitchFamily="34" charset="0"/>
            </a:endParaRPr>
          </a:p>
        </p:txBody>
      </p:sp>
      <p:pic>
        <p:nvPicPr>
          <p:cNvPr id="411651" name="Picture 2" descr="http://www.zoomnews.es/sites/default/files/images/old/agencia_tributaria_2_efe_1103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357688"/>
            <a:ext cx="3357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4282" y="928670"/>
            <a:ext cx="9144000" cy="64294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TELÉFONO</a:t>
            </a: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/>
            </a:r>
            <a:br>
              <a:rPr lang="es-ES_tradnl" sz="2800" b="1" dirty="0">
                <a:solidFill>
                  <a:srgbClr val="3333CC"/>
                </a:solidFill>
                <a:latin typeface="Arial" charset="0"/>
              </a:rPr>
            </a:br>
            <a:endParaRPr lang="es-ES_tradnl" sz="2800" b="1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413700" name="Picture 6" descr="http://www.fiscal-impuestos.com/files-fiscal/stk318010rk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714500"/>
            <a:ext cx="4714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71480"/>
            <a:ext cx="9144000" cy="9087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17564" tIns="58782" rIns="117564" bIns="58782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3333CC"/>
                </a:solidFill>
                <a:latin typeface="Arial" charset="0"/>
              </a:rPr>
              <a:t>TELÉFONO: </a:t>
            </a:r>
            <a:r>
              <a:rPr lang="es-ES_tradnl" sz="2400" b="1" dirty="0" err="1">
                <a:solidFill>
                  <a:srgbClr val="3333CC"/>
                </a:solidFill>
                <a:latin typeface="Arial" charset="0"/>
              </a:rPr>
              <a:t>Call</a:t>
            </a:r>
            <a:r>
              <a:rPr lang="es-ES_tradnl" sz="2400" b="1" dirty="0">
                <a:solidFill>
                  <a:srgbClr val="3333CC"/>
                </a:solidFill>
                <a:latin typeface="Arial" charset="0"/>
              </a:rPr>
              <a:t>-centers</a:t>
            </a:r>
            <a:r>
              <a:rPr lang="es-ES_tradnl" sz="2400" b="1" dirty="0">
                <a:solidFill>
                  <a:srgbClr val="3333CC"/>
                </a:solidFill>
                <a:latin typeface="Arial" charset="0"/>
              </a:rPr>
              <a:t/>
            </a:r>
            <a:br>
              <a:rPr lang="es-ES_tradnl" sz="2400" b="1" dirty="0">
                <a:solidFill>
                  <a:srgbClr val="3333CC"/>
                </a:solidFill>
                <a:latin typeface="Arial" charset="0"/>
              </a:rPr>
            </a:br>
            <a:endParaRPr lang="es-ES_tradnl" sz="2400" b="1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415748" name="Picture 2"/>
          <p:cNvPicPr>
            <a:picLocks noChangeAspect="1" noChangeArrowheads="1"/>
          </p:cNvPicPr>
          <p:nvPr/>
        </p:nvPicPr>
        <p:blipFill>
          <a:blip r:embed="rId3"/>
          <a:srcRect l="25641" t="33896" r="24786" b="17294"/>
          <a:stretch>
            <a:fillRect/>
          </a:stretch>
        </p:blipFill>
        <p:spPr bwMode="auto">
          <a:xfrm>
            <a:off x="785813" y="1214438"/>
            <a:ext cx="771525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iseño predeterminad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iseño predeterminad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1070</Words>
  <Application>Microsoft Office PowerPoint</Application>
  <PresentationFormat>Presentación en pantalla (4:3)</PresentationFormat>
  <Paragraphs>287</Paragraphs>
  <Slides>50</Slides>
  <Notes>29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Plantilla de diseño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50</vt:i4>
      </vt:variant>
    </vt:vector>
  </HeadingPairs>
  <TitlesOfParts>
    <vt:vector size="63" baseType="lpstr">
      <vt:lpstr>Arial</vt:lpstr>
      <vt:lpstr>Times New Roman</vt:lpstr>
      <vt:lpstr>Calibri</vt:lpstr>
      <vt:lpstr>Wingdings</vt:lpstr>
      <vt:lpstr>Comic Sans MS</vt:lpstr>
      <vt:lpstr>Arial Unicode MS</vt:lpstr>
      <vt:lpstr>Arial Narrow</vt:lpstr>
      <vt:lpstr>Cambria</vt:lpstr>
      <vt:lpstr>Arnprior</vt:lpstr>
      <vt:lpstr>Diseño predeterminado</vt:lpstr>
      <vt:lpstr>1_Diseño predeterminado</vt:lpstr>
      <vt:lpstr>Fotografía de Photo Editor</vt:lpstr>
      <vt:lpstr>Imagen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TELÉFONO: Información individual. 901 33 55 33 </vt:lpstr>
      <vt:lpstr>TELÉFONO:  Información y gestiones. 901 200 345 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 Programa INFORMA: Internet</vt:lpstr>
      <vt:lpstr> PROGRAMA INFORMA: Internet</vt:lpstr>
      <vt:lpstr> Programa INFORMA: Internet</vt:lpstr>
      <vt:lpstr>Diapositiva 37</vt:lpstr>
      <vt:lpstr>Diapositiva 38</vt:lpstr>
      <vt:lpstr>Diapositiva 39</vt:lpstr>
      <vt:lpstr>Programa INFORMA: Intranet. 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Company>Agencia Estatal de Administración Tributaria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g00205m6</dc:creator>
  <cp:lastModifiedBy> </cp:lastModifiedBy>
  <cp:revision>357</cp:revision>
  <dcterms:created xsi:type="dcterms:W3CDTF">2013-04-22T07:19:03Z</dcterms:created>
  <dcterms:modified xsi:type="dcterms:W3CDTF">2013-11-07T07:44:00Z</dcterms:modified>
</cp:coreProperties>
</file>